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7" r:id="rId5"/>
    <p:sldId id="258" r:id="rId6"/>
    <p:sldId id="261" r:id="rId7"/>
    <p:sldId id="282" r:id="rId8"/>
    <p:sldId id="259" r:id="rId9"/>
    <p:sldId id="260" r:id="rId10"/>
    <p:sldId id="271" r:id="rId11"/>
    <p:sldId id="265" r:id="rId12"/>
    <p:sldId id="266" r:id="rId13"/>
    <p:sldId id="267" r:id="rId14"/>
    <p:sldId id="284" r:id="rId15"/>
    <p:sldId id="287" r:id="rId16"/>
    <p:sldId id="2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Jake Douglas" initials="JJD" lastIdx="1" clrIdx="0">
    <p:extLst>
      <p:ext uri="{19B8F6BF-5375-455C-9EA6-DF929625EA0E}">
        <p15:presenceInfo xmlns:p15="http://schemas.microsoft.com/office/powerpoint/2012/main" userId="S-1-5-21-2501611940-3854008110-3811185246-84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6B45F-F273-4E0F-8959-DA1251F8F7B2}" v="255" dt="2020-06-30T07:13:06.834"/>
    <p1510:client id="{0197E20C-B840-F8A0-1D80-18FA7806C3AB}" v="2073" dt="2019-09-08T18:37:27.277"/>
    <p1510:client id="{49F42BC5-4A34-7720-3AD6-E2635C740F2B}" v="1870" dt="2019-09-09T19:38:01.672"/>
    <p1510:client id="{84275387-4D37-4D06-7771-0AFCBDFE3C92}" v="1" dt="2019-09-11T09:08:44.872"/>
    <p1510:client id="{95E52D56-0A4E-418E-AB57-AF64CE9400B1}" v="124" dt="2019-09-10T08:19:25.542"/>
    <p1510:client id="{F5177B3E-6965-CE0B-0D0E-5E50D002A8C2}" v="78" dt="2019-09-09T19:40:25.488"/>
    <p1510:client id="{F732420B-A92D-1637-BB85-70D2F213C18E}" v="3" dt="2019-09-09T18:03:09.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0F6B45F-F273-4E0F-8959-DA1251F8F7B2}"/>
    <pc:docChg chg="modSld">
      <pc:chgData name="" userId="" providerId="" clId="Web-{00F6B45F-F273-4E0F-8959-DA1251F8F7B2}" dt="2020-06-30T07:13:04.334" v="251" actId="20577"/>
      <pc:docMkLst>
        <pc:docMk/>
      </pc:docMkLst>
      <pc:sldChg chg="modSp">
        <pc:chgData name="" userId="" providerId="" clId="Web-{00F6B45F-F273-4E0F-8959-DA1251F8F7B2}" dt="2020-06-30T07:11:19.851" v="155" actId="20577"/>
        <pc:sldMkLst>
          <pc:docMk/>
          <pc:sldMk cId="1943234903" sldId="265"/>
        </pc:sldMkLst>
        <pc:spChg chg="mod">
          <ac:chgData name="" userId="" providerId="" clId="Web-{00F6B45F-F273-4E0F-8959-DA1251F8F7B2}" dt="2020-06-30T07:11:19.851" v="155" actId="20577"/>
          <ac:spMkLst>
            <pc:docMk/>
            <pc:sldMk cId="1943234903" sldId="265"/>
            <ac:spMk id="3" creationId="{00000000-0000-0000-0000-000000000000}"/>
          </ac:spMkLst>
        </pc:spChg>
      </pc:sldChg>
      <pc:sldChg chg="modSp">
        <pc:chgData name="" userId="" providerId="" clId="Web-{00F6B45F-F273-4E0F-8959-DA1251F8F7B2}" dt="2020-06-30T07:13:04.334" v="250" actId="20577"/>
        <pc:sldMkLst>
          <pc:docMk/>
          <pc:sldMk cId="1100340094" sldId="266"/>
        </pc:sldMkLst>
        <pc:spChg chg="mod">
          <ac:chgData name="" userId="" providerId="" clId="Web-{00F6B45F-F273-4E0F-8959-DA1251F8F7B2}" dt="2020-06-30T07:13:04.334" v="250" actId="20577"/>
          <ac:spMkLst>
            <pc:docMk/>
            <pc:sldMk cId="1100340094" sldId="26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6D656-3370-405A-9AF2-930F9B4D6AD4}" type="datetimeFigureOut">
              <a:rPr lang="en-US"/>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E0360-8949-48F0-96C9-EA5448BBEAAF}" type="slidenum">
              <a:rPr lang="en-US"/>
              <a:t>‹#›</a:t>
            </a:fld>
            <a:endParaRPr lang="en-US"/>
          </a:p>
        </p:txBody>
      </p:sp>
    </p:spTree>
    <p:extLst>
      <p:ext uri="{BB962C8B-B14F-4D97-AF65-F5344CB8AC3E}">
        <p14:creationId xmlns:p14="http://schemas.microsoft.com/office/powerpoint/2010/main" val="158240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BF3782-C773-49D0-9F20-2C6E93B910C9}" type="slidenum">
              <a:rPr lang="en-GB" altLang="en-US" smtClean="0"/>
              <a:pPr/>
              <a:t>1</a:t>
            </a:fld>
            <a:endParaRPr lang="en-GB" altLang="en-US"/>
          </a:p>
        </p:txBody>
      </p:sp>
    </p:spTree>
    <p:extLst>
      <p:ext uri="{BB962C8B-B14F-4D97-AF65-F5344CB8AC3E}">
        <p14:creationId xmlns:p14="http://schemas.microsoft.com/office/powerpoint/2010/main" val="357076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acintosh%20HD:Amanda's%20Work:Myerscough%20College:29931%20Powerpoint%20slides:My%20Rewards%20strip.jp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a:xfrm>
            <a:off x="-4762" y="294968"/>
            <a:ext cx="12232097" cy="1342103"/>
          </a:xfrm>
          <a:noFill/>
        </p:spPr>
        <p:txBody>
          <a:bodyPr>
            <a:noAutofit/>
          </a:bodyPr>
          <a:lstStyle/>
          <a:p>
            <a:pPr algn="ctr"/>
            <a:br>
              <a:rPr lang="en-GB" altLang="en-US" sz="5400" b="1" dirty="0">
                <a:ea typeface="ＭＳ Ｐゴシック" panose="020B0600070205080204" pitchFamily="34" charset="-128"/>
              </a:rPr>
            </a:br>
            <a:br>
              <a:rPr lang="en-GB" altLang="en-US" sz="5400" b="1" dirty="0">
                <a:ea typeface="ＭＳ Ｐゴシック" panose="020B0600070205080204" pitchFamily="34" charset="-128"/>
              </a:rPr>
            </a:br>
            <a:br>
              <a:rPr lang="en-GB" altLang="en-US" sz="5400" b="1" dirty="0">
                <a:ea typeface="+mj-lt"/>
                <a:cs typeface="+mj-lt"/>
              </a:rPr>
            </a:br>
            <a:r>
              <a:rPr lang="en-GB" altLang="en-US" sz="5000" b="1" dirty="0">
                <a:solidFill>
                  <a:srgbClr val="00B050"/>
                </a:solidFill>
                <a:ea typeface="+mj-lt"/>
                <a:cs typeface="+mj-lt"/>
              </a:rPr>
              <a:t>Welcome to Myerscough Student Services</a:t>
            </a:r>
            <a:br>
              <a:rPr lang="en-GB" altLang="en-US" sz="5000" b="1" dirty="0">
                <a:latin typeface="+mn-lt"/>
                <a:ea typeface="ＭＳ Ｐゴシック" panose="020B0600070205080204" pitchFamily="34" charset="-128"/>
                <a:cs typeface="Calibri"/>
              </a:rPr>
            </a:br>
            <a:br>
              <a:rPr lang="en-GB" altLang="en-US" sz="5400" b="1" dirty="0">
                <a:latin typeface="Calibri"/>
                <a:ea typeface="ＭＳ Ｐゴシック" panose="020B0600070205080204" pitchFamily="34" charset="-128"/>
                <a:cs typeface="Calibri"/>
              </a:rPr>
            </a:br>
            <a:br>
              <a:rPr lang="en-GB" altLang="en-US" sz="5400" b="1" dirty="0">
                <a:latin typeface="Calibri"/>
                <a:ea typeface="ＭＳ Ｐゴシック" panose="020B0600070205080204" pitchFamily="34" charset="-128"/>
                <a:cs typeface="Calibri"/>
              </a:rPr>
            </a:br>
            <a:r>
              <a:rPr lang="en-GB" altLang="en-US" sz="5400" b="1" dirty="0">
                <a:solidFill>
                  <a:schemeClr val="accent2"/>
                </a:solidFill>
                <a:ea typeface="ＭＳ Ｐゴシック"/>
              </a:rPr>
              <a:t> </a:t>
            </a:r>
          </a:p>
        </p:txBody>
      </p:sp>
      <p:pic>
        <p:nvPicPr>
          <p:cNvPr id="4101" name="Picture 5" descr="C:\Users\Stephen Robinson\Desktop\myerscough-logo-long-small-g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3974" y="5383161"/>
            <a:ext cx="2531485" cy="8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 descr="Macintosh HD:Amanda's Work:Myerscough College:29931 Powerpoint slides:My Rewards strip.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 y="6280611"/>
            <a:ext cx="12078929" cy="43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Marketing Prospectus photos\LOGOS - (inc University Centre Myerscough)\UCM\Myers Uni Centre.png">
            <a:extLst>
              <a:ext uri="{FF2B5EF4-FFF2-40B4-BE49-F238E27FC236}">
                <a16:creationId xmlns:a16="http://schemas.microsoft.com/office/drawing/2014/main" id="{6DD79AC0-8EC1-4B97-8300-BEDEADAC9B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74" y="5574890"/>
            <a:ext cx="2842030" cy="62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attachments.office.net/owa/ARobinson@myerscough.ac.uk/service.svc/s/GetAttachmentThumbnail?id=AAMkAGNlZDg4YjMxLTE0OTctNDE5Ni05ZGViLTUyMGViMDJkNjk2MgBGAAAAAAAWEdOhdo%2FrSaNxpWKKKsybBwBExnOkSayWTIWJmRWG%2Bu9pAAAAfWSjAADEM6BySOm3Q50WxXui9WwJAAMWLqfTAAABEgAQAHs0ou4YkspBny6wMieNeHw%3D&amp;thumbnailType=2&amp;owa=outlook.office.com&amp;scriptVer=2019061701.05&amp;X-OWA-CANARY=a7BK3nz8fkifEwyKXQ5BuUDVMCH-9tYYvhM6f0cv2ytamdRaJ0xGYgT2Fu4Es_rOqup3EZU58uo.&amp;token=eyJhbGciOiJSUzI1NiIsImtpZCI6IjA2MDBGOUY2NzQ2MjA3MzdFNzM0MDRFMjg3QzQ1QTgxOENCN0NFQjgiLCJ4NXQiOiJCZ0Q1OW5SaUJ6Zm5OQVRpaDhSYWdZeTN6cmciLCJ0eXAiOiJKV1QifQ.eyJ2ZXIiOiJFeGNoYW5nZS5DYWxsYmFjay5WMSIsImFwcGN0eHNlbmRlciI6Ik93YURvd25sb2FkQDBhOWI3YmU4LThkOWQtNGI3ZC04NmFiLTMxOTgxMTNjZTJmZSIsImFwcGN0eCI6IntcIm1zZXhjaHByb3RcIjpcIm93YVwiLFwicHJpbWFyeXNpZFwiOlwiUy0xLTUtMjEtMTk3ODUzMTU2LTM5MDczNTc3MDQtMTk5NDk5MzIwMS05NTUyOTc4XCIsXCJwdWlkXCI6XCIxMTUzOTA2NjYwNzk5NzQzMjA3XCIsXCJvaWRcIjpcIjljNDhjOGYwLTI2YjQtNGJlNC1hYmU2LTZkMjNlODg4NGUyM1wiLFwic2NvcGVcIjpcIk93YURvd25sb2FkXCJ9IiwibmJmIjoxNTYxMjAwMDY1LCJleHAiOjE1NjEyMDA2NjUsImlzcyI6IjAwMDAwMDAyLTAwMDAtMGZmMS1jZTAwLTAwMDAwMDAwMDAwMEAwYTliN2JlOC04ZDlkLTRiN2QtODZhYi0zMTk4MTEzY2UyZmUiLCJhdWQiOiIwMDAwMDAwMi0wMDAwLTBmZjEtY2UwMC0wMDAwMDAwMDAwMDAvYXR0YWNobWVudHMub2ZmaWNlLm5ldEAwYTliN2JlOC04ZDlkLTRiN2QtODZhYi0zMTk4MTEzY2UyZmUifQ.B8G5YRulElbrIgNZii9VOdrzIipeo_PnrDWuQVUgQacIxFe1kd5Lsj9LDpaVS8pF9wO4GKOY-OArIVYzKuLo-Q68uqBUN7dxlA9s2C2jmjYIOR3Y4KHSZREhVGWm7VQ3LSAa8v-0oCLvVPkl2JdrfO5LQmtz1L2g_8P_ddL9Yf3_0oUl7qqu6d2InOQeZLAxYkrSW8LXSREzxD5hR4K6bQGP4ZfbqmdtADcEHFxaR7LUETZo3RU5Zghm6VBTHLLWwCA1Tg7tUAlG4v63Mi4K8MX27DIGeLxTbQ3owcIjOezejX8_lFklIN2W2K9Lr4LWTlgYfm504wcsWTubLOTKHA&amp;animation=true">
            <a:extLst>
              <a:ext uri="{FF2B5EF4-FFF2-40B4-BE49-F238E27FC236}">
                <a16:creationId xmlns:a16="http://schemas.microsoft.com/office/drawing/2014/main" id="{892814C5-89EC-498E-A781-D27D6C9813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7071" y="1516556"/>
            <a:ext cx="3924783" cy="386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685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ssolv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6264" r="-3" b="30938"/>
          <a:stretch/>
        </p:blipFill>
        <p:spPr>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897" b="14490"/>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4755" r="4571" b="2"/>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3"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2852" y="1"/>
            <a:ext cx="5303388" cy="914399"/>
          </a:xfrm>
        </p:spPr>
        <p:txBody>
          <a:bodyPr>
            <a:normAutofit/>
          </a:bodyPr>
          <a:lstStyle/>
          <a:p>
            <a:r>
              <a:rPr lang="en-GB" sz="4000" dirty="0">
                <a:solidFill>
                  <a:srgbClr val="000000"/>
                </a:solidFill>
              </a:rPr>
              <a:t>Financial Support</a:t>
            </a:r>
          </a:p>
        </p:txBody>
      </p:sp>
      <p:sp>
        <p:nvSpPr>
          <p:cNvPr id="3" name="Content Placeholder 2"/>
          <p:cNvSpPr>
            <a:spLocks noGrp="1"/>
          </p:cNvSpPr>
          <p:nvPr>
            <p:ph idx="1"/>
          </p:nvPr>
        </p:nvSpPr>
        <p:spPr>
          <a:xfrm>
            <a:off x="106018" y="1020417"/>
            <a:ext cx="7010399" cy="5136492"/>
          </a:xfrm>
        </p:spPr>
        <p:txBody>
          <a:bodyPr vert="horz" lIns="91440" tIns="45720" rIns="91440" bIns="45720" rtlCol="0" anchor="t">
            <a:normAutofit fontScale="25000" lnSpcReduction="20000"/>
          </a:bodyPr>
          <a:lstStyle/>
          <a:p>
            <a:r>
              <a:rPr lang="en-GB" sz="8000" b="1" dirty="0">
                <a:solidFill>
                  <a:srgbClr val="FF0000"/>
                </a:solidFill>
              </a:rPr>
              <a:t>Can I speak to somebody about finance and bursaries before</a:t>
            </a:r>
          </a:p>
          <a:p>
            <a:pPr marL="0" indent="0">
              <a:buNone/>
            </a:pPr>
            <a:r>
              <a:rPr lang="en-GB" sz="8000" b="1" dirty="0">
                <a:solidFill>
                  <a:srgbClr val="FF0000"/>
                </a:solidFill>
              </a:rPr>
              <a:t> I start?</a:t>
            </a:r>
          </a:p>
          <a:p>
            <a:pPr lvl="1"/>
            <a:r>
              <a:rPr lang="en-GB" sz="7600" dirty="0"/>
              <a:t>Yes, our Student Finance Officer can be contacted by email or on the phone, see the finance section for more details. </a:t>
            </a:r>
          </a:p>
          <a:p>
            <a:r>
              <a:rPr lang="en-GB" sz="8000" b="1" dirty="0">
                <a:solidFill>
                  <a:srgbClr val="FF0000"/>
                </a:solidFill>
              </a:rPr>
              <a:t>Where is the finance office? </a:t>
            </a:r>
            <a:endParaRPr lang="en-GB" sz="8000" b="1" dirty="0">
              <a:solidFill>
                <a:srgbClr val="FF0000"/>
              </a:solidFill>
              <a:cs typeface="Calibri" panose="020F0502020204030204"/>
            </a:endParaRPr>
          </a:p>
          <a:p>
            <a:pPr lvl="1"/>
            <a:r>
              <a:rPr lang="en-GB" sz="8000" dirty="0">
                <a:solidFill>
                  <a:srgbClr val="000000"/>
                </a:solidFill>
              </a:rPr>
              <a:t>Admin building next to </a:t>
            </a:r>
            <a:r>
              <a:rPr lang="en-GB" sz="8000" dirty="0" err="1">
                <a:solidFill>
                  <a:srgbClr val="000000"/>
                </a:solidFill>
              </a:rPr>
              <a:t>Richmonds</a:t>
            </a:r>
            <a:r>
              <a:rPr lang="en-GB" sz="8000" dirty="0">
                <a:solidFill>
                  <a:srgbClr val="000000"/>
                </a:solidFill>
              </a:rPr>
              <a:t> Restaurant.</a:t>
            </a:r>
          </a:p>
          <a:p>
            <a:pPr lvl="1"/>
            <a:r>
              <a:rPr lang="en-GB" sz="8000" dirty="0">
                <a:solidFill>
                  <a:srgbClr val="000000"/>
                </a:solidFill>
              </a:rPr>
              <a:t>The finance officer visits </a:t>
            </a:r>
            <a:r>
              <a:rPr lang="en-GB" sz="8000" dirty="0" err="1">
                <a:solidFill>
                  <a:srgbClr val="000000"/>
                </a:solidFill>
              </a:rPr>
              <a:t>Croxteth</a:t>
            </a:r>
            <a:r>
              <a:rPr lang="en-GB" sz="8000" dirty="0">
                <a:solidFill>
                  <a:srgbClr val="000000"/>
                </a:solidFill>
              </a:rPr>
              <a:t> every week.</a:t>
            </a:r>
          </a:p>
          <a:p>
            <a:pPr marL="457200" lvl="1" indent="0">
              <a:buNone/>
            </a:pPr>
            <a:endParaRPr lang="en-GB" sz="8000" dirty="0">
              <a:solidFill>
                <a:srgbClr val="000000"/>
              </a:solidFill>
              <a:cs typeface="Calibri"/>
            </a:endParaRPr>
          </a:p>
          <a:p>
            <a:pPr lvl="1"/>
            <a:r>
              <a:rPr lang="en-GB" sz="8000" b="1" dirty="0">
                <a:solidFill>
                  <a:srgbClr val="FF0000"/>
                </a:solidFill>
                <a:cs typeface="Calibri"/>
              </a:rPr>
              <a:t>How can I get financial support if I attend other sites, such as Witton, </a:t>
            </a:r>
            <a:r>
              <a:rPr lang="en-GB" sz="8000" b="1" dirty="0" err="1">
                <a:solidFill>
                  <a:srgbClr val="FF0000"/>
                </a:solidFill>
                <a:cs typeface="Calibri"/>
              </a:rPr>
              <a:t>Croxteth</a:t>
            </a:r>
            <a:r>
              <a:rPr lang="en-GB" sz="8000" b="1" dirty="0">
                <a:solidFill>
                  <a:srgbClr val="FF0000"/>
                </a:solidFill>
                <a:cs typeface="Calibri"/>
              </a:rPr>
              <a:t> or Warrington or I am apprentice?</a:t>
            </a:r>
          </a:p>
          <a:p>
            <a:pPr marL="457200" lvl="1" indent="0">
              <a:buNone/>
            </a:pPr>
            <a:endParaRPr lang="en-GB" sz="8000" b="1" dirty="0">
              <a:solidFill>
                <a:srgbClr val="FF0000"/>
              </a:solidFill>
              <a:cs typeface="Calibri"/>
            </a:endParaRPr>
          </a:p>
          <a:p>
            <a:pPr lvl="1"/>
            <a:r>
              <a:rPr lang="en-GB" sz="8000" dirty="0">
                <a:cs typeface="Calibri"/>
              </a:rPr>
              <a:t>The College Student finance officer can be contacted by phone, email or other platforms such as Microsoft teams.</a:t>
            </a:r>
          </a:p>
          <a:p>
            <a:pPr marL="457200" lvl="1" indent="0">
              <a:buNone/>
            </a:pPr>
            <a:endParaRPr lang="en-GB" sz="8000" b="1" dirty="0">
              <a:solidFill>
                <a:srgbClr val="FF0000"/>
              </a:solidFill>
              <a:cs typeface="Calibri"/>
            </a:endParaRPr>
          </a:p>
          <a:p>
            <a:pPr marL="457200" lvl="1" indent="0">
              <a:buNone/>
            </a:pPr>
            <a:r>
              <a:rPr lang="en-GB" sz="8000" b="1" dirty="0">
                <a:solidFill>
                  <a:srgbClr val="FF0000"/>
                </a:solidFill>
                <a:cs typeface="Calibri"/>
              </a:rPr>
              <a:t>How can they help?</a:t>
            </a:r>
            <a:endParaRPr lang="en-GB" sz="8000" dirty="0">
              <a:solidFill>
                <a:srgbClr val="000000"/>
              </a:solidFill>
              <a:cs typeface="Calibri" panose="020F0502020204030204"/>
            </a:endParaRPr>
          </a:p>
          <a:p>
            <a:pPr marL="457200" lvl="1" indent="0">
              <a:buNone/>
            </a:pPr>
            <a:endParaRPr lang="en-GB" sz="8000" dirty="0">
              <a:solidFill>
                <a:srgbClr val="000000"/>
              </a:solidFill>
            </a:endParaRPr>
          </a:p>
          <a:p>
            <a:pPr lvl="1">
              <a:buFont typeface="Wingdings" panose="020B0604020202020204" pitchFamily="34" charset="0"/>
              <a:buChar char="§"/>
            </a:pPr>
            <a:r>
              <a:rPr lang="en-GB" sz="8000" dirty="0">
                <a:solidFill>
                  <a:srgbClr val="000000"/>
                </a:solidFill>
              </a:rPr>
              <a:t>Bus passes and bus information </a:t>
            </a:r>
            <a:endParaRPr lang="en-GB" sz="8000" dirty="0">
              <a:solidFill>
                <a:srgbClr val="000000"/>
              </a:solidFill>
              <a:cs typeface="Calibri" panose="020F0502020204030204"/>
            </a:endParaRPr>
          </a:p>
          <a:p>
            <a:pPr lvl="1">
              <a:buFont typeface="Wingdings" panose="020B0604020202020204" pitchFamily="34" charset="0"/>
              <a:buChar char="§"/>
            </a:pPr>
            <a:r>
              <a:rPr lang="en-GB" sz="8000" dirty="0">
                <a:solidFill>
                  <a:srgbClr val="000000"/>
                </a:solidFill>
              </a:rPr>
              <a:t>Bursary information </a:t>
            </a:r>
            <a:endParaRPr lang="en-GB" sz="8000" dirty="0">
              <a:solidFill>
                <a:srgbClr val="000000"/>
              </a:solidFill>
              <a:cs typeface="Calibri"/>
            </a:endParaRPr>
          </a:p>
          <a:p>
            <a:pPr lvl="1">
              <a:buFont typeface="Wingdings" panose="020B0604020202020204" pitchFamily="34" charset="0"/>
              <a:buChar char="§"/>
            </a:pPr>
            <a:r>
              <a:rPr lang="en-GB" sz="8000" dirty="0">
                <a:solidFill>
                  <a:srgbClr val="000000"/>
                </a:solidFill>
              </a:rPr>
              <a:t>Student Loans (Adult learner and HE student loans)</a:t>
            </a:r>
            <a:endParaRPr lang="en-GB" sz="8000" dirty="0">
              <a:solidFill>
                <a:srgbClr val="000000"/>
              </a:solidFill>
              <a:cs typeface="Calibri" panose="020F0502020204030204"/>
            </a:endParaRPr>
          </a:p>
          <a:p>
            <a:pPr lvl="1">
              <a:buFont typeface="Wingdings" panose="020B0604020202020204" pitchFamily="34" charset="0"/>
              <a:buChar char="§"/>
            </a:pPr>
            <a:r>
              <a:rPr lang="en-GB" sz="8000" dirty="0">
                <a:solidFill>
                  <a:srgbClr val="000000"/>
                </a:solidFill>
              </a:rPr>
              <a:t>Struggling with your college related finances or just </a:t>
            </a:r>
            <a:endParaRPr lang="en-GB" sz="8000" dirty="0">
              <a:solidFill>
                <a:srgbClr val="000000"/>
              </a:solidFill>
              <a:cs typeface="Calibri"/>
            </a:endParaRPr>
          </a:p>
          <a:p>
            <a:pPr marL="457200" lvl="1" indent="0">
              <a:buNone/>
            </a:pPr>
            <a:r>
              <a:rPr lang="en-GB" sz="8000" dirty="0">
                <a:solidFill>
                  <a:srgbClr val="000000"/>
                </a:solidFill>
              </a:rPr>
              <a:t>worried about finances…..? </a:t>
            </a:r>
            <a:endParaRPr lang="en-GB" sz="8000" dirty="0">
              <a:solidFill>
                <a:srgbClr val="000000"/>
              </a:solidFill>
              <a:cs typeface="Calibri"/>
            </a:endParaRPr>
          </a:p>
          <a:p>
            <a:pPr marL="457200" lvl="1" indent="0">
              <a:buNone/>
            </a:pPr>
            <a:endParaRPr lang="en-GB" sz="8000" b="1" dirty="0">
              <a:solidFill>
                <a:srgbClr val="000000"/>
              </a:solidFill>
              <a:cs typeface="Calibri"/>
            </a:endParaRPr>
          </a:p>
          <a:p>
            <a:endParaRPr lang="en-GB" sz="1700" dirty="0">
              <a:solidFill>
                <a:srgbClr val="000000"/>
              </a:solidFill>
            </a:endParaRPr>
          </a:p>
        </p:txBody>
      </p:sp>
    </p:spTree>
    <p:extLst>
      <p:ext uri="{BB962C8B-B14F-4D97-AF65-F5344CB8AC3E}">
        <p14:creationId xmlns:p14="http://schemas.microsoft.com/office/powerpoint/2010/main" val="2718389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wipe(down)">
                                      <p:cBhvr>
                                        <p:cTn id="35" dur="500"/>
                                        <p:tgtEl>
                                          <p:spTgt spid="3">
                                            <p:txEl>
                                              <p:pRg st="11" end="11"/>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wipe(down)">
                                      <p:cBhvr>
                                        <p:cTn id="38" dur="500"/>
                                        <p:tgtEl>
                                          <p:spTgt spid="3">
                                            <p:txEl>
                                              <p:pRg st="13" end="13"/>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Effect transition="in" filter="wipe(down)">
                                      <p:cBhvr>
                                        <p:cTn id="41" dur="500"/>
                                        <p:tgtEl>
                                          <p:spTgt spid="3">
                                            <p:txEl>
                                              <p:pRg st="14" end="14"/>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15" end="15"/>
                                            </p:txEl>
                                          </p:spTgt>
                                        </p:tgtEl>
                                        <p:attrNameLst>
                                          <p:attrName>style.visibility</p:attrName>
                                        </p:attrNameLst>
                                      </p:cBhvr>
                                      <p:to>
                                        <p:strVal val="visible"/>
                                      </p:to>
                                    </p:set>
                                    <p:animEffect transition="in" filter="wipe(down)">
                                      <p:cBhvr>
                                        <p:cTn id="44" dur="500"/>
                                        <p:tgtEl>
                                          <p:spTgt spid="3">
                                            <p:txEl>
                                              <p:pRg st="15" end="15"/>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wipe(down)">
                                      <p:cBhvr>
                                        <p:cTn id="47" dur="500"/>
                                        <p:tgtEl>
                                          <p:spTgt spid="3">
                                            <p:txEl>
                                              <p:pRg st="16" end="16"/>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
                                            <p:txEl>
                                              <p:pRg st="17" end="17"/>
                                            </p:txEl>
                                          </p:spTgt>
                                        </p:tgtEl>
                                        <p:attrNameLst>
                                          <p:attrName>style.visibility</p:attrName>
                                        </p:attrNameLst>
                                      </p:cBhvr>
                                      <p:to>
                                        <p:strVal val="visible"/>
                                      </p:to>
                                    </p:set>
                                    <p:animEffect transition="in" filter="wipe(down)">
                                      <p:cBhvr>
                                        <p:cTn id="50"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41F5-4962-4A52-9731-B432CCD26BB5}"/>
              </a:ext>
            </a:extLst>
          </p:cNvPr>
          <p:cNvSpPr>
            <a:spLocks noGrp="1"/>
          </p:cNvSpPr>
          <p:nvPr>
            <p:ph type="title"/>
          </p:nvPr>
        </p:nvSpPr>
        <p:spPr>
          <a:xfrm>
            <a:off x="838200" y="365125"/>
            <a:ext cx="10515600" cy="1325563"/>
          </a:xfrm>
        </p:spPr>
        <p:txBody>
          <a:bodyPr/>
          <a:lstStyle/>
          <a:p>
            <a:endParaRPr lang="en-US" dirty="0"/>
          </a:p>
        </p:txBody>
      </p:sp>
      <p:pic>
        <p:nvPicPr>
          <p:cNvPr id="4" name="Picture 4" descr="A close up of a logo&#10;&#10;Description generated with very high confidence">
            <a:extLst>
              <a:ext uri="{FF2B5EF4-FFF2-40B4-BE49-F238E27FC236}">
                <a16:creationId xmlns:a16="http://schemas.microsoft.com/office/drawing/2014/main" id="{0E439CD6-50D7-4658-A6EB-EA65981C02AE}"/>
              </a:ext>
            </a:extLst>
          </p:cNvPr>
          <p:cNvPicPr>
            <a:picLocks noGrp="1" noChangeAspect="1"/>
          </p:cNvPicPr>
          <p:nvPr>
            <p:ph idx="1"/>
          </p:nvPr>
        </p:nvPicPr>
        <p:blipFill>
          <a:blip r:embed="rId2"/>
          <a:stretch>
            <a:fillRect/>
          </a:stretch>
        </p:blipFill>
        <p:spPr>
          <a:xfrm>
            <a:off x="3629568" y="241466"/>
            <a:ext cx="4241049" cy="4241049"/>
          </a:xfrm>
          <a:prstGeom prst="rect">
            <a:avLst/>
          </a:prstGeom>
        </p:spPr>
      </p:pic>
      <p:pic>
        <p:nvPicPr>
          <p:cNvPr id="6" name="Picture 6" descr="A close up of a logo&#10;&#10;Description generated with high confidence">
            <a:extLst>
              <a:ext uri="{FF2B5EF4-FFF2-40B4-BE49-F238E27FC236}">
                <a16:creationId xmlns:a16="http://schemas.microsoft.com/office/drawing/2014/main" id="{B5247C02-2B38-4914-AF6C-A2BC0A54A6A1}"/>
              </a:ext>
            </a:extLst>
          </p:cNvPr>
          <p:cNvPicPr>
            <a:picLocks noChangeAspect="1"/>
          </p:cNvPicPr>
          <p:nvPr/>
        </p:nvPicPr>
        <p:blipFill>
          <a:blip r:embed="rId3"/>
          <a:stretch>
            <a:fillRect/>
          </a:stretch>
        </p:blipFill>
        <p:spPr>
          <a:xfrm rot="1260000">
            <a:off x="8060107" y="807451"/>
            <a:ext cx="3956383" cy="1927315"/>
          </a:xfrm>
          <a:prstGeom prst="rect">
            <a:avLst/>
          </a:prstGeom>
        </p:spPr>
      </p:pic>
      <p:pic>
        <p:nvPicPr>
          <p:cNvPr id="8" name="Picture 8" descr="A drawing of a cartoon character&#10;&#10;Description generated with high confidence">
            <a:extLst>
              <a:ext uri="{FF2B5EF4-FFF2-40B4-BE49-F238E27FC236}">
                <a16:creationId xmlns:a16="http://schemas.microsoft.com/office/drawing/2014/main" id="{3CCFD54B-199A-440A-B64A-57B58310195B}"/>
              </a:ext>
            </a:extLst>
          </p:cNvPr>
          <p:cNvPicPr>
            <a:picLocks noChangeAspect="1"/>
          </p:cNvPicPr>
          <p:nvPr/>
        </p:nvPicPr>
        <p:blipFill>
          <a:blip r:embed="rId4"/>
          <a:stretch>
            <a:fillRect/>
          </a:stretch>
        </p:blipFill>
        <p:spPr>
          <a:xfrm rot="-1020000">
            <a:off x="7371348" y="4296419"/>
            <a:ext cx="4708357" cy="2385975"/>
          </a:xfrm>
          <a:prstGeom prst="rect">
            <a:avLst/>
          </a:prstGeom>
        </p:spPr>
      </p:pic>
      <p:pic>
        <p:nvPicPr>
          <p:cNvPr id="3" name="Picture 4">
            <a:extLst>
              <a:ext uri="{FF2B5EF4-FFF2-40B4-BE49-F238E27FC236}">
                <a16:creationId xmlns:a16="http://schemas.microsoft.com/office/drawing/2014/main" id="{1C1FD920-1F26-497E-9D1B-9EF54083EC8A}"/>
              </a:ext>
            </a:extLst>
          </p:cNvPr>
          <p:cNvPicPr>
            <a:picLocks noChangeAspect="1"/>
          </p:cNvPicPr>
          <p:nvPr/>
        </p:nvPicPr>
        <p:blipFill>
          <a:blip r:embed="rId5"/>
          <a:stretch>
            <a:fillRect/>
          </a:stretch>
        </p:blipFill>
        <p:spPr>
          <a:xfrm rot="1080000">
            <a:off x="342803" y="4314688"/>
            <a:ext cx="4046621" cy="2701089"/>
          </a:xfrm>
          <a:prstGeom prst="rect">
            <a:avLst/>
          </a:prstGeom>
        </p:spPr>
      </p:pic>
      <p:pic>
        <p:nvPicPr>
          <p:cNvPr id="7" name="Picture 8">
            <a:extLst>
              <a:ext uri="{FF2B5EF4-FFF2-40B4-BE49-F238E27FC236}">
                <a16:creationId xmlns:a16="http://schemas.microsoft.com/office/drawing/2014/main" id="{E0B79B3C-206D-46A1-AAFA-C6F0898D0A34}"/>
              </a:ext>
            </a:extLst>
          </p:cNvPr>
          <p:cNvPicPr>
            <a:picLocks noChangeAspect="1"/>
          </p:cNvPicPr>
          <p:nvPr/>
        </p:nvPicPr>
        <p:blipFill>
          <a:blip r:embed="rId6"/>
          <a:stretch>
            <a:fillRect/>
          </a:stretch>
        </p:blipFill>
        <p:spPr>
          <a:xfrm rot="-900000">
            <a:off x="563479" y="734786"/>
            <a:ext cx="2743200" cy="1959429"/>
          </a:xfrm>
          <a:prstGeom prst="rect">
            <a:avLst/>
          </a:prstGeom>
        </p:spPr>
      </p:pic>
    </p:spTree>
    <p:extLst>
      <p:ext uri="{BB962C8B-B14F-4D97-AF65-F5344CB8AC3E}">
        <p14:creationId xmlns:p14="http://schemas.microsoft.com/office/powerpoint/2010/main" val="349253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group of people holding a sign&#10;&#10;Description generated with high confidence">
            <a:extLst>
              <a:ext uri="{FF2B5EF4-FFF2-40B4-BE49-F238E27FC236}">
                <a16:creationId xmlns:a16="http://schemas.microsoft.com/office/drawing/2014/main" id="{8CE69841-E8ED-48DB-8ADC-56AC08D0E067}"/>
              </a:ext>
            </a:extLst>
          </p:cNvPr>
          <p:cNvPicPr>
            <a:picLocks noChangeAspect="1"/>
          </p:cNvPicPr>
          <p:nvPr/>
        </p:nvPicPr>
        <p:blipFill>
          <a:blip r:embed="rId2"/>
          <a:stretch>
            <a:fillRect/>
          </a:stretch>
        </p:blipFill>
        <p:spPr>
          <a:xfrm>
            <a:off x="1446363" y="83748"/>
            <a:ext cx="9428669" cy="6704881"/>
          </a:xfrm>
          <a:prstGeom prst="rect">
            <a:avLst/>
          </a:prstGeom>
        </p:spPr>
      </p:pic>
    </p:spTree>
    <p:extLst>
      <p:ext uri="{BB962C8B-B14F-4D97-AF65-F5344CB8AC3E}">
        <p14:creationId xmlns:p14="http://schemas.microsoft.com/office/powerpoint/2010/main" val="42215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high confidence">
            <a:extLst>
              <a:ext uri="{FF2B5EF4-FFF2-40B4-BE49-F238E27FC236}">
                <a16:creationId xmlns:a16="http://schemas.microsoft.com/office/drawing/2014/main" id="{43A62881-A175-45F9-AB54-859874CF8D68}"/>
              </a:ext>
            </a:extLst>
          </p:cNvPr>
          <p:cNvPicPr>
            <a:picLocks noChangeAspect="1"/>
          </p:cNvPicPr>
          <p:nvPr/>
        </p:nvPicPr>
        <p:blipFill>
          <a:blip r:embed="rId2"/>
          <a:stretch>
            <a:fillRect/>
          </a:stretch>
        </p:blipFill>
        <p:spPr>
          <a:xfrm>
            <a:off x="1561382" y="213144"/>
            <a:ext cx="9169878" cy="6503598"/>
          </a:xfrm>
          <a:prstGeom prst="rect">
            <a:avLst/>
          </a:prstGeom>
        </p:spPr>
      </p:pic>
    </p:spTree>
    <p:extLst>
      <p:ext uri="{BB962C8B-B14F-4D97-AF65-F5344CB8AC3E}">
        <p14:creationId xmlns:p14="http://schemas.microsoft.com/office/powerpoint/2010/main" val="147381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947" y="2488823"/>
            <a:ext cx="3673970" cy="2755478"/>
          </a:xfrm>
          <a:prstGeom prst="rect">
            <a:avLst/>
          </a:prstGeom>
        </p:spPr>
      </p:pic>
      <p:sp>
        <p:nvSpPr>
          <p:cNvPr id="8"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0"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43EC40D-85CD-474E-85D2-89700AD75B49}"/>
              </a:ext>
            </a:extLst>
          </p:cNvPr>
          <p:cNvSpPr>
            <a:spLocks noGrp="1"/>
          </p:cNvSpPr>
          <p:nvPr>
            <p:ph idx="1"/>
          </p:nvPr>
        </p:nvSpPr>
        <p:spPr>
          <a:xfrm>
            <a:off x="7420427" y="1306599"/>
            <a:ext cx="4870324" cy="4038855"/>
          </a:xfrm>
        </p:spPr>
        <p:txBody>
          <a:bodyPr vert="horz" lIns="91440" tIns="45720" rIns="91440" bIns="45720" rtlCol="0" anchor="ctr">
            <a:noAutofit/>
          </a:bodyPr>
          <a:lstStyle/>
          <a:p>
            <a:r>
              <a:rPr lang="en-US" sz="2000" b="1" dirty="0">
                <a:solidFill>
                  <a:srgbClr val="7030A0"/>
                </a:solidFill>
                <a:cs typeface="Calibri"/>
              </a:rPr>
              <a:t>Student Support </a:t>
            </a:r>
          </a:p>
          <a:p>
            <a:pPr marL="457200" lvl="1" indent="0">
              <a:buNone/>
            </a:pPr>
            <a:r>
              <a:rPr lang="en-US" sz="2000" dirty="0">
                <a:cs typeface="Calibri"/>
              </a:rPr>
              <a:t>The Core</a:t>
            </a:r>
          </a:p>
          <a:p>
            <a:pPr marL="914400" lvl="2" indent="0">
              <a:buNone/>
            </a:pPr>
            <a:r>
              <a:rPr lang="en-US" dirty="0">
                <a:cs typeface="Calibri"/>
              </a:rPr>
              <a:t>Student Support Officers</a:t>
            </a:r>
          </a:p>
          <a:p>
            <a:pPr marL="914400" lvl="2" indent="0">
              <a:buNone/>
            </a:pPr>
            <a:r>
              <a:rPr lang="en-US" dirty="0">
                <a:cs typeface="Calibri"/>
              </a:rPr>
              <a:t>Progress  Coaches</a:t>
            </a:r>
          </a:p>
          <a:p>
            <a:pPr marL="914400" lvl="2" indent="0">
              <a:buNone/>
            </a:pPr>
            <a:r>
              <a:rPr lang="en-US" dirty="0">
                <a:cs typeface="Calibri"/>
              </a:rPr>
              <a:t>Equality and Diversity Co-ordinator</a:t>
            </a:r>
          </a:p>
          <a:p>
            <a:pPr marL="914400" lvl="2" indent="0">
              <a:buNone/>
            </a:pPr>
            <a:r>
              <a:rPr lang="en-US" dirty="0">
                <a:cs typeface="Calibri"/>
              </a:rPr>
              <a:t>Counselling </a:t>
            </a:r>
          </a:p>
          <a:p>
            <a:pPr marL="914400" lvl="2" indent="0">
              <a:buNone/>
            </a:pPr>
            <a:r>
              <a:rPr lang="en-US" dirty="0">
                <a:cs typeface="Calibri"/>
              </a:rPr>
              <a:t>Sexual Health </a:t>
            </a:r>
          </a:p>
          <a:p>
            <a:pPr marL="914400" lvl="2" indent="0">
              <a:buNone/>
            </a:pPr>
            <a:endParaRPr lang="en-US" dirty="0">
              <a:cs typeface="Calibri"/>
            </a:endParaRPr>
          </a:p>
          <a:p>
            <a:r>
              <a:rPr lang="en-US" sz="2000" dirty="0">
                <a:solidFill>
                  <a:srgbClr val="00B050"/>
                </a:solidFill>
                <a:cs typeface="Calibri"/>
              </a:rPr>
              <a:t>I</a:t>
            </a:r>
            <a:r>
              <a:rPr lang="en-US" sz="2000" b="1" dirty="0">
                <a:solidFill>
                  <a:srgbClr val="00B050"/>
                </a:solidFill>
                <a:cs typeface="Calibri"/>
              </a:rPr>
              <a:t>nclusive  Learning / Learning Support</a:t>
            </a:r>
          </a:p>
          <a:p>
            <a:r>
              <a:rPr lang="en-US" sz="2000" b="1" dirty="0">
                <a:solidFill>
                  <a:srgbClr val="0070C0"/>
                </a:solidFill>
                <a:cs typeface="Calibri"/>
              </a:rPr>
              <a:t>Careers</a:t>
            </a:r>
          </a:p>
          <a:p>
            <a:r>
              <a:rPr lang="en-US" sz="2000" dirty="0">
                <a:solidFill>
                  <a:srgbClr val="FF0000"/>
                </a:solidFill>
                <a:cs typeface="Calibri"/>
              </a:rPr>
              <a:t>Finance</a:t>
            </a:r>
          </a:p>
          <a:p>
            <a:r>
              <a:rPr lang="en-US" sz="2000" dirty="0">
                <a:cs typeface="Calibri"/>
              </a:rPr>
              <a:t> </a:t>
            </a:r>
            <a:r>
              <a:rPr lang="en-US" sz="2000" b="1" dirty="0">
                <a:solidFill>
                  <a:srgbClr val="7030A0"/>
                </a:solidFill>
                <a:cs typeface="Calibri"/>
              </a:rPr>
              <a:t>Enrichment  and Student Union</a:t>
            </a:r>
          </a:p>
          <a:p>
            <a:endParaRPr lang="en-US" sz="1300">
              <a:cs typeface="Calibri"/>
            </a:endParaRPr>
          </a:p>
        </p:txBody>
      </p:sp>
    </p:spTree>
    <p:extLst>
      <p:ext uri="{BB962C8B-B14F-4D97-AF65-F5344CB8AC3E}">
        <p14:creationId xmlns:p14="http://schemas.microsoft.com/office/powerpoint/2010/main" val="1595180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C7AAAE-472F-4183-A02E-AAD0EC97D64B}"/>
              </a:ext>
            </a:extLst>
          </p:cNvPr>
          <p:cNvSpPr>
            <a:spLocks noGrp="1"/>
          </p:cNvSpPr>
          <p:nvPr>
            <p:ph type="title"/>
          </p:nvPr>
        </p:nvSpPr>
        <p:spPr>
          <a:xfrm>
            <a:off x="6585882" y="517989"/>
            <a:ext cx="4805996" cy="5849559"/>
          </a:xfrm>
        </p:spPr>
        <p:txBody>
          <a:bodyPr vert="horz" lIns="91440" tIns="45720" rIns="91440" bIns="45720" rtlCol="0" anchor="t">
            <a:normAutofit fontScale="90000"/>
          </a:bodyPr>
          <a:lstStyle/>
          <a:p>
            <a:r>
              <a:rPr lang="en-US" dirty="0">
                <a:solidFill>
                  <a:srgbClr val="000000"/>
                </a:solidFill>
              </a:rPr>
              <a:t>Progress Coach Team</a:t>
            </a:r>
            <a:br>
              <a:rPr lang="en-US" dirty="0">
                <a:solidFill>
                  <a:srgbClr val="000000"/>
                </a:solidFill>
              </a:rPr>
            </a:br>
            <a:br>
              <a:rPr lang="en-US" dirty="0">
                <a:solidFill>
                  <a:srgbClr val="000000"/>
                </a:solidFill>
                <a:cs typeface="Calibri Light"/>
              </a:rPr>
            </a:br>
            <a:r>
              <a:rPr lang="en-US" sz="2800" b="1" dirty="0">
                <a:solidFill>
                  <a:srgbClr val="FF0000"/>
                </a:solidFill>
                <a:cs typeface="Calibri Light"/>
              </a:rPr>
              <a:t>Weekly tutorial sessions</a:t>
            </a:r>
            <a:br>
              <a:rPr lang="en-US" sz="2800" dirty="0">
                <a:solidFill>
                  <a:srgbClr val="000000"/>
                </a:solidFill>
                <a:cs typeface="Calibri Light"/>
              </a:rPr>
            </a:br>
            <a:br>
              <a:rPr lang="en-US" sz="2800" dirty="0">
                <a:cs typeface="Calibri Light"/>
              </a:rPr>
            </a:br>
            <a:r>
              <a:rPr lang="en-US" sz="2800" b="1" dirty="0">
                <a:solidFill>
                  <a:srgbClr val="0070C0"/>
                </a:solidFill>
                <a:cs typeface="Calibri Light"/>
              </a:rPr>
              <a:t>Progress Reviews</a:t>
            </a:r>
            <a:br>
              <a:rPr lang="en-US" sz="2800" dirty="0">
                <a:solidFill>
                  <a:srgbClr val="000000"/>
                </a:solidFill>
                <a:cs typeface="Calibri Light"/>
              </a:rPr>
            </a:br>
            <a:br>
              <a:rPr lang="en-US" sz="2800" dirty="0">
                <a:cs typeface="Calibri Light"/>
              </a:rPr>
            </a:br>
            <a:r>
              <a:rPr lang="en-US" sz="2800" b="1" dirty="0">
                <a:solidFill>
                  <a:srgbClr val="FF0000"/>
                </a:solidFill>
                <a:cs typeface="Calibri Light"/>
              </a:rPr>
              <a:t>Target Setting</a:t>
            </a:r>
            <a:br>
              <a:rPr lang="en-US" sz="2800" b="1" dirty="0">
                <a:solidFill>
                  <a:srgbClr val="000000"/>
                </a:solidFill>
                <a:cs typeface="Calibri Light"/>
              </a:rPr>
            </a:br>
            <a:br>
              <a:rPr lang="en-US" sz="2800" dirty="0">
                <a:cs typeface="Calibri Light"/>
              </a:rPr>
            </a:br>
            <a:r>
              <a:rPr lang="en-US" sz="2800" b="1" dirty="0">
                <a:solidFill>
                  <a:srgbClr val="0070C0"/>
                </a:solidFill>
                <a:cs typeface="Calibri Light"/>
              </a:rPr>
              <a:t>Monitoring progress </a:t>
            </a:r>
            <a:r>
              <a:rPr lang="en-US" sz="2800" dirty="0">
                <a:solidFill>
                  <a:srgbClr val="000000"/>
                </a:solidFill>
                <a:cs typeface="Calibri Light"/>
              </a:rPr>
              <a:t>on attendance and punctuality to all your sessions, progress in your qualifications (including English and </a:t>
            </a:r>
            <a:r>
              <a:rPr lang="en-US" sz="2800" dirty="0" err="1">
                <a:solidFill>
                  <a:srgbClr val="000000"/>
                </a:solidFill>
                <a:cs typeface="Calibri Light"/>
              </a:rPr>
              <a:t>Maths</a:t>
            </a:r>
            <a:r>
              <a:rPr lang="en-US" sz="2800" dirty="0">
                <a:solidFill>
                  <a:srgbClr val="000000"/>
                </a:solidFill>
                <a:cs typeface="Calibri Light"/>
              </a:rPr>
              <a:t>)</a:t>
            </a:r>
            <a:br>
              <a:rPr lang="en-US" sz="2800" dirty="0">
                <a:solidFill>
                  <a:srgbClr val="000000"/>
                </a:solidFill>
                <a:cs typeface="Calibri Light"/>
              </a:rPr>
            </a:br>
            <a:br>
              <a:rPr lang="en-US" sz="2800" dirty="0">
                <a:solidFill>
                  <a:srgbClr val="000000"/>
                </a:solidFill>
                <a:cs typeface="Calibri Light"/>
              </a:rPr>
            </a:br>
            <a:r>
              <a:rPr lang="en-US" sz="2800" b="1" dirty="0">
                <a:solidFill>
                  <a:srgbClr val="FF0000"/>
                </a:solidFill>
                <a:cs typeface="Calibri Light"/>
              </a:rPr>
              <a:t>Liaise with parents and guardians </a:t>
            </a: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close up of a sign&#10;&#10;Description generated with very high confidence">
            <a:extLst>
              <a:ext uri="{FF2B5EF4-FFF2-40B4-BE49-F238E27FC236}">
                <a16:creationId xmlns:a16="http://schemas.microsoft.com/office/drawing/2014/main" id="{7EE5A2D2-F9F1-4127-8C6D-BBA53E361D78}"/>
              </a:ext>
            </a:extLst>
          </p:cNvPr>
          <p:cNvPicPr>
            <a:picLocks noGrp="1" noChangeAspect="1"/>
          </p:cNvPicPr>
          <p:nvPr>
            <p:ph idx="1"/>
          </p:nvPr>
        </p:nvPicPr>
        <p:blipFill rotWithShape="1">
          <a:blip r:embed="rId3">
            <a:alphaModFix/>
          </a:blip>
          <a:srcRect t="1324"/>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21620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8E98-6DCD-4A38-A81B-664BE0B211CA}"/>
              </a:ext>
            </a:extLst>
          </p:cNvPr>
          <p:cNvSpPr>
            <a:spLocks noGrp="1"/>
          </p:cNvSpPr>
          <p:nvPr>
            <p:ph type="title"/>
          </p:nvPr>
        </p:nvSpPr>
        <p:spPr>
          <a:xfrm>
            <a:off x="838200" y="365125"/>
            <a:ext cx="11057021" cy="1345615"/>
          </a:xfrm>
          <a:solidFill>
            <a:schemeClr val="accent1">
              <a:lumMod val="20000"/>
              <a:lumOff val="80000"/>
            </a:schemeClr>
          </a:solidFill>
        </p:spPr>
        <p:txBody>
          <a:bodyPr>
            <a:normAutofit/>
          </a:bodyPr>
          <a:lstStyle/>
          <a:p>
            <a:r>
              <a:rPr lang="en-US" dirty="0">
                <a:cs typeface="Calibri Light"/>
              </a:rPr>
              <a:t>Student Support Officers – SSO and RSO (24hrs)</a:t>
            </a:r>
          </a:p>
        </p:txBody>
      </p:sp>
      <p:sp>
        <p:nvSpPr>
          <p:cNvPr id="3" name="Content Placeholder 2">
            <a:extLst>
              <a:ext uri="{FF2B5EF4-FFF2-40B4-BE49-F238E27FC236}">
                <a16:creationId xmlns:a16="http://schemas.microsoft.com/office/drawing/2014/main" id="{CC97DB0C-660C-4778-A428-ED2150926366}"/>
              </a:ext>
            </a:extLst>
          </p:cNvPr>
          <p:cNvSpPr>
            <a:spLocks noGrp="1"/>
          </p:cNvSpPr>
          <p:nvPr>
            <p:ph idx="1"/>
          </p:nvPr>
        </p:nvSpPr>
        <p:spPr>
          <a:xfrm>
            <a:off x="838200" y="1825625"/>
            <a:ext cx="5091201" cy="4752390"/>
          </a:xfrm>
          <a:solidFill>
            <a:schemeClr val="accent1">
              <a:lumMod val="20000"/>
              <a:lumOff val="80000"/>
            </a:schemeClr>
          </a:solidFill>
        </p:spPr>
        <p:txBody>
          <a:bodyPr vert="horz" lIns="91440" tIns="45720" rIns="91440" bIns="45720" rtlCol="0" anchor="t">
            <a:noAutofit/>
          </a:bodyPr>
          <a:lstStyle/>
          <a:p>
            <a:r>
              <a:rPr lang="en-US" sz="1600" b="1" dirty="0">
                <a:cs typeface="Calibri"/>
              </a:rPr>
              <a:t>Specific support to support you during your studies, college life and residential life</a:t>
            </a:r>
          </a:p>
          <a:p>
            <a:r>
              <a:rPr lang="en-US" sz="1600" b="1" dirty="0">
                <a:cs typeface="Calibri"/>
              </a:rPr>
              <a:t>Health and wellbeing </a:t>
            </a:r>
          </a:p>
          <a:p>
            <a:r>
              <a:rPr lang="en-US" sz="1600" b="1" dirty="0">
                <a:cs typeface="Calibri"/>
              </a:rPr>
              <a:t>GP appointments for residential students </a:t>
            </a:r>
          </a:p>
          <a:p>
            <a:r>
              <a:rPr lang="en-US" sz="1600" b="1" dirty="0">
                <a:cs typeface="Calibri"/>
              </a:rPr>
              <a:t>Emotional and mental health support including referral to college counsellors</a:t>
            </a:r>
          </a:p>
          <a:p>
            <a:r>
              <a:rPr lang="en-US" sz="1600" b="1" dirty="0">
                <a:cs typeface="Calibri"/>
              </a:rPr>
              <a:t>Condom distribution</a:t>
            </a:r>
          </a:p>
          <a:p>
            <a:r>
              <a:rPr lang="en-US" sz="1600" b="1" dirty="0">
                <a:cs typeface="Calibri"/>
              </a:rPr>
              <a:t>Safeguarding issues</a:t>
            </a:r>
          </a:p>
          <a:p>
            <a:r>
              <a:rPr lang="en-US" sz="1600" b="1" dirty="0">
                <a:cs typeface="Calibri"/>
              </a:rPr>
              <a:t>Any problems or concerns either in or out of college</a:t>
            </a:r>
          </a:p>
          <a:p>
            <a:r>
              <a:rPr lang="en-US" sz="1600" b="1" dirty="0">
                <a:cs typeface="Calibri"/>
              </a:rPr>
              <a:t>Referral to external agencies, </a:t>
            </a:r>
            <a:r>
              <a:rPr lang="en-US" sz="1600" b="1" dirty="0" err="1">
                <a:cs typeface="Calibri"/>
              </a:rPr>
              <a:t>eg</a:t>
            </a:r>
            <a:endParaRPr lang="en-US" sz="1600" b="1" dirty="0">
              <a:cs typeface="Calibri"/>
            </a:endParaRPr>
          </a:p>
          <a:p>
            <a:pPr lvl="1"/>
            <a:r>
              <a:rPr lang="en-US" sz="1600" b="1" dirty="0">
                <a:cs typeface="Calibri"/>
              </a:rPr>
              <a:t>Drug and alcohol services</a:t>
            </a:r>
          </a:p>
          <a:p>
            <a:pPr lvl="1"/>
            <a:r>
              <a:rPr lang="en-US" sz="1600" b="1" dirty="0">
                <a:cs typeface="Calibri"/>
              </a:rPr>
              <a:t>Mental health services</a:t>
            </a:r>
          </a:p>
          <a:p>
            <a:pPr lvl="1"/>
            <a:r>
              <a:rPr lang="en-US" sz="1600" b="1" dirty="0">
                <a:cs typeface="Calibri"/>
              </a:rPr>
              <a:t>Sexual health </a:t>
            </a:r>
          </a:p>
          <a:p>
            <a:pPr lvl="1"/>
            <a:r>
              <a:rPr lang="en-US" sz="1600" b="1" dirty="0">
                <a:cs typeface="Calibri"/>
              </a:rPr>
              <a:t>Housing issues</a:t>
            </a:r>
          </a:p>
          <a:p>
            <a:pPr lvl="1"/>
            <a:r>
              <a:rPr lang="en-US" sz="1600" b="1" dirty="0">
                <a:cs typeface="Calibri"/>
              </a:rPr>
              <a:t>Relationships</a:t>
            </a:r>
          </a:p>
          <a:p>
            <a:pPr lvl="1"/>
            <a:endParaRPr lang="en-US" sz="1600" b="1" dirty="0">
              <a:cs typeface="Calibri"/>
            </a:endParaRPr>
          </a:p>
          <a:p>
            <a:pPr lvl="1"/>
            <a:endParaRPr lang="en-US" sz="1300">
              <a:cs typeface="Calibri"/>
            </a:endParaRPr>
          </a:p>
        </p:txBody>
      </p:sp>
      <p:pic>
        <p:nvPicPr>
          <p:cNvPr id="4" name="Picture 4" descr="A close up of a sign&#10;&#10;Description generated with very high confidence">
            <a:extLst>
              <a:ext uri="{FF2B5EF4-FFF2-40B4-BE49-F238E27FC236}">
                <a16:creationId xmlns:a16="http://schemas.microsoft.com/office/drawing/2014/main" id="{FAFC586B-CA34-4B8D-B832-0869CB92AAD4}"/>
              </a:ext>
            </a:extLst>
          </p:cNvPr>
          <p:cNvPicPr>
            <a:picLocks noChangeAspect="1"/>
          </p:cNvPicPr>
          <p:nvPr/>
        </p:nvPicPr>
        <p:blipFill rotWithShape="1">
          <a:blip r:embed="rId2"/>
          <a:srcRect l="2488" r="3" b="3"/>
          <a:stretch/>
        </p:blipFill>
        <p:spPr>
          <a:xfrm>
            <a:off x="6293719" y="1894255"/>
            <a:ext cx="5501239" cy="4282707"/>
          </a:xfrm>
          <a:prstGeom prst="rect">
            <a:avLst/>
          </a:prstGeom>
        </p:spPr>
      </p:pic>
    </p:spTree>
    <p:extLst>
      <p:ext uri="{BB962C8B-B14F-4D97-AF65-F5344CB8AC3E}">
        <p14:creationId xmlns:p14="http://schemas.microsoft.com/office/powerpoint/2010/main" val="375171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F47F5B-7379-49DA-B6E3-BA8C4EC8C4D5}"/>
              </a:ext>
            </a:extLst>
          </p:cNvPr>
          <p:cNvSpPr>
            <a:spLocks noGrp="1"/>
          </p:cNvSpPr>
          <p:nvPr>
            <p:ph type="title"/>
          </p:nvPr>
        </p:nvSpPr>
        <p:spPr>
          <a:xfrm>
            <a:off x="5071421" y="381850"/>
            <a:ext cx="6732580" cy="892577"/>
          </a:xfrm>
        </p:spPr>
        <p:txBody>
          <a:bodyPr>
            <a:normAutofit fontScale="90000"/>
          </a:bodyPr>
          <a:lstStyle/>
          <a:p>
            <a:r>
              <a:rPr lang="en-US" b="1" dirty="0">
                <a:solidFill>
                  <a:srgbClr val="7030A0"/>
                </a:solidFill>
                <a:cs typeface="Calibri Light"/>
              </a:rPr>
              <a:t>Sexual Health Services in College</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close up of a logo&#10;&#10;Description generated with very high confidence">
            <a:extLst>
              <a:ext uri="{FF2B5EF4-FFF2-40B4-BE49-F238E27FC236}">
                <a16:creationId xmlns:a16="http://schemas.microsoft.com/office/drawing/2014/main" id="{B7DE6132-A817-456E-A5CD-4165C2A3DA20}"/>
              </a:ext>
            </a:extLst>
          </p:cNvPr>
          <p:cNvPicPr>
            <a:picLocks noChangeAspect="1"/>
          </p:cNvPicPr>
          <p:nvPr/>
        </p:nvPicPr>
        <p:blipFill rotWithShape="1">
          <a:blip r:embed="rId3">
            <a:alphaModFix/>
          </a:blip>
          <a:srcRect l="3023" r="1435"/>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3268FC2-B699-4DB3-A412-CC428ED2353A}"/>
              </a:ext>
            </a:extLst>
          </p:cNvPr>
          <p:cNvSpPr>
            <a:spLocks noGrp="1"/>
          </p:cNvSpPr>
          <p:nvPr>
            <p:ph idx="1"/>
          </p:nvPr>
        </p:nvSpPr>
        <p:spPr>
          <a:xfrm>
            <a:off x="5799811" y="2431708"/>
            <a:ext cx="6120577" cy="4160657"/>
          </a:xfrm>
        </p:spPr>
        <p:txBody>
          <a:bodyPr vert="horz" lIns="91440" tIns="45720" rIns="91440" bIns="45720" rtlCol="0" anchor="ctr">
            <a:noAutofit/>
          </a:bodyPr>
          <a:lstStyle/>
          <a:p>
            <a:r>
              <a:rPr lang="en-US" sz="2000" b="1" dirty="0">
                <a:solidFill>
                  <a:schemeClr val="tx2"/>
                </a:solidFill>
                <a:cs typeface="Calibri"/>
              </a:rPr>
              <a:t>Condom Distribution</a:t>
            </a:r>
          </a:p>
          <a:p>
            <a:pPr lvl="1"/>
            <a:r>
              <a:rPr lang="en-US" sz="2000" dirty="0">
                <a:solidFill>
                  <a:srgbClr val="000000"/>
                </a:solidFill>
                <a:cs typeface="Calibri"/>
              </a:rPr>
              <a:t>Free, confidential and  available from the Core, The Hub/ Student Union and Residential Support Team. Available – all the time, just drop in.</a:t>
            </a:r>
          </a:p>
          <a:p>
            <a:pPr marL="0" indent="0">
              <a:buNone/>
            </a:pPr>
            <a:endParaRPr lang="en-US" sz="2000" b="1" dirty="0">
              <a:solidFill>
                <a:schemeClr val="tx2"/>
              </a:solidFill>
              <a:cs typeface="Calibri"/>
            </a:endParaRPr>
          </a:p>
          <a:p>
            <a:pPr marL="0" indent="0">
              <a:buNone/>
            </a:pPr>
            <a:endParaRPr lang="en-US" sz="2000" dirty="0">
              <a:solidFill>
                <a:srgbClr val="000000"/>
              </a:solidFill>
              <a:cs typeface="Calibri"/>
            </a:endParaRPr>
          </a:p>
          <a:p>
            <a:pPr marL="0" indent="0">
              <a:buNone/>
            </a:pPr>
            <a:r>
              <a:rPr lang="en-US" sz="2000" dirty="0">
                <a:solidFill>
                  <a:srgbClr val="000000"/>
                </a:solidFill>
                <a:cs typeface="Calibri"/>
              </a:rPr>
              <a:t>Sexual harassment or violence  will be taken seriously and may result in a referral to the police  and being excluded from college. </a:t>
            </a:r>
          </a:p>
          <a:p>
            <a:pPr marL="0" indent="0">
              <a:buNone/>
            </a:pPr>
            <a:r>
              <a:rPr lang="en-US" sz="2000" dirty="0">
                <a:solidFill>
                  <a:srgbClr val="000000"/>
                </a:solidFill>
                <a:cs typeface="Calibri"/>
              </a:rPr>
              <a:t>This includes any online harassment or threats.</a:t>
            </a:r>
          </a:p>
          <a:p>
            <a:pPr marL="0" indent="0">
              <a:buNone/>
            </a:pPr>
            <a:endParaRPr lang="en-US" sz="2000" dirty="0">
              <a:solidFill>
                <a:srgbClr val="000000"/>
              </a:solidFill>
              <a:cs typeface="Calibri"/>
            </a:endParaRPr>
          </a:p>
          <a:p>
            <a:pPr marL="0" indent="0">
              <a:buNone/>
            </a:pPr>
            <a:endParaRPr lang="en-US" sz="1700" dirty="0">
              <a:solidFill>
                <a:srgbClr val="000000"/>
              </a:solidFill>
              <a:cs typeface="Calibri"/>
            </a:endParaRPr>
          </a:p>
          <a:p>
            <a:endParaRPr lang="en-US" sz="1700" dirty="0">
              <a:solidFill>
                <a:srgbClr val="000000"/>
              </a:solidFill>
              <a:cs typeface="Calibri"/>
            </a:endParaRPr>
          </a:p>
          <a:p>
            <a:endParaRPr lang="en-US" sz="1700" dirty="0">
              <a:solidFill>
                <a:srgbClr val="000000"/>
              </a:solidFill>
              <a:cs typeface="Calibri"/>
            </a:endParaRPr>
          </a:p>
        </p:txBody>
      </p:sp>
    </p:spTree>
    <p:extLst>
      <p:ext uri="{BB962C8B-B14F-4D97-AF65-F5344CB8AC3E}">
        <p14:creationId xmlns:p14="http://schemas.microsoft.com/office/powerpoint/2010/main" val="161886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5619-52F3-49C4-82BA-D833E01BE82C}"/>
              </a:ext>
            </a:extLst>
          </p:cNvPr>
          <p:cNvSpPr>
            <a:spLocks noGrp="1"/>
          </p:cNvSpPr>
          <p:nvPr>
            <p:ph type="title"/>
          </p:nvPr>
        </p:nvSpPr>
        <p:spPr>
          <a:xfrm>
            <a:off x="988595" y="1066967"/>
            <a:ext cx="10776283" cy="1104985"/>
          </a:xfrm>
          <a:solidFill>
            <a:schemeClr val="accent4">
              <a:lumMod val="20000"/>
              <a:lumOff val="80000"/>
            </a:schemeClr>
          </a:solidFill>
        </p:spPr>
        <p:txBody>
          <a:bodyPr>
            <a:normAutofit fontScale="90000"/>
          </a:bodyPr>
          <a:lstStyle/>
          <a:p>
            <a:pPr>
              <a:spcBef>
                <a:spcPts val="1000"/>
              </a:spcBef>
            </a:pPr>
            <a:r>
              <a:rPr lang="en-US" dirty="0">
                <a:cs typeface="Calibri Light"/>
              </a:rPr>
              <a:t>Emotional and Mental Health Support</a:t>
            </a:r>
            <a:br>
              <a:rPr lang="en-US" dirty="0">
                <a:cs typeface="Calibri Light"/>
              </a:rPr>
            </a:br>
            <a:r>
              <a:rPr lang="en-US" sz="2800" dirty="0">
                <a:ea typeface="+mj-lt"/>
                <a:cs typeface="+mj-lt"/>
              </a:rPr>
              <a:t>College is committed to supporting and promoting the wellbeing  of all students. </a:t>
            </a:r>
            <a:br>
              <a:rPr lang="en-US" sz="2800" dirty="0">
                <a:solidFill>
                  <a:srgbClr val="000000"/>
                </a:solidFill>
                <a:ea typeface="+mj-lt"/>
                <a:cs typeface="+mj-lt"/>
              </a:rPr>
            </a:br>
            <a:r>
              <a:rPr lang="en-US" sz="2800" b="1" dirty="0">
                <a:solidFill>
                  <a:srgbClr val="00B050"/>
                </a:solidFill>
                <a:ea typeface="+mj-lt"/>
                <a:cs typeface="+mj-lt"/>
              </a:rPr>
              <a:t>All staff</a:t>
            </a:r>
            <a:r>
              <a:rPr lang="en-US" sz="2800" dirty="0">
                <a:ea typeface="+mj-lt"/>
                <a:cs typeface="+mj-lt"/>
              </a:rPr>
              <a:t> and can provide initial support and referral to services in and out of college for ongoing  support.</a:t>
            </a:r>
          </a:p>
          <a:p>
            <a:endParaRPr lang="en-US" dirty="0">
              <a:cs typeface="Calibri Light"/>
            </a:endParaRPr>
          </a:p>
        </p:txBody>
      </p:sp>
      <p:sp>
        <p:nvSpPr>
          <p:cNvPr id="3" name="Content Placeholder 2">
            <a:extLst>
              <a:ext uri="{FF2B5EF4-FFF2-40B4-BE49-F238E27FC236}">
                <a16:creationId xmlns:a16="http://schemas.microsoft.com/office/drawing/2014/main" id="{F99372DF-FF79-420D-A9AA-262A2DBF8E1F}"/>
              </a:ext>
            </a:extLst>
          </p:cNvPr>
          <p:cNvSpPr>
            <a:spLocks noGrp="1"/>
          </p:cNvSpPr>
          <p:nvPr>
            <p:ph sz="half" idx="1"/>
          </p:nvPr>
        </p:nvSpPr>
        <p:spPr>
          <a:xfrm>
            <a:off x="677779" y="2367046"/>
            <a:ext cx="5612731" cy="4281153"/>
          </a:xfrm>
        </p:spPr>
        <p:txBody>
          <a:bodyPr vert="horz" lIns="91440" tIns="45720" rIns="91440" bIns="45720" rtlCol="0" anchor="t">
            <a:normAutofit fontScale="92500" lnSpcReduction="20000"/>
          </a:bodyPr>
          <a:lstStyle/>
          <a:p>
            <a:pPr marL="0" indent="0">
              <a:buNone/>
            </a:pPr>
            <a:r>
              <a:rPr lang="en-US" b="1" dirty="0">
                <a:solidFill>
                  <a:srgbClr val="0070C0"/>
                </a:solidFill>
                <a:cs typeface="Calibri"/>
              </a:rPr>
              <a:t>Who can listen and help?</a:t>
            </a:r>
            <a:endParaRPr lang="en-US" b="1">
              <a:solidFill>
                <a:srgbClr val="0070C0"/>
              </a:solidFill>
            </a:endParaRPr>
          </a:p>
          <a:p>
            <a:pPr marL="457200" indent="-457200"/>
            <a:r>
              <a:rPr lang="en-US" dirty="0">
                <a:cs typeface="Calibri"/>
              </a:rPr>
              <a:t>All staff</a:t>
            </a:r>
          </a:p>
          <a:p>
            <a:pPr marL="457200" indent="-457200"/>
            <a:r>
              <a:rPr lang="en-US" dirty="0">
                <a:cs typeface="Calibri"/>
              </a:rPr>
              <a:t>Progress Coaches</a:t>
            </a:r>
          </a:p>
          <a:p>
            <a:pPr marL="457200" indent="-457200"/>
            <a:r>
              <a:rPr lang="en-US" dirty="0">
                <a:cs typeface="Calibri"/>
              </a:rPr>
              <a:t>Inclusive  learning staff</a:t>
            </a:r>
          </a:p>
          <a:p>
            <a:pPr marL="457200" indent="-457200"/>
            <a:r>
              <a:rPr lang="en-US" dirty="0">
                <a:cs typeface="Calibri"/>
              </a:rPr>
              <a:t> Student Support Officers</a:t>
            </a:r>
          </a:p>
          <a:p>
            <a:pPr marL="457200" indent="-457200"/>
            <a:r>
              <a:rPr lang="en-US" dirty="0">
                <a:cs typeface="Calibri"/>
              </a:rPr>
              <a:t>Residential Support Officers</a:t>
            </a:r>
          </a:p>
          <a:p>
            <a:pPr marL="457200" indent="-457200"/>
            <a:r>
              <a:rPr lang="en-US" dirty="0">
                <a:cs typeface="Calibri"/>
              </a:rPr>
              <a:t>College Counselling Team – book an appointment in the Core</a:t>
            </a:r>
          </a:p>
          <a:p>
            <a:r>
              <a:rPr lang="en-US" dirty="0">
                <a:ea typeface="+mn-lt"/>
                <a:cs typeface="+mn-lt"/>
              </a:rPr>
              <a:t>Residential students – local GP practice</a:t>
            </a:r>
          </a:p>
          <a:p>
            <a:r>
              <a:rPr lang="en-US" dirty="0">
                <a:ea typeface="+mn-lt"/>
                <a:cs typeface="+mn-lt"/>
              </a:rPr>
              <a:t>Local mental health services</a:t>
            </a:r>
          </a:p>
          <a:p>
            <a:pPr marL="457200" indent="-457200"/>
            <a:endParaRPr lang="en-US" dirty="0">
              <a:cs typeface="Calibri"/>
            </a:endParaRPr>
          </a:p>
        </p:txBody>
      </p:sp>
      <p:sp>
        <p:nvSpPr>
          <p:cNvPr id="4" name="Content Placeholder 3">
            <a:extLst>
              <a:ext uri="{FF2B5EF4-FFF2-40B4-BE49-F238E27FC236}">
                <a16:creationId xmlns:a16="http://schemas.microsoft.com/office/drawing/2014/main" id="{EA95D081-32A2-4613-8BAD-AE7DB24A27A8}"/>
              </a:ext>
            </a:extLst>
          </p:cNvPr>
          <p:cNvSpPr>
            <a:spLocks noGrp="1"/>
          </p:cNvSpPr>
          <p:nvPr>
            <p:ph sz="half" idx="2"/>
          </p:nvPr>
        </p:nvSpPr>
        <p:spPr>
          <a:xfrm>
            <a:off x="6096000" y="3067384"/>
            <a:ext cx="4448175" cy="3109579"/>
          </a:xfrm>
        </p:spPr>
        <p:txBody>
          <a:bodyPr vert="horz" lIns="91440" tIns="45720" rIns="91440" bIns="45720" rtlCol="0" anchor="t">
            <a:normAutofit fontScale="92500" lnSpcReduction="20000"/>
          </a:bodyPr>
          <a:lstStyle/>
          <a:p>
            <a:pPr marL="0" indent="0">
              <a:buNone/>
            </a:pPr>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5" name="Picture 5">
            <a:extLst>
              <a:ext uri="{FF2B5EF4-FFF2-40B4-BE49-F238E27FC236}">
                <a16:creationId xmlns:a16="http://schemas.microsoft.com/office/drawing/2014/main" id="{7A5615B1-1D21-4F33-99D9-9B7677D56159}"/>
              </a:ext>
            </a:extLst>
          </p:cNvPr>
          <p:cNvPicPr>
            <a:picLocks noChangeAspect="1"/>
          </p:cNvPicPr>
          <p:nvPr/>
        </p:nvPicPr>
        <p:blipFill>
          <a:blip r:embed="rId2"/>
          <a:stretch>
            <a:fillRect/>
          </a:stretch>
        </p:blipFill>
        <p:spPr>
          <a:xfrm>
            <a:off x="5315953" y="2617689"/>
            <a:ext cx="6483015" cy="3020291"/>
          </a:xfrm>
          <a:prstGeom prst="rect">
            <a:avLst/>
          </a:prstGeom>
        </p:spPr>
      </p:pic>
    </p:spTree>
    <p:extLst>
      <p:ext uri="{BB962C8B-B14F-4D97-AF65-F5344CB8AC3E}">
        <p14:creationId xmlns:p14="http://schemas.microsoft.com/office/powerpoint/2010/main" val="147582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4"/>
            <a:ext cx="11345334" cy="1325563"/>
          </a:xfrm>
        </p:spPr>
        <p:txBody>
          <a:bodyPr/>
          <a:lstStyle/>
          <a:p>
            <a:r>
              <a:rPr lang="en-GB" dirty="0"/>
              <a:t> Bullying and harassment – both on and offline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10495" y="1549198"/>
            <a:ext cx="3999004" cy="384704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45859" y="1444749"/>
            <a:ext cx="3810000" cy="381000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97954">
            <a:off x="9607370" y="1271135"/>
            <a:ext cx="2303178" cy="17251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94023">
            <a:off x="8695267" y="4606053"/>
            <a:ext cx="3496733" cy="218361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551411">
            <a:off x="-39011" y="5187016"/>
            <a:ext cx="2887624" cy="1603251"/>
          </a:xfrm>
          <a:prstGeom prst="rect">
            <a:avLst/>
          </a:prstGeom>
        </p:spPr>
      </p:pic>
      <p:sp>
        <p:nvSpPr>
          <p:cNvPr id="10" name="Rounded Rectangle 9"/>
          <p:cNvSpPr/>
          <p:nvPr/>
        </p:nvSpPr>
        <p:spPr>
          <a:xfrm>
            <a:off x="3076074" y="5717913"/>
            <a:ext cx="5260473" cy="94000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50"/>
                </a:solidFill>
              </a:rPr>
              <a:t>Remember the Myerscough Code</a:t>
            </a:r>
            <a:endParaRPr lang="en-GB" sz="2800" b="1" dirty="0">
              <a:solidFill>
                <a:srgbClr val="00B050"/>
              </a:solidFill>
              <a:cs typeface="Calibri"/>
            </a:endParaRPr>
          </a:p>
        </p:txBody>
      </p:sp>
    </p:spTree>
    <p:extLst>
      <p:ext uri="{BB962C8B-B14F-4D97-AF65-F5344CB8AC3E}">
        <p14:creationId xmlns:p14="http://schemas.microsoft.com/office/powerpoint/2010/main" val="344456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312053" y="492140"/>
            <a:ext cx="6471896" cy="1353788"/>
          </a:xfrm>
          <a:solidFill>
            <a:schemeClr val="accent1">
              <a:lumMod val="40000"/>
              <a:lumOff val="60000"/>
            </a:schemeClr>
          </a:solidFill>
        </p:spPr>
        <p:txBody>
          <a:bodyPr>
            <a:normAutofit/>
          </a:bodyPr>
          <a:lstStyle/>
          <a:p>
            <a:pPr algn="ctr"/>
            <a:r>
              <a:rPr lang="en-GB" dirty="0">
                <a:solidFill>
                  <a:srgbClr val="000000"/>
                </a:solidFill>
              </a:rPr>
              <a:t>Work Placement </a:t>
            </a:r>
            <a:br>
              <a:rPr lang="en-GB" dirty="0">
                <a:solidFill>
                  <a:srgbClr val="000000"/>
                </a:solidFill>
              </a:rPr>
            </a:br>
            <a:r>
              <a:rPr lang="en-GB" dirty="0">
                <a:solidFill>
                  <a:srgbClr val="000000"/>
                </a:solidFill>
              </a:rPr>
              <a:t>Job Coach Team: </a:t>
            </a:r>
            <a:endParaRPr lang="en-GB">
              <a:solidFill>
                <a:srgbClr val="000000"/>
              </a:solidFill>
              <a:cs typeface="Calibri Light" panose="020F0302020204030204"/>
            </a:endParaRP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close up of a sign&#10;&#10;Description generated with very high confidence">
            <a:extLst>
              <a:ext uri="{FF2B5EF4-FFF2-40B4-BE49-F238E27FC236}">
                <a16:creationId xmlns:a16="http://schemas.microsoft.com/office/drawing/2014/main" id="{9D20D763-9B41-47A7-B60F-5762955D0FDB}"/>
              </a:ext>
            </a:extLst>
          </p:cNvPr>
          <p:cNvPicPr>
            <a:picLocks noChangeAspect="1"/>
          </p:cNvPicPr>
          <p:nvPr/>
        </p:nvPicPr>
        <p:blipFill rotWithShape="1">
          <a:blip r:embed="rId3">
            <a:alphaModFix/>
          </a:blip>
          <a:srcRect l="15843" r="1656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6090574" y="2421682"/>
            <a:ext cx="5380144" cy="3869326"/>
          </a:xfrm>
        </p:spPr>
        <p:txBody>
          <a:bodyPr anchor="ctr">
            <a:normAutofit/>
          </a:bodyPr>
          <a:lstStyle/>
          <a:p>
            <a:r>
              <a:rPr lang="en-GB" sz="2000" dirty="0">
                <a:solidFill>
                  <a:srgbClr val="000000"/>
                </a:solidFill>
                <a:cs typeface="Calibri"/>
              </a:rPr>
              <a:t>Help you with your work placement </a:t>
            </a:r>
          </a:p>
          <a:p>
            <a:r>
              <a:rPr lang="en-GB" sz="2000" dirty="0">
                <a:solidFill>
                  <a:srgbClr val="000000"/>
                </a:solidFill>
              </a:rPr>
              <a:t>They work with you on a 1:1 basis and with the Progress Coach and  curriculum course teams</a:t>
            </a:r>
            <a:endParaRPr lang="en-GB" sz="2000" dirty="0">
              <a:solidFill>
                <a:srgbClr val="000000"/>
              </a:solidFill>
              <a:cs typeface="Calibri"/>
            </a:endParaRPr>
          </a:p>
          <a:p>
            <a:r>
              <a:rPr lang="en-GB" sz="2000" dirty="0">
                <a:solidFill>
                  <a:srgbClr val="000000"/>
                </a:solidFill>
                <a:cs typeface="Calibri"/>
              </a:rPr>
              <a:t>Support you to develop your work placement portfolio</a:t>
            </a:r>
          </a:p>
          <a:p>
            <a:endParaRPr lang="en-GB" sz="2000">
              <a:solidFill>
                <a:srgbClr val="000000"/>
              </a:solidFill>
            </a:endParaRPr>
          </a:p>
          <a:p>
            <a:r>
              <a:rPr lang="en-GB" sz="2000" dirty="0">
                <a:solidFill>
                  <a:srgbClr val="000000"/>
                </a:solidFill>
              </a:rPr>
              <a:t>Work Placement information…. To help develop your employability skills during your time at College</a:t>
            </a:r>
          </a:p>
          <a:p>
            <a:endParaRPr lang="en-GB" sz="2000">
              <a:solidFill>
                <a:srgbClr val="000000"/>
              </a:solidFill>
            </a:endParaRPr>
          </a:p>
        </p:txBody>
      </p:sp>
    </p:spTree>
    <p:extLst>
      <p:ext uri="{BB962C8B-B14F-4D97-AF65-F5344CB8AC3E}">
        <p14:creationId xmlns:p14="http://schemas.microsoft.com/office/powerpoint/2010/main" val="194323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street sign on a pole&#10;&#10;Description generated with very high confidence">
            <a:extLst>
              <a:ext uri="{FF2B5EF4-FFF2-40B4-BE49-F238E27FC236}">
                <a16:creationId xmlns:a16="http://schemas.microsoft.com/office/drawing/2014/main" id="{6254607F-F09D-4F98-9713-EF25CB0E1576}"/>
              </a:ext>
            </a:extLst>
          </p:cNvPr>
          <p:cNvPicPr>
            <a:picLocks noChangeAspect="1"/>
          </p:cNvPicPr>
          <p:nvPr/>
        </p:nvPicPr>
        <p:blipFill rotWithShape="1">
          <a:blip r:embed="rId2">
            <a:alphaModFix/>
          </a:blip>
          <a:srcRect l="14678" r="23552" b="-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p:cNvSpPr>
            <a:spLocks noGrp="1"/>
          </p:cNvSpPr>
          <p:nvPr>
            <p:ph type="title"/>
          </p:nvPr>
        </p:nvSpPr>
        <p:spPr>
          <a:xfrm>
            <a:off x="804998" y="798445"/>
            <a:ext cx="4803636" cy="1311664"/>
          </a:xfrm>
        </p:spPr>
        <p:txBody>
          <a:bodyPr>
            <a:normAutofit/>
          </a:bodyPr>
          <a:lstStyle/>
          <a:p>
            <a:r>
              <a:rPr lang="en-GB">
                <a:solidFill>
                  <a:srgbClr val="000000"/>
                </a:solidFill>
              </a:rPr>
              <a:t>Careers: </a:t>
            </a:r>
          </a:p>
        </p:txBody>
      </p:sp>
      <p:sp>
        <p:nvSpPr>
          <p:cNvPr id="3" name="Content Placeholder 2"/>
          <p:cNvSpPr>
            <a:spLocks noGrp="1"/>
          </p:cNvSpPr>
          <p:nvPr>
            <p:ph idx="1"/>
          </p:nvPr>
        </p:nvSpPr>
        <p:spPr>
          <a:xfrm>
            <a:off x="459941" y="1955842"/>
            <a:ext cx="5799481" cy="4723357"/>
          </a:xfrm>
        </p:spPr>
        <p:txBody>
          <a:bodyPr anchor="ctr">
            <a:normAutofit lnSpcReduction="10000"/>
          </a:bodyPr>
          <a:lstStyle/>
          <a:p>
            <a:r>
              <a:rPr lang="en-GB" sz="2400" dirty="0">
                <a:solidFill>
                  <a:srgbClr val="000000"/>
                </a:solidFill>
              </a:rPr>
              <a:t>Careers Coordinator: Tom Slater </a:t>
            </a:r>
            <a:endParaRPr lang="en-GB" sz="2400" dirty="0">
              <a:solidFill>
                <a:srgbClr val="000000"/>
              </a:solidFill>
              <a:cs typeface="Calibri"/>
            </a:endParaRPr>
          </a:p>
          <a:p>
            <a:r>
              <a:rPr lang="en-GB" sz="2400" dirty="0">
                <a:solidFill>
                  <a:srgbClr val="000000"/>
                </a:solidFill>
              </a:rPr>
              <a:t>Careers advice </a:t>
            </a:r>
            <a:endParaRPr lang="en-GB" sz="2400" dirty="0">
              <a:solidFill>
                <a:srgbClr val="000000"/>
              </a:solidFill>
              <a:cs typeface="Calibri"/>
            </a:endParaRPr>
          </a:p>
          <a:p>
            <a:r>
              <a:rPr lang="en-GB" sz="2400" dirty="0">
                <a:solidFill>
                  <a:srgbClr val="000000"/>
                </a:solidFill>
              </a:rPr>
              <a:t>UCAS – help with Uni applications</a:t>
            </a:r>
            <a:endParaRPr lang="en-GB" sz="2400" dirty="0">
              <a:solidFill>
                <a:srgbClr val="000000"/>
              </a:solidFill>
              <a:cs typeface="Calibri"/>
            </a:endParaRPr>
          </a:p>
          <a:p>
            <a:r>
              <a:rPr lang="en-GB" sz="2400" dirty="0">
                <a:solidFill>
                  <a:srgbClr val="000000"/>
                </a:solidFill>
              </a:rPr>
              <a:t>Employability Skills</a:t>
            </a:r>
            <a:endParaRPr lang="en-GB" sz="2400" dirty="0">
              <a:solidFill>
                <a:srgbClr val="000000"/>
              </a:solidFill>
              <a:cs typeface="Calibri"/>
            </a:endParaRPr>
          </a:p>
          <a:p>
            <a:r>
              <a:rPr lang="en-GB" sz="2400" dirty="0">
                <a:solidFill>
                  <a:srgbClr val="000000"/>
                </a:solidFill>
              </a:rPr>
              <a:t>Liaison with Progress Coaches / Programme Leaders </a:t>
            </a:r>
            <a:endParaRPr lang="en-GB" sz="2400" dirty="0">
              <a:solidFill>
                <a:srgbClr val="000000"/>
              </a:solidFill>
              <a:cs typeface="Calibri"/>
            </a:endParaRPr>
          </a:p>
          <a:p>
            <a:pPr marL="0" indent="0">
              <a:buNone/>
            </a:pPr>
            <a:endParaRPr lang="en-GB" sz="2400" dirty="0">
              <a:solidFill>
                <a:srgbClr val="000000"/>
              </a:solidFill>
              <a:cs typeface="Calibri"/>
            </a:endParaRPr>
          </a:p>
          <a:p>
            <a:r>
              <a:rPr lang="en-GB" sz="2400" dirty="0" err="1">
                <a:solidFill>
                  <a:srgbClr val="000000"/>
                </a:solidFill>
              </a:rPr>
              <a:t>MyFuture</a:t>
            </a:r>
            <a:r>
              <a:rPr lang="en-GB" sz="2400" dirty="0">
                <a:solidFill>
                  <a:srgbClr val="000000"/>
                </a:solidFill>
              </a:rPr>
              <a:t> – you will have access to a range of resources to help develop your employability skills to help you with your next steps either into work or further study.</a:t>
            </a:r>
            <a:endParaRPr lang="en-GB" sz="2400" dirty="0">
              <a:solidFill>
                <a:srgbClr val="000000"/>
              </a:solidFill>
              <a:cs typeface="Calibri"/>
            </a:endParaRPr>
          </a:p>
          <a:p>
            <a:endParaRPr lang="en-GB" sz="2000">
              <a:solidFill>
                <a:srgbClr val="000000"/>
              </a:solidFill>
            </a:endParaRPr>
          </a:p>
        </p:txBody>
      </p:sp>
    </p:spTree>
    <p:extLst>
      <p:ext uri="{BB962C8B-B14F-4D97-AF65-F5344CB8AC3E}">
        <p14:creationId xmlns:p14="http://schemas.microsoft.com/office/powerpoint/2010/main" val="1100340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Type xmlns="062c9317-fc62-48a3-abd6-2016931dd6b4" xsi:nil="true"/>
    <Students xmlns="062c9317-fc62-48a3-abd6-2016931dd6b4">
      <UserInfo>
        <DisplayName/>
        <AccountId xsi:nil="true"/>
        <AccountType/>
      </UserInfo>
    </Students>
    <DefaultSectionNames xmlns="062c9317-fc62-48a3-abd6-2016931dd6b4" xsi:nil="true"/>
    <Math_Settings xmlns="062c9317-fc62-48a3-abd6-2016931dd6b4" xsi:nil="true"/>
    <Owner xmlns="062c9317-fc62-48a3-abd6-2016931dd6b4">
      <UserInfo>
        <DisplayName/>
        <AccountId xsi:nil="true"/>
        <AccountType/>
      </UserInfo>
    </Owner>
    <Student_Groups xmlns="062c9317-fc62-48a3-abd6-2016931dd6b4">
      <UserInfo>
        <DisplayName/>
        <AccountId xsi:nil="true"/>
        <AccountType/>
      </UserInfo>
    </Student_Groups>
    <Has_Teacher_Only_SectionGroup xmlns="062c9317-fc62-48a3-abd6-2016931dd6b4" xsi:nil="true"/>
    <NotebookType xmlns="062c9317-fc62-48a3-abd6-2016931dd6b4" xsi:nil="true"/>
    <Distribution_Groups xmlns="062c9317-fc62-48a3-abd6-2016931dd6b4" xsi:nil="true"/>
    <AppVersion xmlns="062c9317-fc62-48a3-abd6-2016931dd6b4" xsi:nil="true"/>
    <LMS_Mappings xmlns="062c9317-fc62-48a3-abd6-2016931dd6b4" xsi:nil="true"/>
    <Teachers xmlns="062c9317-fc62-48a3-abd6-2016931dd6b4">
      <UserInfo>
        <DisplayName/>
        <AccountId xsi:nil="true"/>
        <AccountType/>
      </UserInfo>
    </Teachers>
    <TeamsChannelId xmlns="062c9317-fc62-48a3-abd6-2016931dd6b4" xsi:nil="true"/>
    <Invited_Teachers xmlns="062c9317-fc62-48a3-abd6-2016931dd6b4" xsi:nil="true"/>
    <Invited_Students xmlns="062c9317-fc62-48a3-abd6-2016931dd6b4" xsi:nil="true"/>
    <IsNotebookLocked xmlns="062c9317-fc62-48a3-abd6-2016931dd6b4" xsi:nil="true"/>
    <Is_Collaboration_Space_Locked xmlns="062c9317-fc62-48a3-abd6-2016931dd6b4" xsi:nil="true"/>
    <Templates xmlns="062c9317-fc62-48a3-abd6-2016931dd6b4" xsi:nil="true"/>
    <Self_Registration_Enabled xmlns="062c9317-fc62-48a3-abd6-2016931dd6b4" xsi:nil="true"/>
    <CultureName xmlns="062c9317-fc62-48a3-abd6-2016931dd6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D766B40C1B9347AD3273D3A3587C66" ma:contentTypeVersion="32" ma:contentTypeDescription="Create a new document." ma:contentTypeScope="" ma:versionID="874ca758fa477ca378b4ba5e0dc303ec">
  <xsd:schema xmlns:xsd="http://www.w3.org/2001/XMLSchema" xmlns:xs="http://www.w3.org/2001/XMLSchema" xmlns:p="http://schemas.microsoft.com/office/2006/metadata/properties" xmlns:ns3="062c9317-fc62-48a3-abd6-2016931dd6b4" xmlns:ns4="2ecc8509-f292-4b51-8145-f515731b62cc" targetNamespace="http://schemas.microsoft.com/office/2006/metadata/properties" ma:root="true" ma:fieldsID="9b1eccfa7bc469653bca372671d6285b" ns3:_="" ns4:_="">
    <xsd:import namespace="062c9317-fc62-48a3-abd6-2016931dd6b4"/>
    <xsd:import namespace="2ecc8509-f292-4b51-8145-f515731b62c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AutoTags" minOccurs="0"/>
                <xsd:element ref="ns3:MediaServiceGenerationTime" minOccurs="0"/>
                <xsd:element ref="ns3:MediaServiceEventHashCode" minOccurs="0"/>
                <xsd:element ref="ns3:MediaServiceDateTaken" minOccurs="0"/>
                <xsd:element ref="ns3:Distribution_Groups" minOccurs="0"/>
                <xsd:element ref="ns3:LMS_Mappings"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2c9317-fc62-48a3-abd6-2016931dd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9" nillable="true" ma:displayName="Math Settings" ma:internalName="Math_Settings">
      <xsd:simpleType>
        <xsd:restriction base="dms:Text"/>
      </xsd:simple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IsNotebookLocked" ma:index="30" nillable="true" ma:displayName="Is Notebook Locked" ma:internalName="IsNotebookLocked">
      <xsd:simpleType>
        <xsd:restriction base="dms:Boolean"/>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DateTaken" ma:index="34" nillable="true" ma:displayName="MediaServiceDateTaken" ma:hidden="true" ma:internalName="MediaServiceDateTaken" ma:readOnly="true">
      <xsd:simpleType>
        <xsd:restriction base="dms:Text"/>
      </xsd:simpleType>
    </xsd:element>
    <xsd:element name="Distribution_Groups" ma:index="35" nillable="true" ma:displayName="Distribution Groups" ma:internalName="Distribution_Groups">
      <xsd:simpleType>
        <xsd:restriction base="dms:Note">
          <xsd:maxLength value="255"/>
        </xsd:restriction>
      </xsd:simpleType>
    </xsd:element>
    <xsd:element name="LMS_Mappings" ma:index="36" nillable="true" ma:displayName="LMS Mappings" ma:internalName="LMS_Mappings">
      <xsd:simpleType>
        <xsd:restriction base="dms:Note">
          <xsd:maxLength value="255"/>
        </xsd:restriction>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OCR" ma:index="3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cc8509-f292-4b51-8145-f515731b62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D37BA3-9B7F-4FDD-9510-7310EA0B4B74}">
  <ds:schemaRefs>
    <ds:schemaRef ds:uri="http://purl.org/dc/elements/1.1/"/>
    <ds:schemaRef ds:uri="http://schemas.microsoft.com/office/2006/metadata/properties"/>
    <ds:schemaRef ds:uri="http://schemas.microsoft.com/office/infopath/2007/PartnerControls"/>
    <ds:schemaRef ds:uri="http://www.w3.org/XML/1998/namespace"/>
    <ds:schemaRef ds:uri="062c9317-fc62-48a3-abd6-2016931dd6b4"/>
    <ds:schemaRef ds:uri="http://purl.org/dc/dcmitype/"/>
    <ds:schemaRef ds:uri="http://schemas.microsoft.com/office/2006/documentManagement/types"/>
    <ds:schemaRef ds:uri="http://schemas.openxmlformats.org/package/2006/metadata/core-properties"/>
    <ds:schemaRef ds:uri="2ecc8509-f292-4b51-8145-f515731b62cc"/>
    <ds:schemaRef ds:uri="http://purl.org/dc/terms/"/>
  </ds:schemaRefs>
</ds:datastoreItem>
</file>

<file path=customXml/itemProps2.xml><?xml version="1.0" encoding="utf-8"?>
<ds:datastoreItem xmlns:ds="http://schemas.openxmlformats.org/officeDocument/2006/customXml" ds:itemID="{2C74107F-B211-4916-B257-DB3E4CF98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2c9317-fc62-48a3-abd6-2016931dd6b4"/>
    <ds:schemaRef ds:uri="2ecc8509-f292-4b51-8145-f515731b62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21B0DC-B937-40B4-9F47-C92BEBB1C9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54</TotalTime>
  <Words>556</Words>
  <Application>Microsoft Office PowerPoint</Application>
  <PresentationFormat>Widescreen</PresentationFormat>
  <Paragraphs>89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Welcome to Myerscough Student Services    </vt:lpstr>
      <vt:lpstr>PowerPoint Presentation</vt:lpstr>
      <vt:lpstr>Progress Coach Team  Weekly tutorial sessions  Progress Reviews  Target Setting  Monitoring progress on attendance and punctuality to all your sessions, progress in your qualifications (including English and Maths)  Liaise with parents and guardians </vt:lpstr>
      <vt:lpstr>Student Support Officers – SSO and RSO (24hrs)</vt:lpstr>
      <vt:lpstr>Sexual Health Services in College</vt:lpstr>
      <vt:lpstr>Emotional and Mental Health Support College is committed to supporting and promoting the wellbeing  of all students.  All staff and can provide initial support and referral to services in and out of college for ongoing  support. </vt:lpstr>
      <vt:lpstr> Bullying and harassment – both on and offline</vt:lpstr>
      <vt:lpstr>Work Placement  Job Coach Team: </vt:lpstr>
      <vt:lpstr>Careers: </vt:lpstr>
      <vt:lpstr>Financial Support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Hartley, Lisa Lenton</dc:creator>
  <cp:lastModifiedBy>Hartley, Lisa Lenton</cp:lastModifiedBy>
  <cp:revision>737</cp:revision>
  <dcterms:created xsi:type="dcterms:W3CDTF">2013-07-15T20:26:40Z</dcterms:created>
  <dcterms:modified xsi:type="dcterms:W3CDTF">2020-06-30T07:13:32Z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0x010100A2D766B40C1B9347AD3273D3A3587C66</vt:lpwstr>
  </property>
</Properties>
</file>