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60" r:id="rId6"/>
    <p:sldId id="258" r:id="rId7"/>
    <p:sldId id="259" r:id="rId8"/>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2" y="96"/>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B7CF7E-0397-42C1-A0E2-26543F9E86F2}" type="datetimeFigureOut">
              <a:rPr lang="en-US"/>
              <a:pPr/>
              <a:t>12/12/2019</a:t>
            </a:fld>
            <a:endParaRPr lang="en-US"/>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37BE4C5-9319-490B-A0C7-71ACADE91A77}"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E4C5-9319-490B-A0C7-71ACADE91A77}" type="slidenum">
              <a:rPr lang="en-US"/>
              <a:pPr/>
              <a:t>4</a:t>
            </a:fld>
            <a:endParaRPr lang="en-US"/>
          </a:p>
        </p:txBody>
      </p:sp>
    </p:spTree>
    <p:extLst>
      <p:ext uri="{BB962C8B-B14F-4D97-AF65-F5344CB8AC3E}">
        <p14:creationId xmlns:p14="http://schemas.microsoft.com/office/powerpoint/2010/main" val="223959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EA67504-95F2-4D52-820C-D48BA0941925}" type="datetimeFigureOut">
              <a:rPr lang="en-GB" smtClean="0"/>
              <a:pPr/>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0A0DF-C06B-4A18-95A8-06CB7E2DC0BA}" type="slidenum">
              <a:rPr lang="en-GB" smtClean="0"/>
              <a:pPr/>
              <a:t>‹#›</a:t>
            </a:fld>
            <a:endParaRPr lang="en-GB"/>
          </a:p>
        </p:txBody>
      </p:sp>
    </p:spTree>
    <p:extLst>
      <p:ext uri="{BB962C8B-B14F-4D97-AF65-F5344CB8AC3E}">
        <p14:creationId xmlns:p14="http://schemas.microsoft.com/office/powerpoint/2010/main" val="372361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A67504-95F2-4D52-820C-D48BA0941925}" type="datetimeFigureOut">
              <a:rPr lang="en-GB" smtClean="0"/>
              <a:pPr/>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0A0DF-C06B-4A18-95A8-06CB7E2DC0BA}" type="slidenum">
              <a:rPr lang="en-GB" smtClean="0"/>
              <a:pPr/>
              <a:t>‹#›</a:t>
            </a:fld>
            <a:endParaRPr lang="en-GB"/>
          </a:p>
        </p:txBody>
      </p:sp>
    </p:spTree>
    <p:extLst>
      <p:ext uri="{BB962C8B-B14F-4D97-AF65-F5344CB8AC3E}">
        <p14:creationId xmlns:p14="http://schemas.microsoft.com/office/powerpoint/2010/main" val="224731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A67504-95F2-4D52-820C-D48BA0941925}" type="datetimeFigureOut">
              <a:rPr lang="en-GB" smtClean="0"/>
              <a:pPr/>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0A0DF-C06B-4A18-95A8-06CB7E2DC0BA}" type="slidenum">
              <a:rPr lang="en-GB" smtClean="0"/>
              <a:pPr/>
              <a:t>‹#›</a:t>
            </a:fld>
            <a:endParaRPr lang="en-GB"/>
          </a:p>
        </p:txBody>
      </p:sp>
    </p:spTree>
    <p:extLst>
      <p:ext uri="{BB962C8B-B14F-4D97-AF65-F5344CB8AC3E}">
        <p14:creationId xmlns:p14="http://schemas.microsoft.com/office/powerpoint/2010/main" val="75782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A67504-95F2-4D52-820C-D48BA0941925}" type="datetimeFigureOut">
              <a:rPr lang="en-GB" smtClean="0"/>
              <a:pPr/>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0A0DF-C06B-4A18-95A8-06CB7E2DC0BA}" type="slidenum">
              <a:rPr lang="en-GB" smtClean="0"/>
              <a:pPr/>
              <a:t>‹#›</a:t>
            </a:fld>
            <a:endParaRPr lang="en-GB"/>
          </a:p>
        </p:txBody>
      </p:sp>
    </p:spTree>
    <p:extLst>
      <p:ext uri="{BB962C8B-B14F-4D97-AF65-F5344CB8AC3E}">
        <p14:creationId xmlns:p14="http://schemas.microsoft.com/office/powerpoint/2010/main" val="10481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67504-95F2-4D52-820C-D48BA0941925}" type="datetimeFigureOut">
              <a:rPr lang="en-GB" smtClean="0"/>
              <a:pPr/>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0A0DF-C06B-4A18-95A8-06CB7E2DC0BA}" type="slidenum">
              <a:rPr lang="en-GB" smtClean="0"/>
              <a:pPr/>
              <a:t>‹#›</a:t>
            </a:fld>
            <a:endParaRPr lang="en-GB"/>
          </a:p>
        </p:txBody>
      </p:sp>
    </p:spTree>
    <p:extLst>
      <p:ext uri="{BB962C8B-B14F-4D97-AF65-F5344CB8AC3E}">
        <p14:creationId xmlns:p14="http://schemas.microsoft.com/office/powerpoint/2010/main" val="316060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EA67504-95F2-4D52-820C-D48BA0941925}" type="datetimeFigureOut">
              <a:rPr lang="en-GB" smtClean="0"/>
              <a:pPr/>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B0A0DF-C06B-4A18-95A8-06CB7E2DC0BA}" type="slidenum">
              <a:rPr lang="en-GB" smtClean="0"/>
              <a:pPr/>
              <a:t>‹#›</a:t>
            </a:fld>
            <a:endParaRPr lang="en-GB"/>
          </a:p>
        </p:txBody>
      </p:sp>
    </p:spTree>
    <p:extLst>
      <p:ext uri="{BB962C8B-B14F-4D97-AF65-F5344CB8AC3E}">
        <p14:creationId xmlns:p14="http://schemas.microsoft.com/office/powerpoint/2010/main" val="111107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EA67504-95F2-4D52-820C-D48BA0941925}" type="datetimeFigureOut">
              <a:rPr lang="en-GB" smtClean="0"/>
              <a:pPr/>
              <a:t>12/12/2019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B0A0DF-C06B-4A18-95A8-06CB7E2DC0BA}" type="slidenum">
              <a:rPr lang="en-GB" smtClean="0"/>
              <a:pPr/>
              <a:t>‹#›</a:t>
            </a:fld>
            <a:endParaRPr lang="en-GB"/>
          </a:p>
        </p:txBody>
      </p:sp>
    </p:spTree>
    <p:extLst>
      <p:ext uri="{BB962C8B-B14F-4D97-AF65-F5344CB8AC3E}">
        <p14:creationId xmlns:p14="http://schemas.microsoft.com/office/powerpoint/2010/main" val="6314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EA67504-95F2-4D52-820C-D48BA0941925}" type="datetimeFigureOut">
              <a:rPr lang="en-GB" smtClean="0"/>
              <a:pPr/>
              <a:t>12/12/2019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B0A0DF-C06B-4A18-95A8-06CB7E2DC0BA}" type="slidenum">
              <a:rPr lang="en-GB" smtClean="0"/>
              <a:pPr/>
              <a:t>‹#›</a:t>
            </a:fld>
            <a:endParaRPr lang="en-GB"/>
          </a:p>
        </p:txBody>
      </p:sp>
    </p:spTree>
    <p:extLst>
      <p:ext uri="{BB962C8B-B14F-4D97-AF65-F5344CB8AC3E}">
        <p14:creationId xmlns:p14="http://schemas.microsoft.com/office/powerpoint/2010/main" val="118617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67504-95F2-4D52-820C-D48BA0941925}" type="datetimeFigureOut">
              <a:rPr lang="en-GB" smtClean="0"/>
              <a:pPr/>
              <a:t>12/12/2019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B0A0DF-C06B-4A18-95A8-06CB7E2DC0BA}" type="slidenum">
              <a:rPr lang="en-GB" smtClean="0"/>
              <a:pPr/>
              <a:t>‹#›</a:t>
            </a:fld>
            <a:endParaRPr lang="en-GB"/>
          </a:p>
        </p:txBody>
      </p:sp>
    </p:spTree>
    <p:extLst>
      <p:ext uri="{BB962C8B-B14F-4D97-AF65-F5344CB8AC3E}">
        <p14:creationId xmlns:p14="http://schemas.microsoft.com/office/powerpoint/2010/main" val="284244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A67504-95F2-4D52-820C-D48BA0941925}" type="datetimeFigureOut">
              <a:rPr lang="en-GB" smtClean="0"/>
              <a:pPr/>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B0A0DF-C06B-4A18-95A8-06CB7E2DC0BA}" type="slidenum">
              <a:rPr lang="en-GB" smtClean="0"/>
              <a:pPr/>
              <a:t>‹#›</a:t>
            </a:fld>
            <a:endParaRPr lang="en-GB"/>
          </a:p>
        </p:txBody>
      </p:sp>
    </p:spTree>
    <p:extLst>
      <p:ext uri="{BB962C8B-B14F-4D97-AF65-F5344CB8AC3E}">
        <p14:creationId xmlns:p14="http://schemas.microsoft.com/office/powerpoint/2010/main" val="46258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A67504-95F2-4D52-820C-D48BA0941925}" type="datetimeFigureOut">
              <a:rPr lang="en-GB" smtClean="0"/>
              <a:pPr/>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B0A0DF-C06B-4A18-95A8-06CB7E2DC0BA}" type="slidenum">
              <a:rPr lang="en-GB" smtClean="0"/>
              <a:pPr/>
              <a:t>‹#›</a:t>
            </a:fld>
            <a:endParaRPr lang="en-GB"/>
          </a:p>
        </p:txBody>
      </p:sp>
    </p:spTree>
    <p:extLst>
      <p:ext uri="{BB962C8B-B14F-4D97-AF65-F5344CB8AC3E}">
        <p14:creationId xmlns:p14="http://schemas.microsoft.com/office/powerpoint/2010/main" val="371081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67504-95F2-4D52-820C-D48BA0941925}" type="datetimeFigureOut">
              <a:rPr lang="en-GB" smtClean="0"/>
              <a:pPr/>
              <a:t>12/12/2019</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0A0DF-C06B-4A18-95A8-06CB7E2DC0BA}" type="slidenum">
              <a:rPr lang="en-GB" smtClean="0"/>
              <a:pPr/>
              <a:t>‹#›</a:t>
            </a:fld>
            <a:endParaRPr lang="en-GB"/>
          </a:p>
        </p:txBody>
      </p:sp>
    </p:spTree>
    <p:extLst>
      <p:ext uri="{BB962C8B-B14F-4D97-AF65-F5344CB8AC3E}">
        <p14:creationId xmlns:p14="http://schemas.microsoft.com/office/powerpoint/2010/main" val="405622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3522030" y="889935"/>
            <a:ext cx="3036860" cy="212123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17" y="3167747"/>
            <a:ext cx="2035853" cy="2390352"/>
          </a:xfrm>
          <a:prstGeom prst="rect">
            <a:avLst/>
          </a:prstGeom>
        </p:spPr>
      </p:pic>
      <p:sp>
        <p:nvSpPr>
          <p:cNvPr id="10" name="TextBox 9"/>
          <p:cNvSpPr txBox="1"/>
          <p:nvPr/>
        </p:nvSpPr>
        <p:spPr>
          <a:xfrm>
            <a:off x="0" y="-337"/>
            <a:ext cx="9906000" cy="1015663"/>
          </a:xfrm>
          <a:prstGeom prst="rect">
            <a:avLst/>
          </a:prstGeom>
          <a:noFill/>
        </p:spPr>
        <p:txBody>
          <a:bodyPr wrap="square" rtlCol="0">
            <a:spAutoFit/>
          </a:bodyPr>
          <a:lstStyle/>
          <a:p>
            <a:pPr algn="ctr"/>
            <a:r>
              <a:rPr lang="en-GB" sz="6000" b="1" dirty="0">
                <a:solidFill>
                  <a:schemeClr val="bg1"/>
                </a:solidFill>
                <a:effectLst>
                  <a:outerShdw blurRad="38100" dist="38100" dir="2700000" algn="tl">
                    <a:srgbClr val="000000">
                      <a:alpha val="43137"/>
                    </a:srgbClr>
                  </a:outerShdw>
                </a:effectLst>
              </a:rPr>
              <a:t>Foundation Learning 20/21</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4656" y="5711573"/>
            <a:ext cx="2028970" cy="804969"/>
          </a:xfrm>
          <a:prstGeom prst="rect">
            <a:avLst/>
          </a:prstGeom>
        </p:spPr>
      </p:pic>
      <p:sp>
        <p:nvSpPr>
          <p:cNvPr id="12" name="TextBox 11"/>
          <p:cNvSpPr txBox="1"/>
          <p:nvPr/>
        </p:nvSpPr>
        <p:spPr>
          <a:xfrm>
            <a:off x="2128867" y="5714673"/>
            <a:ext cx="4914546" cy="954107"/>
          </a:xfrm>
          <a:prstGeom prst="rect">
            <a:avLst/>
          </a:prstGeom>
          <a:noFill/>
        </p:spPr>
        <p:txBody>
          <a:bodyPr wrap="square" rtlCol="0">
            <a:spAutoFit/>
          </a:bodyPr>
          <a:lstStyle/>
          <a:p>
            <a:pPr algn="ctr"/>
            <a:r>
              <a:rPr lang="en-GB" sz="1400">
                <a:solidFill>
                  <a:schemeClr val="bg1"/>
                </a:solidFill>
              </a:rPr>
              <a:t>For further details please contact Barry Sherriff- Head of Foundation Learning – 01995 642222 or email bsherriff@myerscough.ac.uk </a:t>
            </a:r>
          </a:p>
          <a:p>
            <a:pPr algn="ctr"/>
            <a:r>
              <a:rPr lang="fr-FR" sz="1400">
                <a:solidFill>
                  <a:schemeClr val="bg1"/>
                </a:solidFill>
              </a:rPr>
              <a:t>Course Enquiries Tel: 0800 652 5592 </a:t>
            </a:r>
            <a:endParaRPr lang="en-GB" sz="1400">
              <a:solidFill>
                <a:schemeClr val="bg1"/>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159" y="5354048"/>
            <a:ext cx="1931511" cy="1755503"/>
          </a:xfrm>
          <a:prstGeom prst="rect">
            <a:avLst/>
          </a:prstGeom>
        </p:spPr>
      </p:pic>
      <p:sp>
        <p:nvSpPr>
          <p:cNvPr id="20" name="AutoShape 2" descr="data:image/jpg;base64,%20/9j/4AAQSkZJRgABAQEAYABgAAD/2wBDAAUDBAQEAwUEBAQFBQUGBwwIBwcHBw8LCwkMEQ8SEhEPERETFhwXExQaFRERGCEYGh0dHx8fExciJCIeJBweHx7/2wBDAQUFBQcGBw4ICA4eFBEUHh4eHh4eHh4eHh4eHh4eHh4eHh4eHh4eHh4eHh4eHh4eHh4eHh4eHh4eHh4eHh4eHh7/wAARCABnAI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LY1XuGwOtcn8SfiL4d8C2yNqkzzXkozDZwYMrj1/2R7muA0T47RaveC3fwtdxI/QxTb3A+m0ZpzqRW7CMJS2R6xK25veq0zfKaz9D1/TNdt2n026Euw7ZYyNrxn0ZTyKtTN8pqL3C1iGVuMZqu7cGnSNVd2qgIpWqnK1WJmqjM/NJgF83/FNXXtOn8jXISt1rqr1v+Kbvf8Arqn9a5CR+tY1Nzrw+xFKa7fwr4OsXtUutYjkmd8MsSttCj3rh0dFuImkGUDqWHqM816sNes7SSV7yaKCPftQH07AVhOfKjto0lUlZvQzdS8LeF3+U2U1nk8OkpOPwNcL4x8NyaDeeWtwLi3dQ8UmMblPr712/iHXIZ7n7HHbTsxxhwvyk9cVzfiWe51PT10+3w9zG3KHofQZ7VnCq72ka18Moq9P5nFN0rE075fiPATyPsn/ALMa6abR9egjZ5tKfaoyxWQHArndNRm8bWV3gqktq4UEc/KT/jW8E7nBVmnE9BWKYgfMPbmip4m+UfQUVrcwSPHPH2oNr3xE1XUbmXO67aOPceig4A+gAr0T4O2sS3iyRhXeHcSwweuOKw/hboEeo69e63cRGRULeWccks3JHvivRo9P0dbiWSGwe3kkXDvDIY3+uV71w1qifus9HC0JJKaHa/qFv4ZvbjxFDY5YoEuSnBaPcMn3I6/nXawXMd1ZRXMLBo5UDqw6EEZFeEePNNjWHV59S1+RQltmz+1SdWwcRsR/e4rt/gvq5n+FWm3F5OB9mhZJHY9AhPX8K2wmkbX0OfMFealazH/FPx9b+EIYYVVZbyflUPRR6muLT4ieLLSCPWb21hbR2PzNLH5Zyeynr/Oo/Dg0/wAWePb3xNqTCYRN5dnC+CIl7Pt/Ksf4y23iHXtX03w1HqEFwqOJhGiBSFdginA64GTRKs3OyY6eGSp80lc6L/haGoXEvmQ6Zam2ZDIuZGDbR/Ouj8I+L9N8Twy/Zd0N1BxNbufmX3HqPes/wr4X8B6bps+mSXU9zdxRkXMkoYY9fwrgNItNP8M/F7T5tBvzdaXqm+FhnIRsZxnvzg1VKq27MmthuWPMj2y8JPhy+6/6yP8ArXHzNjrXmHjOXxx4w1C8uLSDUG0GOZkt4rWTarBSRuYZ+Y1S8A3+u6L4kt9H1BL77Fe7lVboHMbgE/KT9OlaSab3MqTcd1uen3cpWJyOwNanhXxHYahYefrNsbi6t22KVHXA4J/xrDu24IzXJxapdeH9aMyTBImYeZnoVrCcXJaHoUKkac7y2PY4/El/t+1W9lbiKTakajMm49N2eMCslNatdN8SGTVJo4RcBVkk/wCWaOSQoJ7Z5GarWOqalfTWttpugPJPdQLPbyySEpsYcOOwHP8ASvO/jhfNp95H4V+0rcXURW41KZeAZNvyRj2UEn6tTpYaUpczVkjTG46EafLB3bPfp/3sDr1V0Iz2ORXj8K7PFGlJ6Q3C/k1ee+G9d1rSAtxa6pcQkHKx7yVx7qeK0tO8bRjxDZXOpqCkRkVpIl/vkcke3tXUqbR4fOmezQN8i/QUVHauHgjYEEFQQR34oqDVGv4ZuNGi08W2n3ERZVAaMcOCB3U81zXibVV0m4kknmMUPUljjH41zssF0xjWGxJP8Mk9wBtPbkZIrBvNV1DXmXT9Ua2aGOQqN77hJtOCCT94VyPCLn5VI7oY98l3E5L4r+JtM1uW1t9JupJkRmkuSQcM/wDDz3703S/Gl1a+BLjw7HM0SGYvuH8QP8P0zTfGvhBbFHv9LtxEif6+BTkJ/tL7Vw87ADavygc9a64Uklyo4qlZzblI9G8BeIG0y9+2bwpeIIRjKhh0yPQip/8AhJpv+FkweIpP3URuI4yoO4JH0x+ua7X4JfATVPFmmWnijXtQl0jTLhFaK3jTM06j+LnhVPbgk57VjfH/AOFGu+CNSl1DSrefUfDczBknQbmtyT9x+/0Pes3RadzaniFy8p6jrGuM1m88NlHKswEZdIt2R9Rzn26V5X4t8SWl/wDEnQrOwijiispgz+Xj77EfrxW3olneap4FtdTieYLLaZZVYrvcL37c14xpwuotUMsLFLpZfkKDJD7uw71z0HGV2nsd2JnKyjbc+gdK2aXYxva6k6MhYRqNoGOTjHGf1rG1eCS48U2VxcXguDDmVS3UEjH9TXHWXjDVJNXOmWOmDVBcoGSGOMl1fGGAA981lXfirXtIvI7y6sY0MrvH5EyEFNjbSBjoeo/CnCEnZtbmMq9Plseh+KNQ/s+we4VQz7gqg9MmvN9VvLi+m8y4kLZ6DsKtax4tj8QaKuYfs9xFcDfGGyCuDgj2rDup8W7lT0WvQpRstTzq9Tmlo9D0D4Y3dj/wkN74g12+uEk0DSFlsYopSoldMRqpP4rx05NcTqE9xfajcX1+We6uZGnkkfOWLHJP0plrMkUcUkgLKMbh/eGehrR17xFHfWksDWocFcRFgF8k/wCzjmt3scq3MA3DTb2LFYwSFUd6p3BJB42gjGO+KuW0e21XjBIyc1UuFPKqPrioLPoH4aak2p+DdPnc/vEj8qT6rx/hRWJ8DF2eDCd2Q1zIQM9OcUVzPc6Y7D7PWpbiNoy21tu4KpwSPamy3Zmt5LO9RLi2zuwygSQt/eGP5iuP0vUl2pbzyeU6HMU2Pun0at2Rrq6RWt/IaQdlfP8A+sVtOEZq0jGE3F3R1NpphutAuGnw4tl2M56SIwO3+RH5V5povw5bUPiRoenQh5tIvr1FmbqY0HzMh+oBANdvot1erYz2V/bPEggbaytlSQdwP1yAMVjrNcwaiHtWuYyrCTzI5MYPbnPGPasKDlzSjLp+p1Yn2fJB01v/AFZ/1sfZ0M0VvFFawxhIY0CoqjAUAdB+FYPxKnjbwNfbmABRcEjOMMDXmGm/GFodGhhu9Nee+SILJKZgA5HVsAcZ+tU9T+JTeJYrbS7gQWcEs6N5iE7k59+vWt3tqc8LcyNPTby2fQxbtarBEBtRoR+6k46YH3WHPFcFpngXTfD+t2ev6WUu7iO7E6xE7iAefoOM16SYtMs1MDBXWNdyuxL5xyTgcZ6GsTxpfaVpdjbyWeoWs1x5e6aKFWWS3TBw/wAxwxBPTI4/KvJcYwqc9PS71Pdjh5zjyTa/r8DzDXdFh0z4ktrmkW0iRaZr8NxJIg+UW1xsb8gzMPoayv2htLvrjx8U0vSbyWz8ppojFCz53yOzMcDjJJr0NLbwHc6jp2oL4ru9Vu7m2WOewX93A7qQwLNkEFDXaHx1p4JiW8iklT74jxs+g7n8q2lPlknva7Xz/pnGsHe6bt0fyPkWCyvLOCQXFncwysfuyRMpAHsRTmZ5LfAR8tjsa+i/ip480288G6rpcdxbi8lt1wNw3kCRMgV89HUG6b8Cu6jUc43asefiKSpz5U7gfM2xoEY9zxTJEk2bmTaM9zTf7QjGcOVb9DUEt55oHz9OlamFi7LMioFOV9OeD+NZt9LtU7nGeyL0/Go5bgDO77ueQKq5aWQuc47Cgdj2z4B3W/wxc27FVEFy3JIH3gD3/GiuA+Hyz3F5LYQqXMg37MEk49KKwlKCfvM76VHmgmmiF5Gxv3q2ONw6Ee/oa0dF1OGOdd2EkU8ZrX8VeEL3R7eK/vrVPIlwPMhO4AnswHSuUurVHmKw5wDgEVrGSkro5atKVKXLI9Et/OuYxNZ3ssRP3kzn8R7VHe6ZPd3UXlXKKQoXdIPvn2A9K4bTNZ1LR5gFbzYh1U88V02ma1od5IZJGls5mxznK59vSqMx2saT4pjKW1rFHdB2Cr5D8sT064rWn+HPje30e3vNYhgtIxNtCsx81eM8kcfTmi41Sxs4Sbe8a+lP3FTkL71FZa1rNxuDGV4yMnzWO1RSY4tIi1OLxo88cMl86Ko8tWJbIXp268d6rW9jqoEnnTTX0lzAqEOu7HIOMdRx25rpvB/iKS+1uz08sZoPOjQA87hkZI9PWvRvEMmn6KJG0ywkF7MhhV4cGRAe4zyMc9K5KzhDRo9GjGriFeLPLtbs/DPg3wh9nvPs99qk0yzpC5DEgr124+QDp715n4h8UXmqXxuZJREwXYqxDaFUduK9U+Il1Z6x4d1Oy1F1F3awLLbB48Sh1GSc+hXj34rwTcrlwZUjCKW+Y9fYeprWkotc1jnxPtIz5JO5bie6urtYoN08jHp/9ftVrWtNay8rdKrM4OQBwMYqx8N4Li71yRbaN5mMJGxBljyO1bPj/SNQsLqyjvLcxPOjbELAtwR1A6darn9+xlyr2fN1OJctnqMewpu1j3P51fmt44wsXJlGd7Z+X6D1+tRhMHGK0TurmJVEeeoP41ZjTjpT0jBNS4VB8xA+tMC1oGpNo2qx6h5fnIgYNHuIDAjHb3wfwoqi00TfIuW/Diis5U4yd2ilKS2Ppjw/e6bqmhNb3d0tzayqwjkkHDIRkA+jDp+FeV+LNIttD1aextZVmiU5iZXDfKeRn3rP1Hxl4j1DzAlvFDA7cBRnYmAMBegPGfqTTbUq8f2maVpBjJZuST71hh6UoNt7Ho47FU60Uo7ozb21Kpuyckio9SMaaNNKqgTRoSrKOc/1q40j3U44wg5Vf6mqs1vJdXcNmucSzxR/XLqK6jzUeieHfhjqNzYWsn2yeG5eNGcKV25ZQfw61o694H1fRPDFxq1/eLe28LpHJbNn5gxxnj+tetaJEo1B1QAKgBHthcCp/HMKXHgTVohGB+7Y9O68ikykeM6FrXgWOyKtazWV/FEyxt5QOJNpxhl5PPrXPaZ8QPEUJCXcys+wxrNgMdoPQ9xn1qG8tbLMbiNmfPzsinYxGSMDPtWc8trbyR+XGcpjeDzu9B3wO2Pesp04z3OmlVlTl7rOp0PwvqXxG1K5vdSv57O2Zo1migxmVc9yeB07V5x8ZfCqeDvH97pMKkWhCzWuST+7YdMn0OR+FeufDLxJBpV3ezXu4RPAFCRqT85YBB+JI/OsH9oZpPE9vY6xHZiC70+JoriPJL7M9/dTn86fNGFokSjKq3JHlHg7VZNG8TWOoRytGI5QJCpx8jcN+hr0/wCMNlDFYRapbzO06fLuPIZWxnHpXjPXNen65rNtqnw3st8266ECq699yHBP6U5LVGKOUjZtRjhG1USFNgIzzVcrtypGD3q94YhMq4X1P41Lr9k1vIJtpCvweOhq1oTYx5N38LFT7VGkO9tzEn6mpG5NSKNq1QiHAEmAMcUUL98tzRQBo6Zq8ykRRxqx4ADf41a/thnT98u1P7qqMUUUCuMPiGyjTbHFKzt34qveatqVq1nq1j5UYglSZCRuO9TkAg8EZFFFSykfSfwR8XTeKfDz6vdW8cNyrmKRY87WZcfMM9Acjiu08QaxpSeHJY7uRkWQtC+ELAM2Rj6UUUFI+fNQtbaNmWOcmMKfurtI6d8ZPWsqR7HzVMO6Uqf3gZMk+2T2+goopM1jqzD8Xa9d2mnNa2LJBHdlo5doz8oIOBnocgcit/4a+JLfxNdLoesi4utcuQkFlcM+2NcZDebwSwKgZ4JOKKKipFOJVGbjUucF430K98M+K9Q0XUIY4ZreUjbG+9dp5Ug+mMe9XfDlubjw7PyAAzDJ+lFFDfuoyi/eNXwTCqwEzKCGAYD69K0fEFjM0DKUHl+75x+lFFWScey7XZDjKnBpkh42jqaKKomxqaP4cvr5dwaONPUnJoooqOZjsf/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6102" y="879692"/>
            <a:ext cx="2840042" cy="2131483"/>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617" y="889935"/>
            <a:ext cx="2828319" cy="2121239"/>
          </a:xfrm>
          <a:prstGeom prst="rect">
            <a:avLst/>
          </a:prstGeom>
        </p:spPr>
      </p:pic>
      <p:pic>
        <p:nvPicPr>
          <p:cNvPr id="19" name="Picture 18"/>
          <p:cNvPicPr>
            <a:picLocks noChangeAspect="1"/>
          </p:cNvPicPr>
          <p:nvPr/>
        </p:nvPicPr>
        <p:blipFill rotWithShape="1">
          <a:blip r:embed="rId8"/>
          <a:srcRect t="22368" r="15812" b="15154"/>
          <a:stretch/>
        </p:blipFill>
        <p:spPr>
          <a:xfrm>
            <a:off x="2678837" y="3167746"/>
            <a:ext cx="3519944" cy="2427727"/>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flipV="1">
            <a:off x="6315739" y="3167746"/>
            <a:ext cx="3350402" cy="2427728"/>
          </a:xfrm>
          <a:prstGeom prst="rect">
            <a:avLst/>
          </a:prstGeom>
        </p:spPr>
      </p:pic>
      <p:pic>
        <p:nvPicPr>
          <p:cNvPr id="14" name="Picture 13"/>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66537" l="0" r="100000"/>
                    </a14:imgEffect>
                  </a14:imgLayer>
                </a14:imgProps>
              </a:ext>
              <a:ext uri="{28A0092B-C50C-407E-A947-70E740481C1C}">
                <a14:useLocalDpi xmlns:a14="http://schemas.microsoft.com/office/drawing/2010/main" val="0"/>
              </a:ext>
            </a:extLst>
          </a:blip>
          <a:srcRect l="15599" r="15599" b="35183"/>
          <a:stretch/>
        </p:blipFill>
        <p:spPr>
          <a:xfrm>
            <a:off x="3847553" y="1900969"/>
            <a:ext cx="1721246" cy="20004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2617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0190" y="5696582"/>
            <a:ext cx="1990554" cy="1161418"/>
          </a:xfrm>
          <a:prstGeom prst="rect">
            <a:avLst/>
          </a:prstGeom>
        </p:spPr>
      </p:pic>
      <p:sp>
        <p:nvSpPr>
          <p:cNvPr id="2" name="Title 1"/>
          <p:cNvSpPr>
            <a:spLocks noGrp="1"/>
          </p:cNvSpPr>
          <p:nvPr>
            <p:ph type="title"/>
          </p:nvPr>
        </p:nvSpPr>
        <p:spPr>
          <a:xfrm>
            <a:off x="488504" y="-57294"/>
            <a:ext cx="8915400" cy="1143000"/>
          </a:xfrm>
        </p:spPr>
        <p:txBody>
          <a:bodyPr>
            <a:noAutofit/>
          </a:bodyPr>
          <a:lstStyle/>
          <a:p>
            <a:r>
              <a:rPr lang="en-GB" sz="3600" b="1">
                <a:solidFill>
                  <a:schemeClr val="bg1"/>
                </a:solidFill>
                <a:effectLst>
                  <a:outerShdw blurRad="38100" dist="38100" dir="2700000" algn="tl">
                    <a:srgbClr val="000000">
                      <a:alpha val="43137"/>
                    </a:srgbClr>
                  </a:outerShdw>
                </a:effectLst>
              </a:rPr>
              <a:t>Why choose a Study </a:t>
            </a:r>
            <a:r>
              <a:rPr lang="en-GB" sz="3600" b="1" dirty="0">
                <a:solidFill>
                  <a:schemeClr val="bg1"/>
                </a:solidFill>
                <a:effectLst>
                  <a:outerShdw blurRad="38100" dist="38100" dir="2700000" algn="tl">
                    <a:srgbClr val="000000">
                      <a:alpha val="43137"/>
                    </a:srgbClr>
                  </a:outerShdw>
                </a:effectLst>
              </a:rPr>
              <a:t>P</a:t>
            </a:r>
            <a:r>
              <a:rPr lang="en-GB" sz="3600" b="1">
                <a:solidFill>
                  <a:schemeClr val="bg1"/>
                </a:solidFill>
                <a:effectLst>
                  <a:outerShdw blurRad="38100" dist="38100" dir="2700000" algn="tl">
                    <a:srgbClr val="000000">
                      <a:alpha val="43137"/>
                    </a:srgbClr>
                  </a:outerShdw>
                </a:effectLst>
              </a:rPr>
              <a:t>rogramme </a:t>
            </a:r>
            <a:r>
              <a:rPr lang="en-GB" sz="3600" b="1" dirty="0">
                <a:solidFill>
                  <a:schemeClr val="bg1"/>
                </a:solidFill>
                <a:effectLst>
                  <a:outerShdw blurRad="38100" dist="38100" dir="2700000" algn="tl">
                    <a:srgbClr val="000000">
                      <a:alpha val="43137"/>
                    </a:srgbClr>
                  </a:outerShdw>
                </a:effectLst>
              </a:rPr>
              <a:t>in Foundation Learning at Myerscough College?</a:t>
            </a:r>
            <a:endParaRPr lang="en-GB" sz="3600" dirty="0">
              <a:solidFill>
                <a:schemeClr val="bg1"/>
              </a:solidFill>
              <a:effectLst>
                <a:outerShdw blurRad="38100" dist="38100" dir="2700000" algn="tl">
                  <a:srgbClr val="000000">
                    <a:alpha val="43137"/>
                  </a:srgbClr>
                </a:outerShdw>
              </a:effectLst>
            </a:endParaRPr>
          </a:p>
        </p:txBody>
      </p:sp>
      <p:sp>
        <p:nvSpPr>
          <p:cNvPr id="4" name="Rounded Rectangle 3"/>
          <p:cNvSpPr/>
          <p:nvPr/>
        </p:nvSpPr>
        <p:spPr>
          <a:xfrm>
            <a:off x="6199988" y="2512087"/>
            <a:ext cx="3588399" cy="163699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 varied range of vocational options that include Animal Care, Agriculture, Horticulture, Motor Vehicle, Sport &amp; Active Leisure and Public Services that enable the more practical learners to develop the relevant wider and employability skills.</a:t>
            </a:r>
          </a:p>
        </p:txBody>
      </p:sp>
      <p:sp>
        <p:nvSpPr>
          <p:cNvPr id="5" name="Rounded Rectangle 4"/>
          <p:cNvSpPr/>
          <p:nvPr/>
        </p:nvSpPr>
        <p:spPr>
          <a:xfrm>
            <a:off x="153693" y="2902369"/>
            <a:ext cx="3584702" cy="118743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a:p>
            <a:pPr algn="ctr"/>
            <a:r>
              <a:rPr lang="en-GB" sz="1400" dirty="0">
                <a:solidFill>
                  <a:schemeClr val="tx1"/>
                </a:solidFill>
              </a:rPr>
              <a:t>A curriculum that has ‘Equality and Diversity’ embedded and offers excellent community involvement that enriches the learning experience. This is clearly linked to the ‘Preparation for Adulthood’ agenda.</a:t>
            </a:r>
          </a:p>
          <a:p>
            <a:endParaRPr lang="en-GB" sz="1200" dirty="0">
              <a:solidFill>
                <a:schemeClr val="tx1"/>
              </a:solidFill>
            </a:endParaRPr>
          </a:p>
        </p:txBody>
      </p:sp>
      <p:sp>
        <p:nvSpPr>
          <p:cNvPr id="6" name="Rounded Rectangle 5"/>
          <p:cNvSpPr/>
          <p:nvPr/>
        </p:nvSpPr>
        <p:spPr>
          <a:xfrm>
            <a:off x="116462" y="1052737"/>
            <a:ext cx="3587702" cy="176488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A college with clear ‘Inclusive Values’ that encourages the SEND students at every opportunity to integrate within the overall college community and gain greater self-esteem, personal development and independence. This starts with a well planned programme of TRANSITION!</a:t>
            </a:r>
          </a:p>
        </p:txBody>
      </p:sp>
      <p:sp>
        <p:nvSpPr>
          <p:cNvPr id="7" name="Rounded Rectangle 6"/>
          <p:cNvSpPr/>
          <p:nvPr/>
        </p:nvSpPr>
        <p:spPr>
          <a:xfrm>
            <a:off x="6197106" y="4234626"/>
            <a:ext cx="3587702" cy="144016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Realistic group sizes that provide an excellent supported learning environment where students feel safe and secure throughout all their time at college.</a:t>
            </a:r>
          </a:p>
        </p:txBody>
      </p:sp>
      <p:sp>
        <p:nvSpPr>
          <p:cNvPr id="8" name="Rounded Rectangle 7"/>
          <p:cNvSpPr/>
          <p:nvPr/>
        </p:nvSpPr>
        <p:spPr>
          <a:xfrm>
            <a:off x="6201139" y="1052736"/>
            <a:ext cx="3588399" cy="141219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A well planned ‘curriculum’ offer that has strong intent, implementation and impact and allows clear progression and an opportunity to consider either a further learning programme or supported employment options.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73" y="1667889"/>
            <a:ext cx="2867615" cy="2606305"/>
          </a:xfrm>
          <a:prstGeom prst="rect">
            <a:avLst/>
          </a:prstGeom>
        </p:spPr>
      </p:pic>
      <p:sp>
        <p:nvSpPr>
          <p:cNvPr id="10" name="Rounded Rectangle 9"/>
          <p:cNvSpPr/>
          <p:nvPr/>
        </p:nvSpPr>
        <p:spPr>
          <a:xfrm>
            <a:off x="154287" y="4149082"/>
            <a:ext cx="3546653" cy="1584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A Study Programme that fully meets the key requirements of: a main qualification, English &amp; maths and Work experience/ Enrichment underpinned with an excellent personal &amp; course tutorial system. </a:t>
            </a:r>
          </a:p>
          <a:p>
            <a:endParaRPr lang="en-GB" sz="1200">
              <a:solidFill>
                <a:schemeClr val="tx1"/>
              </a:solidFill>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16928" b="18594"/>
          <a:stretch/>
        </p:blipFill>
        <p:spPr>
          <a:xfrm>
            <a:off x="1997442" y="5729537"/>
            <a:ext cx="2047306" cy="112630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7544"/>
          <a:stretch/>
        </p:blipFill>
        <p:spPr>
          <a:xfrm>
            <a:off x="4045277" y="4005064"/>
            <a:ext cx="2057164" cy="285293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729537"/>
            <a:ext cx="1996291" cy="112618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7594" y="5696582"/>
            <a:ext cx="1928407" cy="1161418"/>
          </a:xfrm>
          <a:prstGeom prst="rect">
            <a:avLst/>
          </a:prstGeom>
        </p:spPr>
      </p:pic>
    </p:spTree>
    <p:extLst>
      <p:ext uri="{BB962C8B-B14F-4D97-AF65-F5344CB8AC3E}">
        <p14:creationId xmlns:p14="http://schemas.microsoft.com/office/powerpoint/2010/main" val="187141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506" y="225152"/>
            <a:ext cx="8915400" cy="1691680"/>
          </a:xfrm>
        </p:spPr>
        <p:txBody>
          <a:bodyPr>
            <a:noAutofit/>
          </a:bodyPr>
          <a:lstStyle/>
          <a:p>
            <a:pPr>
              <a:lnSpc>
                <a:spcPct val="115000"/>
              </a:lnSpc>
              <a:spcAft>
                <a:spcPts val="1000"/>
              </a:spcAft>
            </a:pPr>
            <a:r>
              <a:rPr lang="en-GB" sz="280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 Vision for Excellence in Teaching Learning &amp; Assessment</a:t>
            </a:r>
            <a:br>
              <a:rPr lang="en-GB" sz="280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GB" sz="2800" b="1">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FOUNDATION LEARNING</a:t>
            </a:r>
            <a:r>
              <a:rPr lang="en-GB" sz="3600">
                <a:latin typeface="Calibri" panose="020F0502020204030204" pitchFamily="34" charset="0"/>
                <a:ea typeface="Calibri" panose="020F0502020204030204" pitchFamily="34" charset="0"/>
                <a:cs typeface="Times New Roman" panose="02020603050405020304" pitchFamily="18" charset="0"/>
              </a:rPr>
              <a:t/>
            </a:r>
            <a:br>
              <a:rPr lang="en-GB" sz="3600">
                <a:latin typeface="Calibri" panose="020F0502020204030204" pitchFamily="34" charset="0"/>
                <a:ea typeface="Calibri" panose="020F0502020204030204" pitchFamily="34" charset="0"/>
                <a:cs typeface="Times New Roman" panose="02020603050405020304" pitchFamily="18" charset="0"/>
              </a:rPr>
            </a:br>
            <a:endParaRPr lang="en-GB" sz="3600"/>
          </a:p>
        </p:txBody>
      </p:sp>
      <p:sp>
        <p:nvSpPr>
          <p:cNvPr id="3" name="Content Placeholder 2"/>
          <p:cNvSpPr>
            <a:spLocks noGrp="1"/>
          </p:cNvSpPr>
          <p:nvPr>
            <p:ph idx="1"/>
          </p:nvPr>
        </p:nvSpPr>
        <p:spPr>
          <a:xfrm>
            <a:off x="0" y="1135286"/>
            <a:ext cx="9906000" cy="4525963"/>
          </a:xfrm>
        </p:spPr>
        <p:txBody>
          <a:bodyPr>
            <a:normAutofit fontScale="25000" lnSpcReduction="20000"/>
          </a:bodyPr>
          <a:lstStyle/>
          <a:p>
            <a:pPr marL="0" indent="0" algn="ctr">
              <a:lnSpc>
                <a:spcPct val="115000"/>
              </a:lnSpc>
              <a:spcAft>
                <a:spcPts val="1000"/>
              </a:spcAft>
              <a:buNone/>
            </a:pPr>
            <a:endParaRPr lang="en-GB" sz="56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56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The Foundation Learning Department of Myerscough College aims to be known locally and regionally as a ‘Centre of Excellence’ and at the forefront of Teaching &amp; Learning for Study Programmes from Entry Level 1 -  Level 1 for SEND learners. We strive for all learners to maximise their potential, both educationally and socially by motivating and engaging learners in a safe and inclusive environment.</a:t>
            </a:r>
          </a:p>
          <a:p>
            <a:pPr marL="0" indent="0">
              <a:lnSpc>
                <a:spcPct val="115000"/>
              </a:lnSpc>
              <a:spcAft>
                <a:spcPts val="1000"/>
              </a:spcAft>
              <a:buNone/>
            </a:pPr>
            <a:r>
              <a:rPr lang="en-GB" sz="6400" b="1"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What does this mean and what does it look like?</a:t>
            </a:r>
            <a:endParaRPr lang="en-GB" sz="64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Symbol" panose="05050102010706020507" pitchFamily="18" charset="2"/>
              <a:buChar char=""/>
            </a:pPr>
            <a:r>
              <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A motivated and dynamic team working together to provide the highest level of Teaching &amp; Learning in order to achieve success for all learners.</a:t>
            </a:r>
          </a:p>
          <a:p>
            <a:pPr lvl="0">
              <a:lnSpc>
                <a:spcPct val="115000"/>
              </a:lnSpc>
              <a:buFont typeface="Symbol" panose="05050102010706020507" pitchFamily="18" charset="2"/>
              <a:buChar char=""/>
            </a:pPr>
            <a:r>
              <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Teaching staff who are qualified both professionally and vocationally working closely with Inclusive Learning staff and external agencies to support all learners to achieve their potential including those identified as High Need funded learners.</a:t>
            </a:r>
          </a:p>
          <a:p>
            <a:pPr lvl="0">
              <a:lnSpc>
                <a:spcPct val="115000"/>
              </a:lnSpc>
              <a:buFont typeface="Symbol" panose="05050102010706020507" pitchFamily="18" charset="2"/>
              <a:buChar char=""/>
            </a:pPr>
            <a:r>
              <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An embedded ethos of individualised learning where the abilities and needs of all learners are rigorously assessed during induction and regularly throughout the course to inform and  support lesson planning .</a:t>
            </a:r>
          </a:p>
          <a:p>
            <a:pPr lvl="0">
              <a:lnSpc>
                <a:spcPct val="115000"/>
              </a:lnSpc>
              <a:buFont typeface="Symbol" panose="05050102010706020507" pitchFamily="18" charset="2"/>
              <a:buChar char=""/>
            </a:pPr>
            <a:r>
              <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Staff with a keen desire to Continuous Professional Development to enhance their craft both professionally and in their vocational area of expertise.</a:t>
            </a:r>
          </a:p>
          <a:p>
            <a:pPr lvl="0">
              <a:lnSpc>
                <a:spcPct val="115000"/>
              </a:lnSpc>
              <a:buFont typeface="Symbol" panose="05050102010706020507" pitchFamily="18" charset="2"/>
              <a:buChar char=""/>
            </a:pPr>
            <a:r>
              <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A team recognised by external examining bodies and external verifiers as  practitioners of best practice and the highest quality.</a:t>
            </a:r>
          </a:p>
          <a:p>
            <a:pPr lvl="0">
              <a:lnSpc>
                <a:spcPct val="115000"/>
              </a:lnSpc>
              <a:buFont typeface="Symbol" panose="05050102010706020507" pitchFamily="18" charset="2"/>
              <a:buChar char=""/>
            </a:pPr>
            <a:r>
              <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A team approach to marketing and external promotion ensuring Myerscough is the college of choice for Foundation Learning leading to structured and  controlled development of the department. We are aspiring to become ‘outstanding’ by Ofsted under the ‘new’ Education Inspection Framework.</a:t>
            </a:r>
          </a:p>
          <a:p>
            <a:pPr lvl="0">
              <a:lnSpc>
                <a:spcPct val="115000"/>
              </a:lnSpc>
              <a:buFont typeface="Symbol" panose="05050102010706020507" pitchFamily="18" charset="2"/>
              <a:buChar char=""/>
            </a:pPr>
            <a:r>
              <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Excellent practical and theory resources conducive to engaging and motivating learners.</a:t>
            </a:r>
          </a:p>
          <a:p>
            <a:pPr lvl="0">
              <a:lnSpc>
                <a:spcPct val="115000"/>
              </a:lnSpc>
              <a:buFont typeface="Symbol" panose="05050102010706020507" pitchFamily="18" charset="2"/>
              <a:buChar char=""/>
            </a:pPr>
            <a:r>
              <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A commitment to setting challenging targets for all learners to support them in achieving the highest level of success possible. This is linked to the EHCP wherever appropriate.</a:t>
            </a:r>
          </a:p>
          <a:p>
            <a:pPr lvl="0">
              <a:lnSpc>
                <a:spcPct val="115000"/>
              </a:lnSpc>
              <a:buFont typeface="Symbol" panose="05050102010706020507" pitchFamily="18" charset="2"/>
              <a:buChar char=""/>
            </a:pPr>
            <a:r>
              <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A strong desire to empower and develop young people leading to a range of appropriate destinations such as further education, supported employment or independent living.</a:t>
            </a:r>
          </a:p>
          <a:p>
            <a:pPr lvl="0">
              <a:lnSpc>
                <a:spcPct val="115000"/>
              </a:lnSpc>
              <a:buFont typeface="Symbol" panose="05050102010706020507" pitchFamily="18" charset="2"/>
              <a:buChar char=""/>
            </a:pPr>
            <a:r>
              <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An integrated cross college approach to Foundation Learning where the journey is led by the learners’ interests and ambitions.</a:t>
            </a:r>
          </a:p>
          <a:p>
            <a:pPr lvl="0">
              <a:lnSpc>
                <a:spcPct val="115000"/>
              </a:lnSpc>
              <a:buFont typeface="Symbol" panose="05050102010706020507" pitchFamily="18" charset="2"/>
              <a:buChar char=""/>
            </a:pPr>
            <a:r>
              <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A curriculum comprising of individualised learning programmes based on an initial assessment which identifies prior achievements, educational, personal development and social needs and future aspirations that are all linked to ‘Preparation for Adulthood’.</a:t>
            </a:r>
          </a:p>
          <a:p>
            <a:pPr lvl="0">
              <a:lnSpc>
                <a:spcPct val="115000"/>
              </a:lnSpc>
              <a:buFont typeface="Symbol" panose="05050102010706020507" pitchFamily="18" charset="2"/>
              <a:buChar char=""/>
            </a:pPr>
            <a:r>
              <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A curriculum offer that is underpinned by strong ‘British Values’ that help the learners understand their role and contribution to their local community and society in general.</a:t>
            </a:r>
          </a:p>
          <a:p>
            <a:pPr marL="114300" indent="0">
              <a:lnSpc>
                <a:spcPct val="115000"/>
              </a:lnSpc>
              <a:spcAft>
                <a:spcPts val="1000"/>
              </a:spcAft>
              <a:buNone/>
            </a:pPr>
            <a:endPar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800100" indent="-685800">
              <a:lnSpc>
                <a:spcPct val="115000"/>
              </a:lnSpc>
              <a:spcAft>
                <a:spcPts val="1000"/>
              </a:spcAft>
            </a:pPr>
            <a:endParaRPr lang="en-GB" sz="4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9441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40069" y="0"/>
            <a:ext cx="5944576" cy="707886"/>
          </a:xfrm>
          <a:prstGeom prst="rect">
            <a:avLst/>
          </a:prstGeom>
        </p:spPr>
        <p:txBody>
          <a:bodyPr wrap="none">
            <a:spAutoFit/>
          </a:bodyPr>
          <a:lstStyle/>
          <a:p>
            <a:r>
              <a:rPr lang="en-GB" sz="4000" b="1" dirty="0">
                <a:solidFill>
                  <a:schemeClr val="bg1"/>
                </a:solidFill>
                <a:effectLst>
                  <a:outerShdw blurRad="38100" dist="38100" dir="2700000" algn="tl">
                    <a:srgbClr val="000000">
                      <a:alpha val="43137"/>
                    </a:srgbClr>
                  </a:outerShdw>
                </a:effectLst>
              </a:rPr>
              <a:t>What’s on offer for 20/21? </a:t>
            </a:r>
            <a:endParaRPr lang="en-GB" sz="4000" dirty="0">
              <a:solidFill>
                <a:schemeClr val="bg1"/>
              </a:solidFill>
              <a:effectLst>
                <a:outerShdw blurRad="38100" dist="38100" dir="2700000" algn="tl">
                  <a:srgbClr val="000000">
                    <a:alpha val="43137"/>
                  </a:srgbClr>
                </a:outerShdw>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2232658946"/>
              </p:ext>
            </p:extLst>
          </p:nvPr>
        </p:nvGraphicFramePr>
        <p:xfrm>
          <a:off x="123825" y="762000"/>
          <a:ext cx="9577064" cy="5564769"/>
        </p:xfrm>
        <a:graphic>
          <a:graphicData uri="http://schemas.openxmlformats.org/drawingml/2006/table">
            <a:tbl>
              <a:tblPr firstRow="1" bandRow="1">
                <a:tableStyleId>{5C22544A-7EE6-4342-B048-85BDC9FD1C3A}</a:tableStyleId>
              </a:tblPr>
              <a:tblGrid>
                <a:gridCol w="7540996">
                  <a:extLst>
                    <a:ext uri="{9D8B030D-6E8A-4147-A177-3AD203B41FA5}">
                      <a16:colId xmlns:a16="http://schemas.microsoft.com/office/drawing/2014/main" val="3578392108"/>
                    </a:ext>
                  </a:extLst>
                </a:gridCol>
                <a:gridCol w="2036068">
                  <a:extLst>
                    <a:ext uri="{9D8B030D-6E8A-4147-A177-3AD203B41FA5}">
                      <a16:colId xmlns:a16="http://schemas.microsoft.com/office/drawing/2014/main" val="43875419"/>
                    </a:ext>
                  </a:extLst>
                </a:gridCol>
              </a:tblGrid>
              <a:tr h="370839">
                <a:tc>
                  <a:txBody>
                    <a:bodyPr/>
                    <a:lstStyle/>
                    <a:p>
                      <a:r>
                        <a:rPr lang="en-GB" sz="1600"/>
                        <a:t>Course</a:t>
                      </a:r>
                    </a:p>
                  </a:txBody>
                  <a:tcPr/>
                </a:tc>
                <a:tc>
                  <a:txBody>
                    <a:bodyPr/>
                    <a:lstStyle/>
                    <a:p>
                      <a:r>
                        <a:rPr lang="en-GB" sz="1600"/>
                        <a:t>Accreditation</a:t>
                      </a:r>
                    </a:p>
                  </a:txBody>
                  <a:tcPr/>
                </a:tc>
                <a:extLst>
                  <a:ext uri="{0D108BD9-81ED-4DB2-BD59-A6C34878D82A}">
                    <a16:rowId xmlns:a16="http://schemas.microsoft.com/office/drawing/2014/main" val="1768898688"/>
                  </a:ext>
                </a:extLst>
              </a:tr>
              <a:tr h="283028">
                <a:tc>
                  <a:txBody>
                    <a:bodyPr/>
                    <a:lstStyle/>
                    <a:p>
                      <a:r>
                        <a:rPr lang="en-GB" sz="1400"/>
                        <a:t>EL1 ASDAN Personal Progress</a:t>
                      </a:r>
                    </a:p>
                  </a:txBody>
                  <a:tcPr/>
                </a:tc>
                <a:tc>
                  <a:txBody>
                    <a:bodyPr/>
                    <a:lstStyle/>
                    <a:p>
                      <a:r>
                        <a:rPr lang="en-GB" sz="1200"/>
                        <a:t>Award/Certificate/Diploma</a:t>
                      </a:r>
                    </a:p>
                  </a:txBody>
                  <a:tcPr/>
                </a:tc>
                <a:extLst>
                  <a:ext uri="{0D108BD9-81ED-4DB2-BD59-A6C34878D82A}">
                    <a16:rowId xmlns:a16="http://schemas.microsoft.com/office/drawing/2014/main" val="3810335971"/>
                  </a:ext>
                </a:extLst>
              </a:tr>
              <a:tr h="307787">
                <a:tc>
                  <a:txBody>
                    <a:bodyPr/>
                    <a:lstStyle/>
                    <a:p>
                      <a:r>
                        <a:rPr lang="en-GB" sz="1400"/>
                        <a:t>EL2 ASDAN Personal Social Development</a:t>
                      </a:r>
                    </a:p>
                  </a:txBody>
                  <a:tcPr/>
                </a:tc>
                <a:tc>
                  <a:txBody>
                    <a:bodyPr/>
                    <a:lstStyle/>
                    <a:p>
                      <a:r>
                        <a:rPr lang="en-GB" sz="1200"/>
                        <a:t>Award/Certificate</a:t>
                      </a:r>
                    </a:p>
                  </a:txBody>
                  <a:tcPr/>
                </a:tc>
                <a:extLst>
                  <a:ext uri="{0D108BD9-81ED-4DB2-BD59-A6C34878D82A}">
                    <a16:rowId xmlns:a16="http://schemas.microsoft.com/office/drawing/2014/main" val="108102200"/>
                  </a:ext>
                </a:extLst>
              </a:tr>
              <a:tr h="260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EL3 ASDAN Personal Social Development</a:t>
                      </a:r>
                    </a:p>
                  </a:txBody>
                  <a:tcPr/>
                </a:tc>
                <a:tc>
                  <a:txBody>
                    <a:bodyPr/>
                    <a:lstStyle/>
                    <a:p>
                      <a:r>
                        <a:rPr lang="en-GB" sz="1200" dirty="0"/>
                        <a:t>Certificate</a:t>
                      </a:r>
                    </a:p>
                  </a:txBody>
                  <a:tcPr/>
                </a:tc>
                <a:extLst>
                  <a:ext uri="{0D108BD9-81ED-4DB2-BD59-A6C34878D82A}">
                    <a16:rowId xmlns:a16="http://schemas.microsoft.com/office/drawing/2014/main" val="75455171"/>
                  </a:ext>
                </a:extLst>
              </a:tr>
              <a:tr h="285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EL2 Skills for Working Life (Animal Care, Agriculture</a:t>
                      </a:r>
                      <a:r>
                        <a:rPr lang="en-GB" sz="1400" baseline="0"/>
                        <a:t> &amp; Horticulture)</a:t>
                      </a:r>
                      <a:endParaRPr lang="en-GB" sz="1400"/>
                    </a:p>
                  </a:txBody>
                  <a:tcPr/>
                </a:tc>
                <a:tc>
                  <a:txBody>
                    <a:bodyPr/>
                    <a:lstStyle/>
                    <a:p>
                      <a:r>
                        <a:rPr lang="en-GB" sz="1200" dirty="0"/>
                        <a:t>Award/Certificate/Diploma</a:t>
                      </a:r>
                    </a:p>
                  </a:txBody>
                  <a:tcPr/>
                </a:tc>
                <a:extLst>
                  <a:ext uri="{0D108BD9-81ED-4DB2-BD59-A6C34878D82A}">
                    <a16:rowId xmlns:a16="http://schemas.microsoft.com/office/drawing/2014/main" val="162759023"/>
                  </a:ext>
                </a:extLst>
              </a:tr>
              <a:tr h="31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EL3 Skills for Working Life (Animal Care, Agriculture</a:t>
                      </a:r>
                      <a:r>
                        <a:rPr lang="en-GB" sz="1400" baseline="0"/>
                        <a:t> &amp; Horticulture)</a:t>
                      </a:r>
                      <a:endParaRPr lang="en-GB" sz="1400"/>
                    </a:p>
                  </a:txBody>
                  <a:tcPr/>
                </a:tc>
                <a:tc>
                  <a:txBody>
                    <a:bodyPr/>
                    <a:lstStyle/>
                    <a:p>
                      <a:r>
                        <a:rPr lang="en-GB" sz="1200" dirty="0"/>
                        <a:t>Award/Certificate/Diploma</a:t>
                      </a:r>
                    </a:p>
                  </a:txBody>
                  <a:tcPr/>
                </a:tc>
                <a:extLst>
                  <a:ext uri="{0D108BD9-81ED-4DB2-BD59-A6C34878D82A}">
                    <a16:rowId xmlns:a16="http://schemas.microsoft.com/office/drawing/2014/main" val="2450409474"/>
                  </a:ext>
                </a:extLst>
              </a:tr>
              <a:tr h="28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L1 ABC Practical Countryside Skills</a:t>
                      </a:r>
                      <a:r>
                        <a:rPr lang="en-GB" sz="1400" baseline="0" dirty="0"/>
                        <a:t> (</a:t>
                      </a:r>
                      <a:r>
                        <a:rPr lang="en-GB" sz="1400" dirty="0"/>
                        <a:t>Agriculture)</a:t>
                      </a:r>
                    </a:p>
                  </a:txBody>
                  <a:tcPr/>
                </a:tc>
                <a:tc>
                  <a:txBody>
                    <a:bodyPr/>
                    <a:lstStyle/>
                    <a:p>
                      <a:r>
                        <a:rPr lang="en-GB" sz="1200"/>
                        <a:t>Certificate</a:t>
                      </a:r>
                    </a:p>
                  </a:txBody>
                  <a:tcPr/>
                </a:tc>
                <a:extLst>
                  <a:ext uri="{0D108BD9-81ED-4DB2-BD59-A6C34878D82A}">
                    <a16:rowId xmlns:a16="http://schemas.microsoft.com/office/drawing/2014/main" val="3014077915"/>
                  </a:ext>
                </a:extLst>
              </a:tr>
              <a:tr h="242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L1 ABC Practical Countryside Skills</a:t>
                      </a:r>
                      <a:r>
                        <a:rPr lang="en-GB" sz="1400" baseline="0" dirty="0"/>
                        <a:t> (</a:t>
                      </a:r>
                      <a:r>
                        <a:rPr lang="en-GB" sz="1400" dirty="0"/>
                        <a:t>Animal Care)</a:t>
                      </a:r>
                    </a:p>
                  </a:txBody>
                  <a:tcPr/>
                </a:tc>
                <a:tc>
                  <a:txBody>
                    <a:bodyPr/>
                    <a:lstStyle/>
                    <a:p>
                      <a:r>
                        <a:rPr lang="en-GB" sz="1200" dirty="0"/>
                        <a:t>Certificate</a:t>
                      </a:r>
                    </a:p>
                  </a:txBody>
                  <a:tcPr/>
                </a:tc>
                <a:extLst>
                  <a:ext uri="{0D108BD9-81ED-4DB2-BD59-A6C34878D82A}">
                    <a16:rowId xmlns:a16="http://schemas.microsoft.com/office/drawing/2014/main" val="2036632492"/>
                  </a:ext>
                </a:extLst>
              </a:tr>
              <a:tr h="339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L1 ABC Practical Countryside Skills</a:t>
                      </a:r>
                      <a:r>
                        <a:rPr lang="en-GB" sz="1400" baseline="0" dirty="0"/>
                        <a:t> (</a:t>
                      </a:r>
                      <a:r>
                        <a:rPr lang="en-GB" sz="1400" dirty="0"/>
                        <a:t>Horticulture)</a:t>
                      </a:r>
                    </a:p>
                  </a:txBody>
                  <a:tcPr/>
                </a:tc>
                <a:tc>
                  <a:txBody>
                    <a:bodyPr/>
                    <a:lstStyle/>
                    <a:p>
                      <a:r>
                        <a:rPr lang="en-GB" sz="1200" dirty="0"/>
                        <a:t>Certificate</a:t>
                      </a:r>
                    </a:p>
                  </a:txBody>
                  <a:tcPr/>
                </a:tc>
                <a:extLst>
                  <a:ext uri="{0D108BD9-81ED-4DB2-BD59-A6C34878D82A}">
                    <a16:rowId xmlns:a16="http://schemas.microsoft.com/office/drawing/2014/main" val="20403995"/>
                  </a:ext>
                </a:extLst>
              </a:tr>
              <a:tr h="288031">
                <a:tc>
                  <a:txBody>
                    <a:bodyPr/>
                    <a:lstStyle/>
                    <a:p>
                      <a:r>
                        <a:rPr lang="en-GB" sz="1400"/>
                        <a:t>L1 ABC Motor Vehicle Studies</a:t>
                      </a:r>
                    </a:p>
                  </a:txBody>
                  <a:tcPr/>
                </a:tc>
                <a:tc>
                  <a:txBody>
                    <a:bodyPr/>
                    <a:lstStyle/>
                    <a:p>
                      <a:r>
                        <a:rPr lang="en-GB" sz="1200"/>
                        <a:t>Diploma</a:t>
                      </a:r>
                    </a:p>
                  </a:txBody>
                  <a:tcPr/>
                </a:tc>
                <a:extLst>
                  <a:ext uri="{0D108BD9-81ED-4DB2-BD59-A6C34878D82A}">
                    <a16:rowId xmlns:a16="http://schemas.microsoft.com/office/drawing/2014/main" val="1766420829"/>
                  </a:ext>
                </a:extLst>
              </a:tr>
              <a:tr h="288031">
                <a:tc>
                  <a:txBody>
                    <a:bodyPr/>
                    <a:lstStyle/>
                    <a:p>
                      <a:r>
                        <a:rPr lang="en-GB" sz="1400"/>
                        <a:t>L1 BTEC Sport &amp; Active Leisure</a:t>
                      </a:r>
                    </a:p>
                  </a:txBody>
                  <a:tcPr/>
                </a:tc>
                <a:tc>
                  <a:txBody>
                    <a:bodyPr/>
                    <a:lstStyle/>
                    <a:p>
                      <a:r>
                        <a:rPr lang="en-GB" sz="1200" dirty="0"/>
                        <a:t>Award/Certificate/Diploma</a:t>
                      </a:r>
                    </a:p>
                  </a:txBody>
                  <a:tcPr/>
                </a:tc>
                <a:extLst>
                  <a:ext uri="{0D108BD9-81ED-4DB2-BD59-A6C34878D82A}">
                    <a16:rowId xmlns:a16="http://schemas.microsoft.com/office/drawing/2014/main" val="1643233061"/>
                  </a:ext>
                </a:extLst>
              </a:tr>
              <a:tr h="288031">
                <a:tc>
                  <a:txBody>
                    <a:bodyPr/>
                    <a:lstStyle/>
                    <a:p>
                      <a:r>
                        <a:rPr lang="en-GB" sz="1400"/>
                        <a:t>L1 BTEC Public Services</a:t>
                      </a:r>
                    </a:p>
                  </a:txBody>
                  <a:tcPr/>
                </a:tc>
                <a:tc>
                  <a:txBody>
                    <a:bodyPr/>
                    <a:lstStyle/>
                    <a:p>
                      <a:r>
                        <a:rPr lang="en-GB" sz="1200"/>
                        <a:t>Introductory Diploma</a:t>
                      </a:r>
                    </a:p>
                  </a:txBody>
                  <a:tcPr/>
                </a:tc>
                <a:extLst>
                  <a:ext uri="{0D108BD9-81ED-4DB2-BD59-A6C34878D82A}">
                    <a16:rowId xmlns:a16="http://schemas.microsoft.com/office/drawing/2014/main" val="216938801"/>
                  </a:ext>
                </a:extLst>
              </a:tr>
              <a:tr h="370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EL3 City &amp; Guilds Employability Skills (Foundation Supported Internship)</a:t>
                      </a:r>
                      <a:r>
                        <a:rPr lang="en-GB" sz="1400" baseline="0" dirty="0"/>
                        <a:t> - Work experience programme aimed at becoming ‘job ready’ </a:t>
                      </a:r>
                      <a:r>
                        <a:rPr lang="en-GB" sz="1400" baseline="0"/>
                        <a:t>including programme </a:t>
                      </a:r>
                      <a:r>
                        <a:rPr lang="en-GB" sz="1400" baseline="0" dirty="0"/>
                        <a:t>of supported and voluntary placements.</a:t>
                      </a:r>
                      <a:endParaRPr lang="en-GB" sz="1400" dirty="0"/>
                    </a:p>
                  </a:txBody>
                  <a:tcPr/>
                </a:tc>
                <a:tc>
                  <a:txBody>
                    <a:bodyPr/>
                    <a:lstStyle/>
                    <a:p>
                      <a:r>
                        <a:rPr lang="en-GB" sz="1200" baseline="0" dirty="0"/>
                        <a:t>Certificate</a:t>
                      </a:r>
                      <a:endParaRPr lang="en-GB" sz="1200" dirty="0"/>
                    </a:p>
                  </a:txBody>
                  <a:tcPr/>
                </a:tc>
                <a:extLst>
                  <a:ext uri="{0D108BD9-81ED-4DB2-BD59-A6C34878D82A}">
                    <a16:rowId xmlns:a16="http://schemas.microsoft.com/office/drawing/2014/main" val="2337083968"/>
                  </a:ext>
                </a:extLst>
              </a:tr>
              <a:tr h="370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L1 City &amp; Guilds Employability Skills (Intermediate Supported Internship) - </a:t>
                      </a:r>
                      <a:r>
                        <a:rPr lang="en-GB" sz="1400" baseline="0" dirty="0"/>
                        <a:t>Work experience programme aimed at becoming ‘job ready’ focusing on social enterprise and internal placements.</a:t>
                      </a:r>
                      <a:endParaRPr lang="en-GB" sz="1400" dirty="0"/>
                    </a:p>
                  </a:txBody>
                  <a:tcPr/>
                </a:tc>
                <a:tc>
                  <a:txBody>
                    <a:bodyPr/>
                    <a:lstStyle/>
                    <a:p>
                      <a:r>
                        <a:rPr lang="en-GB" sz="1200" dirty="0"/>
                        <a:t>Certificate</a:t>
                      </a:r>
                    </a:p>
                  </a:txBody>
                  <a:tcPr/>
                </a:tc>
                <a:extLst>
                  <a:ext uri="{0D108BD9-81ED-4DB2-BD59-A6C34878D82A}">
                    <a16:rowId xmlns:a16="http://schemas.microsoft.com/office/drawing/2014/main" val="264147411"/>
                  </a:ext>
                </a:extLst>
              </a:tr>
              <a:tr h="370839">
                <a:tc>
                  <a:txBody>
                    <a:bodyPr/>
                    <a:lstStyle/>
                    <a:p>
                      <a:r>
                        <a:rPr lang="en-GB" sz="1400" dirty="0"/>
                        <a:t>L2 City &amp; Guilds Employability Skills </a:t>
                      </a:r>
                      <a:r>
                        <a:rPr lang="en-GB" sz="1400" baseline="0" dirty="0"/>
                        <a:t>(Advanced Supported Internship) </a:t>
                      </a:r>
                      <a:r>
                        <a:rPr lang="en-GB" sz="1500" baseline="0" dirty="0"/>
                        <a:t>-</a:t>
                      </a:r>
                      <a:r>
                        <a:rPr lang="en-GB" sz="1600" baseline="0" dirty="0"/>
                        <a:t> </a:t>
                      </a:r>
                      <a:r>
                        <a:rPr lang="en-GB" sz="1400" baseline="0" dirty="0"/>
                        <a:t>Work experience programme aimed at becoming ‘job ready’ focusing on project work and external placements.</a:t>
                      </a:r>
                      <a:endParaRPr lang="en-GB" sz="1400" dirty="0"/>
                    </a:p>
                  </a:txBody>
                  <a:tcPr/>
                </a:tc>
                <a:tc>
                  <a:txBody>
                    <a:bodyPr/>
                    <a:lstStyle/>
                    <a:p>
                      <a:r>
                        <a:rPr lang="en-GB" sz="1200" baseline="0" dirty="0"/>
                        <a:t>Award</a:t>
                      </a:r>
                      <a:endParaRPr lang="en-GB" sz="1200" dirty="0"/>
                    </a:p>
                  </a:txBody>
                  <a:tcPr/>
                </a:tc>
                <a:extLst>
                  <a:ext uri="{0D108BD9-81ED-4DB2-BD59-A6C34878D82A}">
                    <a16:rowId xmlns:a16="http://schemas.microsoft.com/office/drawing/2014/main" val="2120356526"/>
                  </a:ext>
                </a:extLst>
              </a:tr>
            </a:tbl>
          </a:graphicData>
        </a:graphic>
      </p:graphicFrame>
    </p:spTree>
    <p:extLst>
      <p:ext uri="{BB962C8B-B14F-4D97-AF65-F5344CB8AC3E}">
        <p14:creationId xmlns:p14="http://schemas.microsoft.com/office/powerpoint/2010/main" val="2448560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8a7aca8-0e49-4057-b694-6a0de9e7dd96">
      <UserInfo>
        <DisplayName>Sherriff, Barry</DisplayName>
        <AccountId>28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EDB265AE920547933774520F25BC5C" ma:contentTypeVersion="13" ma:contentTypeDescription="Create a new document." ma:contentTypeScope="" ma:versionID="ae5db2e7b00e84dbb65cac4cf00f0d94">
  <xsd:schema xmlns:xsd="http://www.w3.org/2001/XMLSchema" xmlns:xs="http://www.w3.org/2001/XMLSchema" xmlns:p="http://schemas.microsoft.com/office/2006/metadata/properties" xmlns:ns3="48a7aca8-0e49-4057-b694-6a0de9e7dd96" xmlns:ns4="19574d1f-a2a4-41ab-9b48-20733d3bc0f6" targetNamespace="http://schemas.microsoft.com/office/2006/metadata/properties" ma:root="true" ma:fieldsID="aed142201257154cdb993284b44307b0" ns3:_="" ns4:_="">
    <xsd:import namespace="48a7aca8-0e49-4057-b694-6a0de9e7dd96"/>
    <xsd:import namespace="19574d1f-a2a4-41ab-9b48-20733d3bc0f6"/>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a7aca8-0e49-4057-b694-6a0de9e7dd9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9574d1f-a2a4-41ab-9b48-20733d3bc0f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036756-CCC9-480E-8FD5-E85F14FD2DB1}">
  <ds:schemaRefs>
    <ds:schemaRef ds:uri="http://schemas.microsoft.com/sharepoint/v3/contenttype/forms"/>
  </ds:schemaRefs>
</ds:datastoreItem>
</file>

<file path=customXml/itemProps2.xml><?xml version="1.0" encoding="utf-8"?>
<ds:datastoreItem xmlns:ds="http://schemas.openxmlformats.org/officeDocument/2006/customXml" ds:itemID="{6A3C6757-90FD-4296-98DE-C59E7B94FB15}">
  <ds:schemaRefs>
    <ds:schemaRef ds:uri="http://schemas.openxmlformats.org/package/2006/metadata/core-properties"/>
    <ds:schemaRef ds:uri="http://purl.org/dc/terms/"/>
    <ds:schemaRef ds:uri="48a7aca8-0e49-4057-b694-6a0de9e7dd96"/>
    <ds:schemaRef ds:uri="http://schemas.microsoft.com/office/2006/documentManagement/types"/>
    <ds:schemaRef ds:uri="http://purl.org/dc/dcmitype/"/>
    <ds:schemaRef ds:uri="http://purl.org/dc/elements/1.1/"/>
    <ds:schemaRef ds:uri="http://schemas.microsoft.com/office/infopath/2007/PartnerControls"/>
    <ds:schemaRef ds:uri="19574d1f-a2a4-41ab-9b48-20733d3bc0f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4E66506-7EFA-46A2-AB0E-A2ED42A10C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a7aca8-0e49-4057-b694-6a0de9e7dd96"/>
    <ds:schemaRef ds:uri="19574d1f-a2a4-41ab-9b48-20733d3bc0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346</TotalTime>
  <Words>867</Words>
  <Application>Microsoft Office PowerPoint</Application>
  <PresentationFormat>A4 Paper (210x297 mm)</PresentationFormat>
  <Paragraphs>60</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Symbol</vt:lpstr>
      <vt:lpstr>Times New Roman</vt:lpstr>
      <vt:lpstr>Office Theme</vt:lpstr>
      <vt:lpstr>PowerPoint Presentation</vt:lpstr>
      <vt:lpstr>Why choose a Study Programme in Foundation Learning at Myerscough College?</vt:lpstr>
      <vt:lpstr>A Vision for Excellence in Teaching Learning &amp; Assessment FOUNDATION LEARNING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Jenkins</dc:creator>
  <cp:lastModifiedBy>Wallace, Laura</cp:lastModifiedBy>
  <cp:revision>24</cp:revision>
  <cp:lastPrinted>2019-12-05T11:40:11Z</cp:lastPrinted>
  <dcterms:modified xsi:type="dcterms:W3CDTF">2019-12-12T13:21:32Z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0x0101001FEDB265AE920547933774520F25BC5C</vt:lpwstr>
  </property>
</Properties>
</file>