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00"/>
    <a:srgbClr val="FF9999"/>
    <a:srgbClr val="AB7DFF"/>
    <a:srgbClr val="FF7C80"/>
    <a:srgbClr val="EDEDED"/>
    <a:srgbClr val="9999FF"/>
    <a:srgbClr val="9933FF"/>
    <a:srgbClr val="9966FF"/>
    <a:srgbClr val="E9A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100" autoAdjust="0"/>
  </p:normalViewPr>
  <p:slideViewPr>
    <p:cSldViewPr snapToGrid="0">
      <p:cViewPr varScale="1">
        <p:scale>
          <a:sx n="56" d="100"/>
          <a:sy n="56" d="100"/>
        </p:scale>
        <p:origin x="1260" y="42"/>
      </p:cViewPr>
      <p:guideLst/>
    </p:cSldViewPr>
  </p:slideViewPr>
  <p:notesTextViewPr>
    <p:cViewPr>
      <p:scale>
        <a:sx n="1" d="1"/>
        <a:sy n="1" d="1"/>
      </p:scale>
      <p:origin x="0" y="-43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Presentation%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harlie.nixon.GENCONSULTING\AppData\Local\Lindenhouse%20Software%20Ltd\CabiBond.net\temp\search\315197-11%20(FE%20Provider%20Data%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Further%20Education%20Leaner%20Data\FE%20Learner%20Data%20from%20Pivot%20tab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Apprentice%20Learner%20Data\Apprentice%20Learner%20Data%20pulled%20from%20Pivot%20Tab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Overview!$C$47</c:f>
              <c:strCache>
                <c:ptCount val="1"/>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Overview!$B$48:$B$50</c:f>
              <c:strCache>
                <c:ptCount val="3"/>
                <c:pt idx="0">
                  <c:v>Have a higher education degree</c:v>
                </c:pt>
                <c:pt idx="1">
                  <c:v>Have 4-9 GCSE's</c:v>
                </c:pt>
                <c:pt idx="2">
                  <c:v>Have no qualifications</c:v>
                </c:pt>
              </c:strCache>
            </c:strRef>
          </c:cat>
          <c:val>
            <c:numRef>
              <c:f>Overview!$C$48:$C$50</c:f>
              <c:numCache>
                <c:formatCode>0%</c:formatCode>
                <c:ptCount val="3"/>
                <c:pt idx="0">
                  <c:v>0.4</c:v>
                </c:pt>
                <c:pt idx="1">
                  <c:v>0.79</c:v>
                </c:pt>
                <c:pt idx="2">
                  <c:v>0.04</c:v>
                </c:pt>
              </c:numCache>
            </c:numRef>
          </c:val>
          <c:extLst>
            <c:ext xmlns:c16="http://schemas.microsoft.com/office/drawing/2014/chart" uri="{C3380CC4-5D6E-409C-BE32-E72D297353CC}">
              <c16:uniqueId val="{00000000-0B85-40ED-9906-6918C3F48D9A}"/>
            </c:ext>
          </c:extLst>
        </c:ser>
        <c:dLbls>
          <c:showLegendKey val="0"/>
          <c:showVal val="0"/>
          <c:showCatName val="0"/>
          <c:showSerName val="0"/>
          <c:showPercent val="0"/>
          <c:showBubbleSize val="0"/>
        </c:dLbls>
        <c:gapWidth val="150"/>
        <c:overlap val="-27"/>
        <c:axId val="322106424"/>
        <c:axId val="322111520"/>
      </c:barChart>
      <c:catAx>
        <c:axId val="32210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2111520"/>
        <c:crosses val="autoZero"/>
        <c:auto val="1"/>
        <c:lblAlgn val="ctr"/>
        <c:lblOffset val="100"/>
        <c:noMultiLvlLbl val="0"/>
      </c:catAx>
      <c:valAx>
        <c:axId val="322111520"/>
        <c:scaling>
          <c:orientation val="minMax"/>
        </c:scaling>
        <c:delete val="1"/>
        <c:axPos val="l"/>
        <c:numFmt formatCode="0%" sourceLinked="1"/>
        <c:majorTickMark val="none"/>
        <c:minorTickMark val="none"/>
        <c:tickLblPos val="nextTo"/>
        <c:crossAx val="3221064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CA9C-4F5B-AB6B-50B355F01B11}"/>
              </c:ext>
            </c:extLst>
          </c:dPt>
          <c:dPt>
            <c:idx val="1"/>
            <c:bubble3D val="0"/>
            <c:spPr>
              <a:solidFill>
                <a:srgbClr val="92D050"/>
              </a:solidFill>
              <a:ln w="19050">
                <a:noFill/>
              </a:ln>
              <a:effectLst/>
            </c:spPr>
            <c:extLst>
              <c:ext xmlns:c16="http://schemas.microsoft.com/office/drawing/2014/chart" uri="{C3380CC4-5D6E-409C-BE32-E72D297353CC}">
                <c16:uniqueId val="{00000003-CA9C-4F5B-AB6B-50B355F01B11}"/>
              </c:ext>
            </c:extLst>
          </c:dPt>
          <c:dPt>
            <c:idx val="2"/>
            <c:bubble3D val="0"/>
            <c:spPr>
              <a:solidFill>
                <a:schemeClr val="accent2"/>
              </a:solidFill>
              <a:ln w="19050">
                <a:noFill/>
              </a:ln>
              <a:effectLst/>
            </c:spPr>
            <c:extLst>
              <c:ext xmlns:c16="http://schemas.microsoft.com/office/drawing/2014/chart" uri="{C3380CC4-5D6E-409C-BE32-E72D297353CC}">
                <c16:uniqueId val="{00000005-CA9C-4F5B-AB6B-50B355F01B11}"/>
              </c:ext>
            </c:extLst>
          </c:dPt>
          <c:dPt>
            <c:idx val="3"/>
            <c:bubble3D val="0"/>
            <c:spPr>
              <a:solidFill>
                <a:srgbClr val="AB7DFF"/>
              </a:solidFill>
              <a:ln w="19050">
                <a:noFill/>
              </a:ln>
              <a:effectLst/>
            </c:spPr>
            <c:extLst>
              <c:ext xmlns:c16="http://schemas.microsoft.com/office/drawing/2014/chart" uri="{C3380CC4-5D6E-409C-BE32-E72D297353CC}">
                <c16:uniqueId val="{00000007-CA9C-4F5B-AB6B-50B355F01B11}"/>
              </c:ext>
            </c:extLst>
          </c:dPt>
          <c:val>
            <c:numRef>
              <c:f>Sheet1!$C$7:$C$10</c:f>
              <c:numCache>
                <c:formatCode>0%</c:formatCode>
                <c:ptCount val="4"/>
                <c:pt idx="0">
                  <c:v>0.88</c:v>
                </c:pt>
                <c:pt idx="1">
                  <c:v>0.1</c:v>
                </c:pt>
                <c:pt idx="2">
                  <c:v>0.02</c:v>
                </c:pt>
                <c:pt idx="3">
                  <c:v>0.01</c:v>
                </c:pt>
              </c:numCache>
            </c:numRef>
          </c:val>
          <c:extLst>
            <c:ext xmlns:c16="http://schemas.microsoft.com/office/drawing/2014/chart" uri="{C3380CC4-5D6E-409C-BE32-E72D297353CC}">
              <c16:uniqueId val="{00000008-CA9C-4F5B-AB6B-50B355F01B1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09363694403"/>
          <c:y val="2.2227139236432394E-3"/>
          <c:w val="0.57613428389018939"/>
          <c:h val="0.99777728607635674"/>
        </c:manualLayout>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85DE-403E-A024-AF163EC804FD}"/>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85DE-403E-A024-AF163EC804FD}"/>
              </c:ext>
            </c:extLst>
          </c:dPt>
          <c:dPt>
            <c:idx val="2"/>
            <c:bubble3D val="0"/>
            <c:spPr>
              <a:solidFill>
                <a:schemeClr val="accent2"/>
              </a:solidFill>
              <a:ln w="19050">
                <a:noFill/>
              </a:ln>
              <a:effectLst/>
            </c:spPr>
            <c:extLst>
              <c:ext xmlns:c16="http://schemas.microsoft.com/office/drawing/2014/chart" uri="{C3380CC4-5D6E-409C-BE32-E72D297353CC}">
                <c16:uniqueId val="{00000005-85DE-403E-A024-AF163EC804FD}"/>
              </c:ext>
            </c:extLst>
          </c:dPt>
          <c:dPt>
            <c:idx val="3"/>
            <c:bubble3D val="0"/>
            <c:spPr>
              <a:solidFill>
                <a:srgbClr val="92D050"/>
              </a:solidFill>
              <a:ln w="19050">
                <a:noFill/>
              </a:ln>
              <a:effectLst/>
            </c:spPr>
            <c:extLst>
              <c:ext xmlns:c16="http://schemas.microsoft.com/office/drawing/2014/chart" uri="{C3380CC4-5D6E-409C-BE32-E72D297353CC}">
                <c16:uniqueId val="{00000007-85DE-403E-A024-AF163EC804FD}"/>
              </c:ext>
            </c:extLst>
          </c:dPt>
          <c:cat>
            <c:strRef>
              <c:f>'FE and SKills Charts'!$B$82:$B$85</c:f>
              <c:strCache>
                <c:ptCount val="4"/>
                <c:pt idx="0">
                  <c:v>General FE College incl Tertiary</c:v>
                </c:pt>
                <c:pt idx="1">
                  <c:v>Schools</c:v>
                </c:pt>
                <c:pt idx="2">
                  <c:v>Other Public Funded i.e LA's and HE</c:v>
                </c:pt>
                <c:pt idx="3">
                  <c:v>Private Sector Public Funded</c:v>
                </c:pt>
              </c:strCache>
            </c:strRef>
          </c:cat>
          <c:val>
            <c:numRef>
              <c:f>'FE and SKills Charts'!$D$82:$D$85</c:f>
              <c:numCache>
                <c:formatCode>0%</c:formatCode>
                <c:ptCount val="4"/>
                <c:pt idx="0">
                  <c:v>0.74532191563590233</c:v>
                </c:pt>
                <c:pt idx="1">
                  <c:v>0.21661909292737075</c:v>
                </c:pt>
                <c:pt idx="2">
                  <c:v>3.0130034887408817E-2</c:v>
                </c:pt>
                <c:pt idx="3">
                  <c:v>7.9289565493181093E-3</c:v>
                </c:pt>
              </c:numCache>
            </c:numRef>
          </c:val>
          <c:extLst>
            <c:ext xmlns:c16="http://schemas.microsoft.com/office/drawing/2014/chart" uri="{C3380CC4-5D6E-409C-BE32-E72D297353CC}">
              <c16:uniqueId val="{00000008-85DE-403E-A024-AF163EC804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'Starts tables and charts'!$A$130</c:f>
              <c:strCache>
                <c:ptCount val="1"/>
                <c:pt idx="0">
                  <c:v>16-18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charts'!$B$129:$D$129</c:f>
              <c:strCache>
                <c:ptCount val="3"/>
                <c:pt idx="0">
                  <c:v>Lancaster and Morecambe </c:v>
                </c:pt>
                <c:pt idx="1">
                  <c:v>Lancashire </c:v>
                </c:pt>
                <c:pt idx="2">
                  <c:v>England Minus London</c:v>
                </c:pt>
              </c:strCache>
            </c:strRef>
          </c:cat>
          <c:val>
            <c:numRef>
              <c:f>'Starts tables and charts'!$B$130:$D$130</c:f>
              <c:numCache>
                <c:formatCode>0%</c:formatCode>
                <c:ptCount val="3"/>
                <c:pt idx="0">
                  <c:v>0.21806451612903227</c:v>
                </c:pt>
                <c:pt idx="1">
                  <c:v>0.31621027383569861</c:v>
                </c:pt>
                <c:pt idx="2">
                  <c:v>0.30682117034921125</c:v>
                </c:pt>
              </c:numCache>
            </c:numRef>
          </c:val>
          <c:extLst>
            <c:ext xmlns:c16="http://schemas.microsoft.com/office/drawing/2014/chart" uri="{C3380CC4-5D6E-409C-BE32-E72D297353CC}">
              <c16:uniqueId val="{00000000-1615-4189-9357-F6EDE536B669}"/>
            </c:ext>
          </c:extLst>
        </c:ser>
        <c:ser>
          <c:idx val="1"/>
          <c:order val="1"/>
          <c:tx>
            <c:strRef>
              <c:f>'Starts tables and charts'!$A$131</c:f>
              <c:strCache>
                <c:ptCount val="1"/>
                <c:pt idx="0">
                  <c:v>Adult (19+)</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charts'!$B$129:$D$129</c:f>
              <c:strCache>
                <c:ptCount val="3"/>
                <c:pt idx="0">
                  <c:v>Lancaster and Morecambe </c:v>
                </c:pt>
                <c:pt idx="1">
                  <c:v>Lancashire </c:v>
                </c:pt>
                <c:pt idx="2">
                  <c:v>England Minus London</c:v>
                </c:pt>
              </c:strCache>
            </c:strRef>
          </c:cat>
          <c:val>
            <c:numRef>
              <c:f>'Starts tables and charts'!$B$131:$D$131</c:f>
              <c:numCache>
                <c:formatCode>0%</c:formatCode>
                <c:ptCount val="3"/>
                <c:pt idx="0">
                  <c:v>0.78193548387096778</c:v>
                </c:pt>
                <c:pt idx="1">
                  <c:v>0.68378972616430145</c:v>
                </c:pt>
                <c:pt idx="2">
                  <c:v>0.69318287566202863</c:v>
                </c:pt>
              </c:numCache>
            </c:numRef>
          </c:val>
          <c:extLst>
            <c:ext xmlns:c16="http://schemas.microsoft.com/office/drawing/2014/chart" uri="{C3380CC4-5D6E-409C-BE32-E72D297353CC}">
              <c16:uniqueId val="{00000001-1615-4189-9357-F6EDE536B669}"/>
            </c:ext>
          </c:extLst>
        </c:ser>
        <c:dLbls>
          <c:showLegendKey val="0"/>
          <c:showVal val="0"/>
          <c:showCatName val="0"/>
          <c:showSerName val="0"/>
          <c:showPercent val="0"/>
          <c:showBubbleSize val="0"/>
        </c:dLbls>
        <c:gapWidth val="150"/>
        <c:overlap val="100"/>
        <c:axId val="322109560"/>
        <c:axId val="322106032"/>
      </c:barChart>
      <c:catAx>
        <c:axId val="32210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2106032"/>
        <c:crosses val="autoZero"/>
        <c:auto val="1"/>
        <c:lblAlgn val="ctr"/>
        <c:lblOffset val="100"/>
        <c:noMultiLvlLbl val="0"/>
      </c:catAx>
      <c:valAx>
        <c:axId val="322106032"/>
        <c:scaling>
          <c:orientation val="minMax"/>
        </c:scaling>
        <c:delete val="1"/>
        <c:axPos val="l"/>
        <c:numFmt formatCode="0%" sourceLinked="1"/>
        <c:majorTickMark val="none"/>
        <c:minorTickMark val="none"/>
        <c:tickLblPos val="nextTo"/>
        <c:crossAx val="322109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600"/>
              <a:t>Apprenticeship Starts 2018/19 by Level and Age</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'App Starts by Level'!$B$116</c:f>
              <c:strCache>
                <c:ptCount val="1"/>
                <c:pt idx="0">
                  <c:v>Intermediate (Level 2)</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Level'!$C$115:$E$115</c:f>
              <c:strCache>
                <c:ptCount val="3"/>
                <c:pt idx="0">
                  <c:v>Overall</c:v>
                </c:pt>
                <c:pt idx="1">
                  <c:v>Under 19</c:v>
                </c:pt>
                <c:pt idx="2">
                  <c:v>Over 19</c:v>
                </c:pt>
              </c:strCache>
            </c:strRef>
          </c:cat>
          <c:val>
            <c:numRef>
              <c:f>'App Starts by Level'!$C$116:$E$116</c:f>
              <c:numCache>
                <c:formatCode>0%</c:formatCode>
                <c:ptCount val="3"/>
                <c:pt idx="0">
                  <c:v>0.3482142857142857</c:v>
                </c:pt>
                <c:pt idx="1">
                  <c:v>0.6071428571428571</c:v>
                </c:pt>
                <c:pt idx="2">
                  <c:v>0.26190476190476192</c:v>
                </c:pt>
              </c:numCache>
            </c:numRef>
          </c:val>
          <c:extLst>
            <c:ext xmlns:c16="http://schemas.microsoft.com/office/drawing/2014/chart" uri="{C3380CC4-5D6E-409C-BE32-E72D297353CC}">
              <c16:uniqueId val="{00000000-434F-42D3-B2A2-FDDCFBD1946F}"/>
            </c:ext>
          </c:extLst>
        </c:ser>
        <c:ser>
          <c:idx val="1"/>
          <c:order val="1"/>
          <c:tx>
            <c:strRef>
              <c:f>'App Starts by Level'!$B$117</c:f>
              <c:strCache>
                <c:ptCount val="1"/>
                <c:pt idx="0">
                  <c:v>Advanced (Level 3)</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Level'!$C$115:$E$115</c:f>
              <c:strCache>
                <c:ptCount val="3"/>
                <c:pt idx="0">
                  <c:v>Overall</c:v>
                </c:pt>
                <c:pt idx="1">
                  <c:v>Under 19</c:v>
                </c:pt>
                <c:pt idx="2">
                  <c:v>Over 19</c:v>
                </c:pt>
              </c:strCache>
            </c:strRef>
          </c:cat>
          <c:val>
            <c:numRef>
              <c:f>'App Starts by Level'!$C$117:$E$117</c:f>
              <c:numCache>
                <c:formatCode>0%</c:formatCode>
                <c:ptCount val="3"/>
                <c:pt idx="0">
                  <c:v>0.48214285714285715</c:v>
                </c:pt>
                <c:pt idx="1">
                  <c:v>0.35714285714285715</c:v>
                </c:pt>
                <c:pt idx="2">
                  <c:v>0.52380952380952384</c:v>
                </c:pt>
              </c:numCache>
            </c:numRef>
          </c:val>
          <c:extLst>
            <c:ext xmlns:c16="http://schemas.microsoft.com/office/drawing/2014/chart" uri="{C3380CC4-5D6E-409C-BE32-E72D297353CC}">
              <c16:uniqueId val="{00000001-434F-42D3-B2A2-FDDCFBD1946F}"/>
            </c:ext>
          </c:extLst>
        </c:ser>
        <c:ser>
          <c:idx val="2"/>
          <c:order val="2"/>
          <c:tx>
            <c:strRef>
              <c:f>'App Starts by Level'!$B$118</c:f>
              <c:strCache>
                <c:ptCount val="1"/>
                <c:pt idx="0">
                  <c:v>Higher (Level 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Level'!$C$115:$E$115</c:f>
              <c:strCache>
                <c:ptCount val="3"/>
                <c:pt idx="0">
                  <c:v>Overall</c:v>
                </c:pt>
                <c:pt idx="1">
                  <c:v>Under 19</c:v>
                </c:pt>
                <c:pt idx="2">
                  <c:v>Over 19</c:v>
                </c:pt>
              </c:strCache>
            </c:strRef>
          </c:cat>
          <c:val>
            <c:numRef>
              <c:f>'App Starts by Level'!$C$118:$E$118</c:f>
              <c:numCache>
                <c:formatCode>0%</c:formatCode>
                <c:ptCount val="3"/>
                <c:pt idx="0">
                  <c:v>0.16964285714285715</c:v>
                </c:pt>
                <c:pt idx="1">
                  <c:v>3.5714285714285712E-2</c:v>
                </c:pt>
                <c:pt idx="2">
                  <c:v>0.21428571428571427</c:v>
                </c:pt>
              </c:numCache>
            </c:numRef>
          </c:val>
          <c:extLst>
            <c:ext xmlns:c16="http://schemas.microsoft.com/office/drawing/2014/chart" uri="{C3380CC4-5D6E-409C-BE32-E72D297353CC}">
              <c16:uniqueId val="{00000002-434F-42D3-B2A2-FDDCFBD1946F}"/>
            </c:ext>
          </c:extLst>
        </c:ser>
        <c:dLbls>
          <c:dLblPos val="outEnd"/>
          <c:showLegendKey val="0"/>
          <c:showVal val="1"/>
          <c:showCatName val="0"/>
          <c:showSerName val="0"/>
          <c:showPercent val="0"/>
          <c:showBubbleSize val="0"/>
        </c:dLbls>
        <c:gapWidth val="219"/>
        <c:overlap val="-27"/>
        <c:axId val="322106816"/>
        <c:axId val="322104856"/>
      </c:barChart>
      <c:catAx>
        <c:axId val="32210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2104856"/>
        <c:crosses val="autoZero"/>
        <c:auto val="1"/>
        <c:lblAlgn val="ctr"/>
        <c:lblOffset val="100"/>
        <c:noMultiLvlLbl val="0"/>
      </c:catAx>
      <c:valAx>
        <c:axId val="322104856"/>
        <c:scaling>
          <c:orientation val="minMax"/>
        </c:scaling>
        <c:delete val="1"/>
        <c:axPos val="l"/>
        <c:numFmt formatCode="0%" sourceLinked="1"/>
        <c:majorTickMark val="none"/>
        <c:minorTickMark val="none"/>
        <c:tickLblPos val="nextTo"/>
        <c:crossAx val="32210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7DB3D-0471-4172-AD04-2AFAE74841FF}" type="datetimeFigureOut">
              <a:rPr lang="en-GB" smtClean="0"/>
              <a:t>12/05/2020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82022-48BA-4B02-A234-DD527A433A4A}" type="slidenum">
              <a:rPr lang="en-GB" smtClean="0"/>
              <a:t>‹#›</a:t>
            </a:fld>
            <a:endParaRPr lang="en-GB"/>
          </a:p>
        </p:txBody>
      </p:sp>
    </p:spTree>
    <p:extLst>
      <p:ext uri="{BB962C8B-B14F-4D97-AF65-F5344CB8AC3E}">
        <p14:creationId xmlns:p14="http://schemas.microsoft.com/office/powerpoint/2010/main" val="96223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ancsSkillsHub@lancashirelep.co.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b="1" dirty="0" smtClean="0">
                <a:latin typeface="Arial" panose="020B0604020202020204" pitchFamily="34" charset="0"/>
                <a:cs typeface="Arial" panose="020B0604020202020204" pitchFamily="34" charset="0"/>
              </a:rPr>
              <a:t>*****PLEASE</a:t>
            </a:r>
            <a:r>
              <a:rPr lang="en-GB" sz="3200" b="1" baseline="0" dirty="0" smtClean="0">
                <a:latin typeface="Arial" panose="020B0604020202020204" pitchFamily="34" charset="0"/>
                <a:cs typeface="Arial" panose="020B0604020202020204" pitchFamily="34" charset="0"/>
              </a:rPr>
              <a:t> READ*****</a:t>
            </a:r>
          </a:p>
          <a:p>
            <a:endParaRPr lang="en-GB" baseline="0" dirty="0" smtClean="0"/>
          </a:p>
          <a:p>
            <a:pPr marL="0" indent="0">
              <a:buNone/>
            </a:pPr>
            <a:r>
              <a:rPr lang="en-GB" baseline="0" dirty="0" smtClean="0"/>
              <a:t>1) This slideshow is for </a:t>
            </a:r>
            <a:r>
              <a:rPr lang="en-GB" b="1" i="1" baseline="0" dirty="0" smtClean="0"/>
              <a:t>PRESENTATION USE </a:t>
            </a:r>
            <a:r>
              <a:rPr lang="en-GB" baseline="0" dirty="0" smtClean="0"/>
              <a:t>only. Please do not use these slides for print out/ hard copy as some of the slides will not make sense.  </a:t>
            </a:r>
          </a:p>
          <a:p>
            <a:pPr marL="0" indent="0">
              <a:buNone/>
            </a:pPr>
            <a:endParaRPr lang="en-GB" baseline="0" dirty="0" smtClean="0"/>
          </a:p>
          <a:p>
            <a:pPr marL="0" indent="0">
              <a:buNone/>
            </a:pPr>
            <a:r>
              <a:rPr lang="en-GB" baseline="0" dirty="0" smtClean="0"/>
              <a:t>2) Do not edit the content or animations on each of the slides, as this will affect the timings of the presentation. If you need to make the presentation shorter, removing whole slides will allow for the presentation to remain aligned with the animations and transitions. </a:t>
            </a:r>
          </a:p>
          <a:p>
            <a:pPr marL="0" indent="0">
              <a:buNone/>
            </a:pPr>
            <a:endParaRPr lang="en-GB" baseline="0" dirty="0" smtClean="0"/>
          </a:p>
          <a:p>
            <a:pPr marL="0" indent="0">
              <a:buNone/>
            </a:pPr>
            <a:r>
              <a:rPr lang="en-GB" baseline="0" dirty="0" smtClean="0"/>
              <a:t>3) The music will only play if the presentation is </a:t>
            </a:r>
            <a:r>
              <a:rPr lang="en-GB" b="1" baseline="0" dirty="0" smtClean="0"/>
              <a:t>started from the first slide</a:t>
            </a:r>
            <a:r>
              <a:rPr lang="en-GB" baseline="0" dirty="0" smtClean="0"/>
              <a:t>. Please avoid stopping and resuming the presentation, as this will result in a silent slideshow. </a:t>
            </a:r>
            <a:endParaRPr lang="en-GB" baseline="0" dirty="0" smtClean="0"/>
          </a:p>
          <a:p>
            <a:pPr marL="0" indent="0">
              <a:buNone/>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smtClean="0"/>
              <a:t>4) For any queries, please contact </a:t>
            </a:r>
            <a:r>
              <a:rPr lang="en-GB" sz="1200" u="sng" kern="1200" smtClean="0">
                <a:solidFill>
                  <a:schemeClr val="tx1"/>
                </a:solidFill>
                <a:effectLst/>
                <a:latin typeface="+mn-lt"/>
                <a:ea typeface="+mn-ea"/>
                <a:cs typeface="+mn-cs"/>
                <a:hlinkClick r:id="rId3"/>
              </a:rPr>
              <a:t>LancsSkillsHub@lancashirelep.co.uk</a:t>
            </a:r>
            <a:endParaRPr lang="en-GB" baseline="0" smtClean="0"/>
          </a:p>
          <a:p>
            <a:pPr marL="0" indent="0">
              <a:buNone/>
            </a:pPr>
            <a:endParaRPr lang="en-GB" baseline="0" dirty="0" smtClean="0"/>
          </a:p>
          <a:p>
            <a:pPr marL="0" indent="0">
              <a:buNone/>
            </a:pPr>
            <a:endParaRPr lang="en-GB" baseline="0" dirty="0" smtClean="0"/>
          </a:p>
        </p:txBody>
      </p:sp>
      <p:sp>
        <p:nvSpPr>
          <p:cNvPr id="4" name="Slide Number Placeholder 3"/>
          <p:cNvSpPr>
            <a:spLocks noGrp="1"/>
          </p:cNvSpPr>
          <p:nvPr>
            <p:ph type="sldNum" sz="quarter" idx="10"/>
          </p:nvPr>
        </p:nvSpPr>
        <p:spPr/>
        <p:txBody>
          <a:bodyPr/>
          <a:lstStyle/>
          <a:p>
            <a:fld id="{F3482022-48BA-4B02-A234-DD527A433A4A}" type="slidenum">
              <a:rPr lang="en-GB" smtClean="0"/>
              <a:t>1</a:t>
            </a:fld>
            <a:endParaRPr lang="en-GB"/>
          </a:p>
        </p:txBody>
      </p:sp>
    </p:spTree>
    <p:extLst>
      <p:ext uri="{BB962C8B-B14F-4D97-AF65-F5344CB8AC3E}">
        <p14:creationId xmlns:p14="http://schemas.microsoft.com/office/powerpoint/2010/main" val="36633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4</a:t>
            </a:fld>
            <a:endParaRPr lang="en-GB"/>
          </a:p>
        </p:txBody>
      </p:sp>
    </p:spTree>
    <p:extLst>
      <p:ext uri="{BB962C8B-B14F-4D97-AF65-F5344CB8AC3E}">
        <p14:creationId xmlns:p14="http://schemas.microsoft.com/office/powerpoint/2010/main" val="191972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7</a:t>
            </a:fld>
            <a:endParaRPr lang="en-GB"/>
          </a:p>
        </p:txBody>
      </p:sp>
    </p:spTree>
    <p:extLst>
      <p:ext uri="{BB962C8B-B14F-4D97-AF65-F5344CB8AC3E}">
        <p14:creationId xmlns:p14="http://schemas.microsoft.com/office/powerpoint/2010/main" val="162280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13">
              <a:defRPr/>
            </a:pPr>
            <a:r>
              <a:rPr lang="en-GB" i="1" dirty="0" smtClean="0">
                <a:latin typeface="Arial" panose="020B0604020202020204" pitchFamily="34" charset="0"/>
                <a:cs typeface="Arial" panose="020B0604020202020204" pitchFamily="34" charset="0"/>
              </a:rPr>
              <a:t>Source: Careers Online - Weekly Earnings by Qualification, 2019</a:t>
            </a:r>
          </a:p>
          <a:p>
            <a:r>
              <a:rPr lang="en-GB" dirty="0" smtClean="0"/>
              <a:t>These</a:t>
            </a:r>
            <a:r>
              <a:rPr lang="en-GB" baseline="0" dirty="0" smtClean="0"/>
              <a:t> figures are national (rather than local) evidence, reflecting limits on data availability</a:t>
            </a:r>
            <a:endParaRPr lang="en-GB" dirty="0" smtClean="0"/>
          </a:p>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13</a:t>
            </a:fld>
            <a:endParaRPr lang="en-GB"/>
          </a:p>
        </p:txBody>
      </p:sp>
    </p:spTree>
    <p:extLst>
      <p:ext uri="{BB962C8B-B14F-4D97-AF65-F5344CB8AC3E}">
        <p14:creationId xmlns:p14="http://schemas.microsoft.com/office/powerpoint/2010/main" val="112620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Due to data limitations, the analysis of the student</a:t>
            </a:r>
            <a:r>
              <a:rPr lang="en-GB" sz="1200" i="0" kern="1200" baseline="0" dirty="0" smtClean="0">
                <a:solidFill>
                  <a:schemeClr val="tx1"/>
                </a:solidFill>
                <a:effectLst/>
                <a:latin typeface="+mn-lt"/>
                <a:ea typeface="+mn-ea"/>
                <a:cs typeface="+mn-cs"/>
              </a:rPr>
              <a:t> age profile </a:t>
            </a:r>
            <a:r>
              <a:rPr lang="en-GB" sz="1200" i="0" kern="1200" dirty="0" smtClean="0">
                <a:solidFill>
                  <a:schemeClr val="tx1"/>
                </a:solidFill>
                <a:effectLst/>
                <a:latin typeface="+mn-lt"/>
                <a:ea typeface="+mn-ea"/>
                <a:cs typeface="+mn-cs"/>
              </a:rPr>
              <a:t>relates to FE provision that is ESFA-funded and captured in Individualised Learner Record returns only. This excludes school sixth form provision which accounts </a:t>
            </a:r>
            <a:r>
              <a:rPr lang="en-GB" sz="1200" i="0" kern="1200" smtClean="0">
                <a:solidFill>
                  <a:schemeClr val="tx1"/>
                </a:solidFill>
                <a:effectLst/>
                <a:latin typeface="+mn-lt"/>
                <a:ea typeface="+mn-ea"/>
                <a:cs typeface="+mn-cs"/>
              </a:rPr>
              <a:t>for 1,366 </a:t>
            </a:r>
            <a:r>
              <a:rPr lang="en-GB" sz="1200" i="0" kern="1200" dirty="0" smtClean="0">
                <a:solidFill>
                  <a:schemeClr val="tx1"/>
                </a:solidFill>
                <a:effectLst/>
                <a:latin typeface="+mn-lt"/>
                <a:ea typeface="+mn-ea"/>
                <a:cs typeface="+mn-cs"/>
              </a:rPr>
              <a:t>learners</a:t>
            </a:r>
            <a:endParaRPr lang="en-GB" i="0" dirty="0" smtClean="0"/>
          </a:p>
          <a:p>
            <a:endParaRPr lang="en-GB" dirty="0"/>
          </a:p>
        </p:txBody>
      </p:sp>
      <p:sp>
        <p:nvSpPr>
          <p:cNvPr id="4" name="Slide Number Placeholder 3"/>
          <p:cNvSpPr>
            <a:spLocks noGrp="1"/>
          </p:cNvSpPr>
          <p:nvPr>
            <p:ph type="sldNum" sz="quarter" idx="10"/>
          </p:nvPr>
        </p:nvSpPr>
        <p:spPr/>
        <p:txBody>
          <a:bodyPr/>
          <a:lstStyle/>
          <a:p>
            <a:fld id="{F3482022-48BA-4B02-A234-DD527A433A4A}" type="slidenum">
              <a:rPr lang="en-GB" smtClean="0"/>
              <a:t>15</a:t>
            </a:fld>
            <a:endParaRPr lang="en-GB"/>
          </a:p>
        </p:txBody>
      </p:sp>
    </p:spTree>
    <p:extLst>
      <p:ext uri="{BB962C8B-B14F-4D97-AF65-F5344CB8AC3E}">
        <p14:creationId xmlns:p14="http://schemas.microsoft.com/office/powerpoint/2010/main" val="191545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482022-48BA-4B02-A234-DD527A433A4A}" type="slidenum">
              <a:rPr lang="en-GB" smtClean="0"/>
              <a:t>18</a:t>
            </a:fld>
            <a:endParaRPr lang="en-GB"/>
          </a:p>
        </p:txBody>
      </p:sp>
    </p:spTree>
    <p:extLst>
      <p:ext uri="{BB962C8B-B14F-4D97-AF65-F5344CB8AC3E}">
        <p14:creationId xmlns:p14="http://schemas.microsoft.com/office/powerpoint/2010/main" val="3980890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5177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41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1074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7643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8634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7342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93FE0A-7712-486D-98AC-FCBF0A720B27}"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602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93FE0A-7712-486D-98AC-FCBF0A720B27}"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4840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3FE0A-7712-486D-98AC-FCBF0A720B27}"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2438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4379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277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3FE0A-7712-486D-98AC-FCBF0A720B27}"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DB347-3920-44CD-8C6C-4DE09D1C56B1}" type="slidenum">
              <a:rPr lang="en-GB" smtClean="0"/>
              <a:t>‹#›</a:t>
            </a:fld>
            <a:endParaRPr lang="en-GB"/>
          </a:p>
        </p:txBody>
      </p:sp>
    </p:spTree>
    <p:extLst>
      <p:ext uri="{BB962C8B-B14F-4D97-AF65-F5344CB8AC3E}">
        <p14:creationId xmlns:p14="http://schemas.microsoft.com/office/powerpoint/2010/main" val="99319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9330" y="2308612"/>
            <a:ext cx="5071162" cy="2387600"/>
          </a:xfrm>
        </p:spPr>
        <p:txBody>
          <a:bodyPr>
            <a:noAutofit/>
          </a:bodyPr>
          <a:lstStyle/>
          <a:p>
            <a:pPr algn="l"/>
            <a:r>
              <a:rPr lang="en-GB" sz="4400" b="1" dirty="0">
                <a:latin typeface="Arial" panose="020B0604020202020204" pitchFamily="34" charset="0"/>
                <a:cs typeface="Arial" panose="020B0604020202020204" pitchFamily="34" charset="0"/>
              </a:rPr>
              <a:t>Work and job opportunities in your area</a:t>
            </a:r>
            <a:endParaRPr lang="en-GB" sz="4400" dirty="0">
              <a:latin typeface="Arial" panose="020B0604020202020204" pitchFamily="34" charset="0"/>
              <a:cs typeface="Arial" panose="020B0604020202020204" pitchFamily="34" charset="0"/>
            </a:endParaRPr>
          </a:p>
        </p:txBody>
      </p:sp>
      <p:pic>
        <p:nvPicPr>
          <p:cNvPr id="14" name="Picture 13"/>
          <p:cNvPicPr/>
          <p:nvPr/>
        </p:nvPicPr>
        <p:blipFill>
          <a:blip r:embed="rId5">
            <a:extLst>
              <a:ext uri="{28A0092B-C50C-407E-A947-70E740481C1C}">
                <a14:useLocalDpi xmlns:a14="http://schemas.microsoft.com/office/drawing/2010/main" val="0"/>
              </a:ext>
            </a:extLst>
          </a:blip>
          <a:stretch>
            <a:fillRect/>
          </a:stretch>
        </p:blipFill>
        <p:spPr bwMode="auto">
          <a:xfrm>
            <a:off x="6857277" y="1030287"/>
            <a:ext cx="4140835" cy="480123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6"/>
          <a:stretch>
            <a:fillRect/>
          </a:stretch>
        </p:blipFill>
        <p:spPr>
          <a:xfrm>
            <a:off x="7644831" y="1030287"/>
            <a:ext cx="1738067" cy="2024663"/>
          </a:xfrm>
          <a:prstGeom prst="rect">
            <a:avLst/>
          </a:prstGeom>
        </p:spPr>
      </p:pic>
      <p:pic>
        <p:nvPicPr>
          <p:cNvPr id="15" name="Picture 14"/>
          <p:cNvPicPr>
            <a:picLocks noChangeAspect="1"/>
          </p:cNvPicPr>
          <p:nvPr/>
        </p:nvPicPr>
        <p:blipFill>
          <a:blip r:embed="rId6"/>
          <a:stretch>
            <a:fillRect/>
          </a:stretch>
        </p:blipFill>
        <p:spPr>
          <a:xfrm>
            <a:off x="7644830" y="1030287"/>
            <a:ext cx="1738067" cy="2024663"/>
          </a:xfrm>
          <a:prstGeom prst="rect">
            <a:avLst/>
          </a:prstGeom>
        </p:spPr>
      </p:pic>
      <p:pic>
        <p:nvPicPr>
          <p:cNvPr id="16" name="Picture 15"/>
          <p:cNvPicPr>
            <a:picLocks noChangeAspect="1"/>
          </p:cNvPicPr>
          <p:nvPr/>
        </p:nvPicPr>
        <p:blipFill>
          <a:blip r:embed="rId6"/>
          <a:stretch>
            <a:fillRect/>
          </a:stretch>
        </p:blipFill>
        <p:spPr>
          <a:xfrm>
            <a:off x="7644829" y="1030286"/>
            <a:ext cx="1738067" cy="2024663"/>
          </a:xfrm>
          <a:prstGeom prst="rect">
            <a:avLst/>
          </a:prstGeom>
        </p:spPr>
      </p:pic>
      <p:pic>
        <p:nvPicPr>
          <p:cNvPr id="3" name="Compressor_Works_Tw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53029" y="7014029"/>
            <a:ext cx="609600" cy="609600"/>
          </a:xfrm>
          <a:prstGeom prst="rect">
            <a:avLst/>
          </a:prstGeom>
        </p:spPr>
      </p:pic>
    </p:spTree>
    <p:extLst>
      <p:ext uri="{BB962C8B-B14F-4D97-AF65-F5344CB8AC3E}">
        <p14:creationId xmlns:p14="http://schemas.microsoft.com/office/powerpoint/2010/main" val="351911358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32" presetClass="emph" presetSubtype="0" fill="hold" nodeType="afterEffect">
                                  <p:stCondLst>
                                    <p:cond delay="50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par>
                          <p:cTn id="14" fill="hold">
                            <p:stCondLst>
                              <p:cond delay="1500"/>
                            </p:stCondLst>
                            <p:childTnLst>
                              <p:par>
                                <p:cTn id="15" presetID="32" presetClass="emph" presetSubtype="0" fill="hold" nodeType="afterEffect">
                                  <p:stCondLst>
                                    <p:cond delay="3000"/>
                                  </p:stCondLst>
                                  <p:childTnLst>
                                    <p:animRot by="120000">
                                      <p:cBhvr>
                                        <p:cTn id="16" dur="100" fill="hold">
                                          <p:stCondLst>
                                            <p:cond delay="0"/>
                                          </p:stCondLst>
                                        </p:cTn>
                                        <p:tgtEl>
                                          <p:spTgt spid="15"/>
                                        </p:tgtEl>
                                        <p:attrNameLst>
                                          <p:attrName>r</p:attrName>
                                        </p:attrNameLst>
                                      </p:cBhvr>
                                    </p:animRot>
                                    <p:animRot by="-240000">
                                      <p:cBhvr>
                                        <p:cTn id="17" dur="200" fill="hold">
                                          <p:stCondLst>
                                            <p:cond delay="200"/>
                                          </p:stCondLst>
                                        </p:cTn>
                                        <p:tgtEl>
                                          <p:spTgt spid="15"/>
                                        </p:tgtEl>
                                        <p:attrNameLst>
                                          <p:attrName>r</p:attrName>
                                        </p:attrNameLst>
                                      </p:cBhvr>
                                    </p:animRot>
                                    <p:animRot by="240000">
                                      <p:cBhvr>
                                        <p:cTn id="18" dur="200" fill="hold">
                                          <p:stCondLst>
                                            <p:cond delay="400"/>
                                          </p:stCondLst>
                                        </p:cTn>
                                        <p:tgtEl>
                                          <p:spTgt spid="15"/>
                                        </p:tgtEl>
                                        <p:attrNameLst>
                                          <p:attrName>r</p:attrName>
                                        </p:attrNameLst>
                                      </p:cBhvr>
                                    </p:animRot>
                                    <p:animRot by="-240000">
                                      <p:cBhvr>
                                        <p:cTn id="19" dur="200" fill="hold">
                                          <p:stCondLst>
                                            <p:cond delay="600"/>
                                          </p:stCondLst>
                                        </p:cTn>
                                        <p:tgtEl>
                                          <p:spTgt spid="15"/>
                                        </p:tgtEl>
                                        <p:attrNameLst>
                                          <p:attrName>r</p:attrName>
                                        </p:attrNameLst>
                                      </p:cBhvr>
                                    </p:animRot>
                                    <p:animRot by="120000">
                                      <p:cBhvr>
                                        <p:cTn id="20" dur="200" fill="hold">
                                          <p:stCondLst>
                                            <p:cond delay="800"/>
                                          </p:stCondLst>
                                        </p:cTn>
                                        <p:tgtEl>
                                          <p:spTgt spid="15"/>
                                        </p:tgtEl>
                                        <p:attrNameLst>
                                          <p:attrName>r</p:attrName>
                                        </p:attrNameLst>
                                      </p:cBhvr>
                                    </p:animRot>
                                  </p:childTnLst>
                                </p:cTn>
                              </p:par>
                            </p:childTnLst>
                          </p:cTn>
                        </p:par>
                        <p:par>
                          <p:cTn id="21" fill="hold">
                            <p:stCondLst>
                              <p:cond delay="5500"/>
                            </p:stCondLst>
                            <p:childTnLst>
                              <p:par>
                                <p:cTn id="22" presetID="32" presetClass="emph" presetSubtype="0" fill="hold" nodeType="afterEffect">
                                  <p:stCondLst>
                                    <p:cond delay="3000"/>
                                  </p:stCondLst>
                                  <p:childTnLst>
                                    <p:animRot by="120000">
                                      <p:cBhvr>
                                        <p:cTn id="23" dur="100" fill="hold">
                                          <p:stCondLst>
                                            <p:cond delay="0"/>
                                          </p:stCondLst>
                                        </p:cTn>
                                        <p:tgtEl>
                                          <p:spTgt spid="16"/>
                                        </p:tgtEl>
                                        <p:attrNameLst>
                                          <p:attrName>r</p:attrName>
                                        </p:attrNameLst>
                                      </p:cBhvr>
                                    </p:animRot>
                                    <p:animRot by="-240000">
                                      <p:cBhvr>
                                        <p:cTn id="24" dur="200" fill="hold">
                                          <p:stCondLst>
                                            <p:cond delay="200"/>
                                          </p:stCondLst>
                                        </p:cTn>
                                        <p:tgtEl>
                                          <p:spTgt spid="16"/>
                                        </p:tgtEl>
                                        <p:attrNameLst>
                                          <p:attrName>r</p:attrName>
                                        </p:attrNameLst>
                                      </p:cBhvr>
                                    </p:animRot>
                                    <p:animRot by="240000">
                                      <p:cBhvr>
                                        <p:cTn id="25" dur="200" fill="hold">
                                          <p:stCondLst>
                                            <p:cond delay="400"/>
                                          </p:stCondLst>
                                        </p:cTn>
                                        <p:tgtEl>
                                          <p:spTgt spid="16"/>
                                        </p:tgtEl>
                                        <p:attrNameLst>
                                          <p:attrName>r</p:attrName>
                                        </p:attrNameLst>
                                      </p:cBhvr>
                                    </p:animRot>
                                    <p:animRot by="-240000">
                                      <p:cBhvr>
                                        <p:cTn id="26" dur="200" fill="hold">
                                          <p:stCondLst>
                                            <p:cond delay="600"/>
                                          </p:stCondLst>
                                        </p:cTn>
                                        <p:tgtEl>
                                          <p:spTgt spid="16"/>
                                        </p:tgtEl>
                                        <p:attrNameLst>
                                          <p:attrName>r</p:attrName>
                                        </p:attrNameLst>
                                      </p:cBhvr>
                                    </p:animRot>
                                    <p:animRot by="120000">
                                      <p:cBhvr>
                                        <p:cTn id="27"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40"/>
          <p:cNvSpPr txBox="1"/>
          <p:nvPr/>
        </p:nvSpPr>
        <p:spPr>
          <a:xfrm>
            <a:off x="325805" y="3501184"/>
            <a:ext cx="220831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1,100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Financial and Professional Sector</a:t>
            </a:r>
            <a:endParaRPr sz="1600" b="1" dirty="0">
              <a:solidFill>
                <a:srgbClr val="FF9999"/>
              </a:solidFill>
              <a:latin typeface="Arial"/>
              <a:cs typeface="Arial"/>
            </a:endParaRPr>
          </a:p>
        </p:txBody>
      </p:sp>
      <p:sp>
        <p:nvSpPr>
          <p:cNvPr id="21" name="object 49"/>
          <p:cNvSpPr/>
          <p:nvPr/>
        </p:nvSpPr>
        <p:spPr>
          <a:xfrm>
            <a:off x="1098421" y="3144006"/>
            <a:ext cx="246093" cy="121046"/>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22" name="object 50"/>
          <p:cNvSpPr/>
          <p:nvPr/>
        </p:nvSpPr>
        <p:spPr>
          <a:xfrm>
            <a:off x="1144810" y="3143546"/>
            <a:ext cx="634238" cy="302113"/>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23" name="object 51"/>
          <p:cNvSpPr/>
          <p:nvPr/>
        </p:nvSpPr>
        <p:spPr>
          <a:xfrm>
            <a:off x="1258907" y="2689841"/>
            <a:ext cx="221082" cy="274102"/>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24" name="object 52"/>
          <p:cNvSpPr/>
          <p:nvPr/>
        </p:nvSpPr>
        <p:spPr>
          <a:xfrm>
            <a:off x="1419024" y="2047536"/>
            <a:ext cx="245092" cy="11704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25" name="object 53"/>
          <p:cNvSpPr/>
          <p:nvPr/>
        </p:nvSpPr>
        <p:spPr>
          <a:xfrm>
            <a:off x="1025098" y="3053632"/>
            <a:ext cx="543203" cy="61023"/>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26" name="object 54"/>
          <p:cNvSpPr/>
          <p:nvPr/>
        </p:nvSpPr>
        <p:spPr>
          <a:xfrm>
            <a:off x="1579261" y="2463454"/>
            <a:ext cx="365137" cy="801298"/>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27" name="object 55"/>
          <p:cNvSpPr/>
          <p:nvPr/>
        </p:nvSpPr>
        <p:spPr>
          <a:xfrm>
            <a:off x="1507088" y="2330634"/>
            <a:ext cx="241090" cy="241090"/>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28" name="object 56"/>
          <p:cNvSpPr/>
          <p:nvPr/>
        </p:nvSpPr>
        <p:spPr>
          <a:xfrm>
            <a:off x="1567339" y="2390896"/>
            <a:ext cx="121046" cy="121046"/>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29" name="object 57"/>
          <p:cNvSpPr/>
          <p:nvPr/>
        </p:nvSpPr>
        <p:spPr>
          <a:xfrm>
            <a:off x="1283201" y="2143838"/>
            <a:ext cx="345130" cy="580217"/>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sp>
        <p:nvSpPr>
          <p:cNvPr id="2" name="Title 1"/>
          <p:cNvSpPr>
            <a:spLocks noGrp="1"/>
          </p:cNvSpPr>
          <p:nvPr>
            <p:ph type="title"/>
          </p:nvPr>
        </p:nvSpPr>
        <p:spPr>
          <a:xfrm>
            <a:off x="828320" y="906318"/>
            <a:ext cx="10515600" cy="938213"/>
          </a:xfrm>
        </p:spPr>
        <p:txBody>
          <a:bodyPr>
            <a:noAutofit/>
          </a:bodyPr>
          <a:lstStyle/>
          <a:p>
            <a:r>
              <a:rPr lang="en-GB" sz="2400" b="1" dirty="0" smtClean="0">
                <a:latin typeface="Arial" panose="020B0604020202020204" pitchFamily="34" charset="0"/>
                <a:cs typeface="Arial" panose="020B0604020202020204" pitchFamily="34" charset="0"/>
              </a:rPr>
              <a:t>Local employers will </a:t>
            </a:r>
            <a:r>
              <a:rPr lang="en-GB" sz="2400" b="1" dirty="0" smtClean="0">
                <a:solidFill>
                  <a:srgbClr val="C00000"/>
                </a:solidFill>
                <a:latin typeface="Arial" panose="020B0604020202020204" pitchFamily="34" charset="0"/>
                <a:cs typeface="Arial" panose="020B0604020202020204" pitchFamily="34" charset="0"/>
              </a:rPr>
              <a:t>need to recruit over 6,700 workers </a:t>
            </a:r>
            <a:r>
              <a:rPr lang="en-GB" sz="2400" b="1" dirty="0">
                <a:solidFill>
                  <a:srgbClr val="C00000"/>
                </a:solidFill>
                <a:latin typeface="Arial Black" panose="020B0A04020102020204" pitchFamily="34" charset="0"/>
                <a:cs typeface="Arial" panose="020B0604020202020204" pitchFamily="34" charset="0"/>
              </a:rPr>
              <a:t>each year </a:t>
            </a:r>
            <a:r>
              <a:rPr lang="en-GB" sz="2400" b="1" dirty="0">
                <a:solidFill>
                  <a:srgbClr val="C00000"/>
                </a:solidFill>
                <a:latin typeface="Arial" panose="020B0604020202020204" pitchFamily="34" charset="0"/>
                <a:cs typeface="Arial" panose="020B0604020202020204" pitchFamily="34" charset="0"/>
              </a:rPr>
              <a:t>over the next decade </a:t>
            </a:r>
            <a:r>
              <a:rPr lang="en-GB" sz="2400" b="1" dirty="0">
                <a:latin typeface="Arial" panose="020B0604020202020204" pitchFamily="34" charset="0"/>
                <a:cs typeface="Arial" panose="020B0604020202020204" pitchFamily="34" charset="0"/>
              </a:rPr>
              <a:t>to meet sector growth and replace those leaving their </a:t>
            </a:r>
            <a:r>
              <a:rPr lang="en-GB" sz="2400" b="1" dirty="0" smtClean="0">
                <a:latin typeface="Arial" panose="020B0604020202020204" pitchFamily="34" charset="0"/>
                <a:cs typeface="Arial" panose="020B0604020202020204" pitchFamily="34" charset="0"/>
              </a:rPr>
              <a:t>jobs</a:t>
            </a:r>
            <a:endParaRPr lang="en-GB" sz="2400" dirty="0"/>
          </a:p>
        </p:txBody>
      </p:sp>
      <p:grpSp>
        <p:nvGrpSpPr>
          <p:cNvPr id="12" name="Group 11"/>
          <p:cNvGrpSpPr/>
          <p:nvPr/>
        </p:nvGrpSpPr>
        <p:grpSpPr>
          <a:xfrm>
            <a:off x="5677886" y="2184258"/>
            <a:ext cx="1277003" cy="1277003"/>
            <a:chOff x="3100509" y="4635925"/>
            <a:chExt cx="989965" cy="989965"/>
          </a:xfrm>
        </p:grpSpPr>
        <p:sp>
          <p:nvSpPr>
            <p:cNvPr id="13"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4"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5"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16"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17" name="object 40"/>
          <p:cNvSpPr txBox="1"/>
          <p:nvPr/>
        </p:nvSpPr>
        <p:spPr>
          <a:xfrm>
            <a:off x="5071322" y="3490631"/>
            <a:ext cx="2490133"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 </a:t>
            </a:r>
            <a:r>
              <a:rPr sz="2400" b="1" spc="-5" dirty="0" smtClean="0">
                <a:solidFill>
                  <a:srgbClr val="C00000"/>
                </a:solidFill>
                <a:latin typeface="Arial"/>
                <a:cs typeface="Arial"/>
              </a:rPr>
              <a:t>JOBS</a:t>
            </a:r>
          </a:p>
          <a:p>
            <a:pPr marL="12700" algn="ctr">
              <a:lnSpc>
                <a:spcPct val="100000"/>
              </a:lnSpc>
            </a:pPr>
            <a:r>
              <a:rPr lang="en-GB" sz="1600" b="1" spc="-25" dirty="0" smtClean="0">
                <a:solidFill>
                  <a:srgbClr val="FF9999"/>
                </a:solidFill>
                <a:latin typeface="Arial"/>
                <a:cs typeface="Arial"/>
              </a:rPr>
              <a:t>Wholesale and Retail</a:t>
            </a:r>
            <a:endParaRPr sz="1600" b="1" dirty="0">
              <a:solidFill>
                <a:srgbClr val="FF9999"/>
              </a:solidFill>
              <a:latin typeface="Arial"/>
              <a:cs typeface="Arial"/>
            </a:endParaRPr>
          </a:p>
        </p:txBody>
      </p:sp>
      <p:sp>
        <p:nvSpPr>
          <p:cNvPr id="18" name="object 13"/>
          <p:cNvSpPr/>
          <p:nvPr/>
        </p:nvSpPr>
        <p:spPr>
          <a:xfrm>
            <a:off x="3266267" y="2172635"/>
            <a:ext cx="1288336" cy="1272181"/>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19" name="object 36"/>
          <p:cNvSpPr txBox="1"/>
          <p:nvPr/>
        </p:nvSpPr>
        <p:spPr>
          <a:xfrm>
            <a:off x="2131413" y="3482446"/>
            <a:ext cx="3570626"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900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1600" b="1" spc="-5" dirty="0" smtClean="0">
                <a:solidFill>
                  <a:srgbClr val="FF9999"/>
                </a:solidFill>
                <a:latin typeface="Arial"/>
                <a:cs typeface="Arial"/>
              </a:rPr>
              <a:t>Health and Social Care</a:t>
            </a:r>
            <a:endParaRPr sz="1600" b="1" dirty="0">
              <a:solidFill>
                <a:srgbClr val="FF9999"/>
              </a:solidFill>
              <a:latin typeface="Arial"/>
              <a:cs typeface="Arial"/>
            </a:endParaRPr>
          </a:p>
        </p:txBody>
      </p:sp>
      <p:sp>
        <p:nvSpPr>
          <p:cNvPr id="30" name="object 38"/>
          <p:cNvSpPr txBox="1"/>
          <p:nvPr/>
        </p:nvSpPr>
        <p:spPr>
          <a:xfrm>
            <a:off x="7207853" y="5957623"/>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Manufacturing</a:t>
            </a:r>
            <a:endParaRPr b="1" dirty="0">
              <a:solidFill>
                <a:srgbClr val="FF7C80"/>
              </a:solidFill>
              <a:latin typeface="Arial"/>
              <a:cs typeface="Arial"/>
            </a:endParaRPr>
          </a:p>
        </p:txBody>
      </p:sp>
      <p:sp>
        <p:nvSpPr>
          <p:cNvPr id="31" name="object 43"/>
          <p:cNvSpPr/>
          <p:nvPr/>
        </p:nvSpPr>
        <p:spPr>
          <a:xfrm>
            <a:off x="7968296" y="4804595"/>
            <a:ext cx="857059" cy="1039968"/>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32" name="object 48"/>
          <p:cNvSpPr/>
          <p:nvPr/>
        </p:nvSpPr>
        <p:spPr>
          <a:xfrm>
            <a:off x="8089539" y="4393231"/>
            <a:ext cx="614574" cy="347004"/>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33" name="object 58"/>
          <p:cNvSpPr/>
          <p:nvPr/>
        </p:nvSpPr>
        <p:spPr>
          <a:xfrm>
            <a:off x="10146937" y="2334319"/>
            <a:ext cx="1126942" cy="1126942"/>
          </a:xfrm>
          <a:custGeom>
            <a:avLst/>
            <a:gdLst/>
            <a:ahLst/>
            <a:cxnLst/>
            <a:rect l="l" t="t" r="r" b="b"/>
            <a:pathLst>
              <a:path w="761364" h="761364">
                <a:moveTo>
                  <a:pt x="380390" y="0"/>
                </a:moveTo>
                <a:lnTo>
                  <a:pt x="332675" y="2963"/>
                </a:lnTo>
                <a:lnTo>
                  <a:pt x="286728" y="11616"/>
                </a:lnTo>
                <a:lnTo>
                  <a:pt x="242907" y="25603"/>
                </a:lnTo>
                <a:lnTo>
                  <a:pt x="201567" y="44566"/>
                </a:lnTo>
                <a:lnTo>
                  <a:pt x="163065" y="68149"/>
                </a:lnTo>
                <a:lnTo>
                  <a:pt x="127758" y="95997"/>
                </a:lnTo>
                <a:lnTo>
                  <a:pt x="96002" y="127753"/>
                </a:lnTo>
                <a:lnTo>
                  <a:pt x="68153" y="163059"/>
                </a:lnTo>
                <a:lnTo>
                  <a:pt x="44568" y="201561"/>
                </a:lnTo>
                <a:lnTo>
                  <a:pt x="25604" y="242901"/>
                </a:lnTo>
                <a:lnTo>
                  <a:pt x="11617" y="286724"/>
                </a:lnTo>
                <a:lnTo>
                  <a:pt x="2963" y="332672"/>
                </a:lnTo>
                <a:lnTo>
                  <a:pt x="0" y="380390"/>
                </a:lnTo>
                <a:lnTo>
                  <a:pt x="2963" y="428107"/>
                </a:lnTo>
                <a:lnTo>
                  <a:pt x="11617" y="474054"/>
                </a:lnTo>
                <a:lnTo>
                  <a:pt x="25604" y="517873"/>
                </a:lnTo>
                <a:lnTo>
                  <a:pt x="44568" y="559210"/>
                </a:lnTo>
                <a:lnTo>
                  <a:pt x="68153" y="597708"/>
                </a:lnTo>
                <a:lnTo>
                  <a:pt x="96002" y="633010"/>
                </a:lnTo>
                <a:lnTo>
                  <a:pt x="127758" y="664761"/>
                </a:lnTo>
                <a:lnTo>
                  <a:pt x="163065" y="692605"/>
                </a:lnTo>
                <a:lnTo>
                  <a:pt x="201567" y="716185"/>
                </a:lnTo>
                <a:lnTo>
                  <a:pt x="242907" y="735144"/>
                </a:lnTo>
                <a:lnTo>
                  <a:pt x="286728" y="749128"/>
                </a:lnTo>
                <a:lnTo>
                  <a:pt x="332675" y="757779"/>
                </a:lnTo>
                <a:lnTo>
                  <a:pt x="380390" y="760742"/>
                </a:lnTo>
                <a:lnTo>
                  <a:pt x="428105" y="757779"/>
                </a:lnTo>
                <a:lnTo>
                  <a:pt x="474050" y="749128"/>
                </a:lnTo>
                <a:lnTo>
                  <a:pt x="517870" y="735144"/>
                </a:lnTo>
                <a:lnTo>
                  <a:pt x="559207" y="716185"/>
                </a:lnTo>
                <a:lnTo>
                  <a:pt x="597707" y="692605"/>
                </a:lnTo>
                <a:lnTo>
                  <a:pt x="633011" y="664761"/>
                </a:lnTo>
                <a:lnTo>
                  <a:pt x="664764" y="633010"/>
                </a:lnTo>
                <a:lnTo>
                  <a:pt x="692610" y="597708"/>
                </a:lnTo>
                <a:lnTo>
                  <a:pt x="716192" y="559210"/>
                </a:lnTo>
                <a:lnTo>
                  <a:pt x="735154" y="517873"/>
                </a:lnTo>
                <a:lnTo>
                  <a:pt x="749139" y="474054"/>
                </a:lnTo>
                <a:lnTo>
                  <a:pt x="757792" y="428107"/>
                </a:lnTo>
                <a:lnTo>
                  <a:pt x="760755" y="380390"/>
                </a:lnTo>
                <a:lnTo>
                  <a:pt x="757792" y="332672"/>
                </a:lnTo>
                <a:lnTo>
                  <a:pt x="749139" y="286724"/>
                </a:lnTo>
                <a:lnTo>
                  <a:pt x="735154" y="242901"/>
                </a:lnTo>
                <a:lnTo>
                  <a:pt x="716192" y="201561"/>
                </a:lnTo>
                <a:lnTo>
                  <a:pt x="692610" y="163059"/>
                </a:lnTo>
                <a:lnTo>
                  <a:pt x="664764" y="127753"/>
                </a:lnTo>
                <a:lnTo>
                  <a:pt x="633011" y="95997"/>
                </a:lnTo>
                <a:lnTo>
                  <a:pt x="597707" y="68149"/>
                </a:lnTo>
                <a:lnTo>
                  <a:pt x="559207" y="44566"/>
                </a:lnTo>
                <a:lnTo>
                  <a:pt x="517870" y="25603"/>
                </a:lnTo>
                <a:lnTo>
                  <a:pt x="474050" y="11616"/>
                </a:lnTo>
                <a:lnTo>
                  <a:pt x="428105" y="2963"/>
                </a:lnTo>
                <a:lnTo>
                  <a:pt x="380390" y="0"/>
                </a:lnTo>
                <a:close/>
              </a:path>
            </a:pathLst>
          </a:custGeom>
          <a:solidFill>
            <a:srgbClr val="C00000"/>
          </a:solidFill>
        </p:spPr>
        <p:txBody>
          <a:bodyPr wrap="square" lIns="0" tIns="0" rIns="0" bIns="0" rtlCol="0"/>
          <a:lstStyle/>
          <a:p>
            <a:endParaRPr/>
          </a:p>
        </p:txBody>
      </p:sp>
      <p:sp>
        <p:nvSpPr>
          <p:cNvPr id="34" name="object 59"/>
          <p:cNvSpPr/>
          <p:nvPr/>
        </p:nvSpPr>
        <p:spPr>
          <a:xfrm>
            <a:off x="9906907" y="2358418"/>
            <a:ext cx="169183" cy="1073368"/>
          </a:xfrm>
          <a:custGeom>
            <a:avLst/>
            <a:gdLst/>
            <a:ahLst/>
            <a:cxnLst/>
            <a:rect l="l" t="t" r="r" b="b"/>
            <a:pathLst>
              <a:path w="114300" h="725170">
                <a:moveTo>
                  <a:pt x="25766" y="1054"/>
                </a:moveTo>
                <a:lnTo>
                  <a:pt x="21256" y="5740"/>
                </a:lnTo>
                <a:lnTo>
                  <a:pt x="21214" y="5930"/>
                </a:lnTo>
                <a:lnTo>
                  <a:pt x="3884" y="163601"/>
                </a:lnTo>
                <a:lnTo>
                  <a:pt x="0" y="187833"/>
                </a:lnTo>
                <a:lnTo>
                  <a:pt x="196" y="203484"/>
                </a:lnTo>
                <a:lnTo>
                  <a:pt x="5814" y="217370"/>
                </a:lnTo>
                <a:lnTo>
                  <a:pt x="18196" y="236308"/>
                </a:lnTo>
                <a:lnTo>
                  <a:pt x="32606" y="251258"/>
                </a:lnTo>
                <a:lnTo>
                  <a:pt x="40225" y="261802"/>
                </a:lnTo>
                <a:lnTo>
                  <a:pt x="43585" y="272943"/>
                </a:lnTo>
                <a:lnTo>
                  <a:pt x="45222" y="289687"/>
                </a:lnTo>
                <a:lnTo>
                  <a:pt x="49643" y="308481"/>
                </a:lnTo>
                <a:lnTo>
                  <a:pt x="52536" y="327123"/>
                </a:lnTo>
                <a:lnTo>
                  <a:pt x="53649" y="350592"/>
                </a:lnTo>
                <a:lnTo>
                  <a:pt x="52729" y="383868"/>
                </a:lnTo>
                <a:lnTo>
                  <a:pt x="49524" y="431931"/>
                </a:lnTo>
                <a:lnTo>
                  <a:pt x="43781" y="499761"/>
                </a:lnTo>
                <a:lnTo>
                  <a:pt x="35247" y="592338"/>
                </a:lnTo>
                <a:lnTo>
                  <a:pt x="23670" y="714641"/>
                </a:lnTo>
                <a:lnTo>
                  <a:pt x="28879" y="717871"/>
                </a:lnTo>
                <a:lnTo>
                  <a:pt x="43025" y="723336"/>
                </a:lnTo>
                <a:lnTo>
                  <a:pt x="63886" y="724698"/>
                </a:lnTo>
                <a:lnTo>
                  <a:pt x="89240" y="715619"/>
                </a:lnTo>
                <a:lnTo>
                  <a:pt x="85878" y="650837"/>
                </a:lnTo>
                <a:lnTo>
                  <a:pt x="78494" y="507287"/>
                </a:lnTo>
                <a:lnTo>
                  <a:pt x="74563" y="429784"/>
                </a:lnTo>
                <a:lnTo>
                  <a:pt x="71147" y="361162"/>
                </a:lnTo>
                <a:lnTo>
                  <a:pt x="68754" y="310945"/>
                </a:lnTo>
                <a:lnTo>
                  <a:pt x="67892" y="288658"/>
                </a:lnTo>
                <a:lnTo>
                  <a:pt x="68898" y="278636"/>
                </a:lnTo>
                <a:lnTo>
                  <a:pt x="72163" y="266919"/>
                </a:lnTo>
                <a:lnTo>
                  <a:pt x="78398" y="254596"/>
                </a:lnTo>
                <a:lnTo>
                  <a:pt x="91478" y="238961"/>
                </a:lnTo>
                <a:lnTo>
                  <a:pt x="95971" y="232721"/>
                </a:lnTo>
                <a:lnTo>
                  <a:pt x="100350" y="226119"/>
                </a:lnTo>
                <a:lnTo>
                  <a:pt x="103172" y="221234"/>
                </a:lnTo>
                <a:lnTo>
                  <a:pt x="110618" y="203894"/>
                </a:lnTo>
                <a:lnTo>
                  <a:pt x="113878" y="188629"/>
                </a:lnTo>
                <a:lnTo>
                  <a:pt x="113652" y="166902"/>
                </a:lnTo>
                <a:lnTo>
                  <a:pt x="112638" y="154533"/>
                </a:lnTo>
                <a:lnTo>
                  <a:pt x="41006" y="154533"/>
                </a:lnTo>
                <a:lnTo>
                  <a:pt x="27315" y="154343"/>
                </a:lnTo>
                <a:lnTo>
                  <a:pt x="27437" y="143205"/>
                </a:lnTo>
                <a:lnTo>
                  <a:pt x="27702" y="25824"/>
                </a:lnTo>
                <a:lnTo>
                  <a:pt x="27601" y="5524"/>
                </a:lnTo>
                <a:lnTo>
                  <a:pt x="25766" y="1054"/>
                </a:lnTo>
                <a:close/>
              </a:path>
              <a:path w="114300" h="725170">
                <a:moveTo>
                  <a:pt x="49464" y="0"/>
                </a:moveTo>
                <a:lnTo>
                  <a:pt x="44917" y="5740"/>
                </a:lnTo>
                <a:lnTo>
                  <a:pt x="41523" y="75745"/>
                </a:lnTo>
                <a:lnTo>
                  <a:pt x="39259" y="124308"/>
                </a:lnTo>
                <a:lnTo>
                  <a:pt x="38377" y="147294"/>
                </a:lnTo>
                <a:lnTo>
                  <a:pt x="38707" y="149326"/>
                </a:lnTo>
                <a:lnTo>
                  <a:pt x="41006" y="154533"/>
                </a:lnTo>
                <a:lnTo>
                  <a:pt x="112638" y="154533"/>
                </a:lnTo>
                <a:lnTo>
                  <a:pt x="112549" y="153454"/>
                </a:lnTo>
                <a:lnTo>
                  <a:pt x="60564" y="153454"/>
                </a:lnTo>
                <a:lnTo>
                  <a:pt x="53058" y="153339"/>
                </a:lnTo>
                <a:lnTo>
                  <a:pt x="53787" y="145402"/>
                </a:lnTo>
                <a:lnTo>
                  <a:pt x="53818" y="143205"/>
                </a:lnTo>
                <a:lnTo>
                  <a:pt x="51427" y="5930"/>
                </a:lnTo>
                <a:lnTo>
                  <a:pt x="51325" y="5257"/>
                </a:lnTo>
                <a:lnTo>
                  <a:pt x="49464" y="0"/>
                </a:lnTo>
                <a:close/>
              </a:path>
              <a:path w="114300" h="725170">
                <a:moveTo>
                  <a:pt x="69758" y="723"/>
                </a:moveTo>
                <a:lnTo>
                  <a:pt x="64894" y="71042"/>
                </a:lnTo>
                <a:lnTo>
                  <a:pt x="64116" y="117933"/>
                </a:lnTo>
                <a:lnTo>
                  <a:pt x="64153" y="143281"/>
                </a:lnTo>
                <a:lnTo>
                  <a:pt x="65072" y="152146"/>
                </a:lnTo>
                <a:lnTo>
                  <a:pt x="60564" y="153454"/>
                </a:lnTo>
                <a:lnTo>
                  <a:pt x="112549" y="153454"/>
                </a:lnTo>
                <a:lnTo>
                  <a:pt x="112538" y="153314"/>
                </a:lnTo>
                <a:lnTo>
                  <a:pt x="92212" y="153314"/>
                </a:lnTo>
                <a:lnTo>
                  <a:pt x="79360" y="153123"/>
                </a:lnTo>
                <a:lnTo>
                  <a:pt x="79673" y="146773"/>
                </a:lnTo>
                <a:lnTo>
                  <a:pt x="79632" y="143205"/>
                </a:lnTo>
                <a:lnTo>
                  <a:pt x="72768" y="4635"/>
                </a:lnTo>
                <a:lnTo>
                  <a:pt x="69758" y="723"/>
                </a:lnTo>
                <a:close/>
              </a:path>
              <a:path w="114300" h="725170">
                <a:moveTo>
                  <a:pt x="94181" y="1625"/>
                </a:moveTo>
                <a:lnTo>
                  <a:pt x="90928" y="5740"/>
                </a:lnTo>
                <a:lnTo>
                  <a:pt x="90852" y="25824"/>
                </a:lnTo>
                <a:lnTo>
                  <a:pt x="91024" y="71042"/>
                </a:lnTo>
                <a:lnTo>
                  <a:pt x="91107" y="143281"/>
                </a:lnTo>
                <a:lnTo>
                  <a:pt x="90895" y="145402"/>
                </a:lnTo>
                <a:lnTo>
                  <a:pt x="90818" y="146773"/>
                </a:lnTo>
                <a:lnTo>
                  <a:pt x="92212" y="153314"/>
                </a:lnTo>
                <a:lnTo>
                  <a:pt x="112538" y="153314"/>
                </a:lnTo>
                <a:lnTo>
                  <a:pt x="110640" y="130175"/>
                </a:lnTo>
                <a:lnTo>
                  <a:pt x="96936" y="5257"/>
                </a:lnTo>
                <a:lnTo>
                  <a:pt x="94181" y="1625"/>
                </a:lnTo>
                <a:close/>
              </a:path>
            </a:pathLst>
          </a:custGeom>
          <a:solidFill>
            <a:srgbClr val="FF7C80"/>
          </a:solidFill>
        </p:spPr>
        <p:txBody>
          <a:bodyPr wrap="square" lIns="0" tIns="0" rIns="0" bIns="0" rtlCol="0"/>
          <a:lstStyle/>
          <a:p>
            <a:endParaRPr/>
          </a:p>
        </p:txBody>
      </p:sp>
      <p:sp>
        <p:nvSpPr>
          <p:cNvPr id="35" name="object 60"/>
          <p:cNvSpPr/>
          <p:nvPr/>
        </p:nvSpPr>
        <p:spPr>
          <a:xfrm>
            <a:off x="11344928" y="2352651"/>
            <a:ext cx="125007" cy="1092165"/>
          </a:xfrm>
          <a:custGeom>
            <a:avLst/>
            <a:gdLst/>
            <a:ahLst/>
            <a:cxnLst/>
            <a:rect l="l" t="t" r="r" b="b"/>
            <a:pathLst>
              <a:path w="84454" h="737870">
                <a:moveTo>
                  <a:pt x="60744" y="0"/>
                </a:moveTo>
                <a:lnTo>
                  <a:pt x="26214" y="29759"/>
                </a:lnTo>
                <a:lnTo>
                  <a:pt x="4312" y="96618"/>
                </a:lnTo>
                <a:lnTo>
                  <a:pt x="0" y="151133"/>
                </a:lnTo>
                <a:lnTo>
                  <a:pt x="3267" y="221669"/>
                </a:lnTo>
                <a:lnTo>
                  <a:pt x="16480" y="309695"/>
                </a:lnTo>
                <a:lnTo>
                  <a:pt x="18731" y="424408"/>
                </a:lnTo>
                <a:lnTo>
                  <a:pt x="20321" y="511393"/>
                </a:lnTo>
                <a:lnTo>
                  <a:pt x="21231" y="575466"/>
                </a:lnTo>
                <a:lnTo>
                  <a:pt x="21444" y="621445"/>
                </a:lnTo>
                <a:lnTo>
                  <a:pt x="20942" y="654148"/>
                </a:lnTo>
                <a:lnTo>
                  <a:pt x="19707" y="678391"/>
                </a:lnTo>
                <a:lnTo>
                  <a:pt x="17722" y="698993"/>
                </a:lnTo>
                <a:lnTo>
                  <a:pt x="14969" y="720769"/>
                </a:lnTo>
                <a:lnTo>
                  <a:pt x="37116" y="733319"/>
                </a:lnTo>
                <a:lnTo>
                  <a:pt x="51702" y="737304"/>
                </a:lnTo>
                <a:lnTo>
                  <a:pt x="65209" y="732545"/>
                </a:lnTo>
                <a:lnTo>
                  <a:pt x="84120" y="718864"/>
                </a:lnTo>
                <a:lnTo>
                  <a:pt x="72517" y="602969"/>
                </a:lnTo>
                <a:lnTo>
                  <a:pt x="63955" y="515179"/>
                </a:lnTo>
                <a:lnTo>
                  <a:pt x="58172" y="450710"/>
                </a:lnTo>
                <a:lnTo>
                  <a:pt x="54908" y="404783"/>
                </a:lnTo>
                <a:lnTo>
                  <a:pt x="53901" y="372617"/>
                </a:lnTo>
                <a:lnTo>
                  <a:pt x="54890" y="349428"/>
                </a:lnTo>
                <a:lnTo>
                  <a:pt x="57612" y="330438"/>
                </a:lnTo>
                <a:lnTo>
                  <a:pt x="61806" y="310864"/>
                </a:lnTo>
                <a:lnTo>
                  <a:pt x="62948" y="304876"/>
                </a:lnTo>
                <a:lnTo>
                  <a:pt x="64408" y="296470"/>
                </a:lnTo>
                <a:lnTo>
                  <a:pt x="66200" y="285743"/>
                </a:lnTo>
                <a:lnTo>
                  <a:pt x="69261" y="14217"/>
                </a:lnTo>
                <a:lnTo>
                  <a:pt x="65232" y="3534"/>
                </a:lnTo>
                <a:lnTo>
                  <a:pt x="60744" y="0"/>
                </a:lnTo>
                <a:close/>
              </a:path>
            </a:pathLst>
          </a:custGeom>
          <a:solidFill>
            <a:srgbClr val="FF7C80"/>
          </a:solidFill>
        </p:spPr>
        <p:txBody>
          <a:bodyPr wrap="square" lIns="0" tIns="0" rIns="0" bIns="0" rtlCol="0"/>
          <a:lstStyle/>
          <a:p>
            <a:endParaRPr/>
          </a:p>
        </p:txBody>
      </p:sp>
      <p:sp>
        <p:nvSpPr>
          <p:cNvPr id="36" name="object 61"/>
          <p:cNvSpPr/>
          <p:nvPr/>
        </p:nvSpPr>
        <p:spPr>
          <a:xfrm>
            <a:off x="10460093" y="2878631"/>
            <a:ext cx="488749" cy="335544"/>
          </a:xfrm>
          <a:custGeom>
            <a:avLst/>
            <a:gdLst/>
            <a:ahLst/>
            <a:cxnLst/>
            <a:rect l="l" t="t" r="r" b="b"/>
            <a:pathLst>
              <a:path w="330200" h="226695">
                <a:moveTo>
                  <a:pt x="329780" y="0"/>
                </a:moveTo>
                <a:lnTo>
                  <a:pt x="0" y="0"/>
                </a:lnTo>
                <a:lnTo>
                  <a:pt x="1748" y="34904"/>
                </a:lnTo>
                <a:lnTo>
                  <a:pt x="12349" y="110160"/>
                </a:lnTo>
                <a:lnTo>
                  <a:pt x="44507" y="177863"/>
                </a:lnTo>
                <a:lnTo>
                  <a:pt x="73203" y="203327"/>
                </a:lnTo>
                <a:lnTo>
                  <a:pt x="112729" y="220234"/>
                </a:lnTo>
                <a:lnTo>
                  <a:pt x="164896" y="226364"/>
                </a:lnTo>
                <a:lnTo>
                  <a:pt x="217060" y="220234"/>
                </a:lnTo>
                <a:lnTo>
                  <a:pt x="256582" y="203327"/>
                </a:lnTo>
                <a:lnTo>
                  <a:pt x="285276" y="177863"/>
                </a:lnTo>
                <a:lnTo>
                  <a:pt x="317432" y="110160"/>
                </a:lnTo>
                <a:lnTo>
                  <a:pt x="324520" y="72365"/>
                </a:lnTo>
                <a:lnTo>
                  <a:pt x="329780" y="0"/>
                </a:lnTo>
                <a:close/>
              </a:path>
            </a:pathLst>
          </a:custGeom>
          <a:solidFill>
            <a:srgbClr val="FFFFFF"/>
          </a:solidFill>
        </p:spPr>
        <p:txBody>
          <a:bodyPr wrap="square" lIns="0" tIns="0" rIns="0" bIns="0" rtlCol="0"/>
          <a:lstStyle/>
          <a:p>
            <a:endParaRPr/>
          </a:p>
        </p:txBody>
      </p:sp>
      <p:sp>
        <p:nvSpPr>
          <p:cNvPr id="37" name="object 62"/>
          <p:cNvSpPr/>
          <p:nvPr/>
        </p:nvSpPr>
        <p:spPr>
          <a:xfrm>
            <a:off x="10846999" y="2895649"/>
            <a:ext cx="212418" cy="211478"/>
          </a:xfrm>
          <a:custGeom>
            <a:avLst/>
            <a:gdLst/>
            <a:ahLst/>
            <a:cxnLst/>
            <a:rect l="l" t="t" r="r" b="b"/>
            <a:pathLst>
              <a:path w="143510" h="142875">
                <a:moveTo>
                  <a:pt x="69345" y="0"/>
                </a:moveTo>
                <a:lnTo>
                  <a:pt x="25224" y="24038"/>
                </a:lnTo>
                <a:lnTo>
                  <a:pt x="4832" y="75723"/>
                </a:lnTo>
                <a:lnTo>
                  <a:pt x="0" y="104148"/>
                </a:lnTo>
                <a:lnTo>
                  <a:pt x="3751" y="127894"/>
                </a:lnTo>
                <a:lnTo>
                  <a:pt x="21486" y="142097"/>
                </a:lnTo>
                <a:lnTo>
                  <a:pt x="53612" y="142580"/>
                </a:lnTo>
                <a:lnTo>
                  <a:pt x="90573" y="130824"/>
                </a:lnTo>
                <a:lnTo>
                  <a:pt x="121505" y="111334"/>
                </a:lnTo>
                <a:lnTo>
                  <a:pt x="63207" y="111334"/>
                </a:lnTo>
                <a:lnTo>
                  <a:pt x="46315" y="111084"/>
                </a:lnTo>
                <a:lnTo>
                  <a:pt x="36991" y="103611"/>
                </a:lnTo>
                <a:lnTo>
                  <a:pt x="35018" y="91124"/>
                </a:lnTo>
                <a:lnTo>
                  <a:pt x="37560" y="76178"/>
                </a:lnTo>
                <a:lnTo>
                  <a:pt x="41781" y="61325"/>
                </a:lnTo>
                <a:lnTo>
                  <a:pt x="48284" y="49001"/>
                </a:lnTo>
                <a:lnTo>
                  <a:pt x="58650" y="40426"/>
                </a:lnTo>
                <a:lnTo>
                  <a:pt x="71477" y="36363"/>
                </a:lnTo>
                <a:lnTo>
                  <a:pt x="136139" y="36363"/>
                </a:lnTo>
                <a:lnTo>
                  <a:pt x="135518" y="34403"/>
                </a:lnTo>
                <a:lnTo>
                  <a:pt x="119202" y="14682"/>
                </a:lnTo>
                <a:lnTo>
                  <a:pt x="95756" y="2308"/>
                </a:lnTo>
                <a:lnTo>
                  <a:pt x="69345" y="0"/>
                </a:lnTo>
                <a:close/>
              </a:path>
              <a:path w="143510" h="142875">
                <a:moveTo>
                  <a:pt x="136139" y="36363"/>
                </a:moveTo>
                <a:lnTo>
                  <a:pt x="71477" y="36363"/>
                </a:lnTo>
                <a:lnTo>
                  <a:pt x="85367" y="37576"/>
                </a:lnTo>
                <a:lnTo>
                  <a:pt x="97692" y="44081"/>
                </a:lnTo>
                <a:lnTo>
                  <a:pt x="106267" y="54450"/>
                </a:lnTo>
                <a:lnTo>
                  <a:pt x="110329" y="67278"/>
                </a:lnTo>
                <a:lnTo>
                  <a:pt x="109116" y="81163"/>
                </a:lnTo>
                <a:lnTo>
                  <a:pt x="99611" y="94457"/>
                </a:lnTo>
                <a:lnTo>
                  <a:pt x="82640" y="105153"/>
                </a:lnTo>
                <a:lnTo>
                  <a:pt x="63207" y="111334"/>
                </a:lnTo>
                <a:lnTo>
                  <a:pt x="121505" y="111334"/>
                </a:lnTo>
                <a:lnTo>
                  <a:pt x="122854" y="110484"/>
                </a:lnTo>
                <a:lnTo>
                  <a:pt x="140943" y="85214"/>
                </a:lnTo>
                <a:lnTo>
                  <a:pt x="143249" y="58803"/>
                </a:lnTo>
                <a:lnTo>
                  <a:pt x="136139" y="36363"/>
                </a:lnTo>
                <a:close/>
              </a:path>
            </a:pathLst>
          </a:custGeom>
          <a:solidFill>
            <a:srgbClr val="FFFFFF"/>
          </a:solidFill>
        </p:spPr>
        <p:txBody>
          <a:bodyPr wrap="square" lIns="0" tIns="0" rIns="0" bIns="0" rtlCol="0"/>
          <a:lstStyle/>
          <a:p>
            <a:endParaRPr/>
          </a:p>
        </p:txBody>
      </p:sp>
      <p:sp>
        <p:nvSpPr>
          <p:cNvPr id="38" name="object 63"/>
          <p:cNvSpPr/>
          <p:nvPr/>
        </p:nvSpPr>
        <p:spPr>
          <a:xfrm>
            <a:off x="10395014" y="3159080"/>
            <a:ext cx="618455" cy="109969"/>
          </a:xfrm>
          <a:custGeom>
            <a:avLst/>
            <a:gdLst/>
            <a:ahLst/>
            <a:cxnLst/>
            <a:rect l="l" t="t" r="r" b="b"/>
            <a:pathLst>
              <a:path w="417829" h="74295">
                <a:moveTo>
                  <a:pt x="208864" y="0"/>
                </a:moveTo>
                <a:lnTo>
                  <a:pt x="142846" y="1880"/>
                </a:lnTo>
                <a:lnTo>
                  <a:pt x="85511" y="7116"/>
                </a:lnTo>
                <a:lnTo>
                  <a:pt x="40298" y="15101"/>
                </a:lnTo>
                <a:lnTo>
                  <a:pt x="0" y="36893"/>
                </a:lnTo>
                <a:lnTo>
                  <a:pt x="10647" y="48552"/>
                </a:lnTo>
                <a:lnTo>
                  <a:pt x="40298" y="58680"/>
                </a:lnTo>
                <a:lnTo>
                  <a:pt x="85511" y="66667"/>
                </a:lnTo>
                <a:lnTo>
                  <a:pt x="142846" y="71905"/>
                </a:lnTo>
                <a:lnTo>
                  <a:pt x="208864" y="73786"/>
                </a:lnTo>
                <a:lnTo>
                  <a:pt x="274875" y="71905"/>
                </a:lnTo>
                <a:lnTo>
                  <a:pt x="332207" y="66667"/>
                </a:lnTo>
                <a:lnTo>
                  <a:pt x="377418" y="58680"/>
                </a:lnTo>
                <a:lnTo>
                  <a:pt x="407067" y="48552"/>
                </a:lnTo>
                <a:lnTo>
                  <a:pt x="417715" y="36893"/>
                </a:lnTo>
                <a:lnTo>
                  <a:pt x="407067" y="25229"/>
                </a:lnTo>
                <a:lnTo>
                  <a:pt x="377418" y="15101"/>
                </a:lnTo>
                <a:lnTo>
                  <a:pt x="332207" y="7116"/>
                </a:lnTo>
                <a:lnTo>
                  <a:pt x="274875" y="1880"/>
                </a:lnTo>
                <a:lnTo>
                  <a:pt x="208864" y="0"/>
                </a:lnTo>
                <a:close/>
              </a:path>
            </a:pathLst>
          </a:custGeom>
          <a:solidFill>
            <a:srgbClr val="FFFFFF"/>
          </a:solidFill>
        </p:spPr>
        <p:txBody>
          <a:bodyPr wrap="square" lIns="0" tIns="0" rIns="0" bIns="0" rtlCol="0"/>
          <a:lstStyle/>
          <a:p>
            <a:endParaRPr/>
          </a:p>
        </p:txBody>
      </p:sp>
      <p:sp>
        <p:nvSpPr>
          <p:cNvPr id="39" name="object 64"/>
          <p:cNvSpPr/>
          <p:nvPr/>
        </p:nvSpPr>
        <p:spPr>
          <a:xfrm>
            <a:off x="10647751" y="2487418"/>
            <a:ext cx="145685" cy="365622"/>
          </a:xfrm>
          <a:custGeom>
            <a:avLst/>
            <a:gdLst/>
            <a:ahLst/>
            <a:cxnLst/>
            <a:rect l="l" t="t" r="r" b="b"/>
            <a:pathLst>
              <a:path w="98425" h="247014">
                <a:moveTo>
                  <a:pt x="41438" y="0"/>
                </a:moveTo>
                <a:lnTo>
                  <a:pt x="60803" y="30240"/>
                </a:lnTo>
                <a:lnTo>
                  <a:pt x="66835" y="66489"/>
                </a:lnTo>
                <a:lnTo>
                  <a:pt x="60251" y="103964"/>
                </a:lnTo>
                <a:lnTo>
                  <a:pt x="41768" y="137883"/>
                </a:lnTo>
                <a:lnTo>
                  <a:pt x="9425" y="180683"/>
                </a:lnTo>
                <a:lnTo>
                  <a:pt x="0" y="206294"/>
                </a:lnTo>
                <a:lnTo>
                  <a:pt x="14713" y="224925"/>
                </a:lnTo>
                <a:lnTo>
                  <a:pt x="54786" y="246786"/>
                </a:lnTo>
                <a:lnTo>
                  <a:pt x="51310" y="244602"/>
                </a:lnTo>
                <a:lnTo>
                  <a:pt x="44337" y="237004"/>
                </a:lnTo>
                <a:lnTo>
                  <a:pt x="39044" y="222419"/>
                </a:lnTo>
                <a:lnTo>
                  <a:pt x="40613" y="199275"/>
                </a:lnTo>
                <a:lnTo>
                  <a:pt x="53322" y="172383"/>
                </a:lnTo>
                <a:lnTo>
                  <a:pt x="71518" y="151099"/>
                </a:lnTo>
                <a:lnTo>
                  <a:pt x="88590" y="127561"/>
                </a:lnTo>
                <a:lnTo>
                  <a:pt x="97928" y="93903"/>
                </a:lnTo>
                <a:lnTo>
                  <a:pt x="93618" y="56392"/>
                </a:lnTo>
                <a:lnTo>
                  <a:pt x="78441" y="27711"/>
                </a:lnTo>
                <a:lnTo>
                  <a:pt x="58885" y="8650"/>
                </a:lnTo>
                <a:lnTo>
                  <a:pt x="41438" y="0"/>
                </a:lnTo>
                <a:close/>
              </a:path>
            </a:pathLst>
          </a:custGeom>
          <a:solidFill>
            <a:srgbClr val="FFFFFF"/>
          </a:solidFill>
        </p:spPr>
        <p:txBody>
          <a:bodyPr wrap="square" lIns="0" tIns="0" rIns="0" bIns="0" rtlCol="0"/>
          <a:lstStyle/>
          <a:p>
            <a:endParaRPr/>
          </a:p>
        </p:txBody>
      </p:sp>
      <p:sp>
        <p:nvSpPr>
          <p:cNvPr id="40" name="object 65"/>
          <p:cNvSpPr/>
          <p:nvPr/>
        </p:nvSpPr>
        <p:spPr>
          <a:xfrm>
            <a:off x="10586253" y="2467147"/>
            <a:ext cx="140045" cy="198319"/>
          </a:xfrm>
          <a:custGeom>
            <a:avLst/>
            <a:gdLst/>
            <a:ahLst/>
            <a:cxnLst/>
            <a:rect l="l" t="t" r="r" b="b"/>
            <a:pathLst>
              <a:path w="94614" h="133985">
                <a:moveTo>
                  <a:pt x="82505" y="34026"/>
                </a:moveTo>
                <a:lnTo>
                  <a:pt x="35781" y="34026"/>
                </a:lnTo>
                <a:lnTo>
                  <a:pt x="63084" y="38611"/>
                </a:lnTo>
                <a:lnTo>
                  <a:pt x="82661" y="65624"/>
                </a:lnTo>
                <a:lnTo>
                  <a:pt x="90340" y="101770"/>
                </a:lnTo>
                <a:lnTo>
                  <a:pt x="81945" y="133759"/>
                </a:lnTo>
                <a:lnTo>
                  <a:pt x="86504" y="126206"/>
                </a:lnTo>
                <a:lnTo>
                  <a:pt x="92104" y="110437"/>
                </a:lnTo>
                <a:lnTo>
                  <a:pt x="94606" y="85069"/>
                </a:lnTo>
                <a:lnTo>
                  <a:pt x="89870" y="48720"/>
                </a:lnTo>
                <a:lnTo>
                  <a:pt x="82505" y="34026"/>
                </a:lnTo>
                <a:close/>
              </a:path>
              <a:path w="94614" h="133985">
                <a:moveTo>
                  <a:pt x="27414" y="0"/>
                </a:moveTo>
                <a:lnTo>
                  <a:pt x="6292" y="12245"/>
                </a:lnTo>
                <a:lnTo>
                  <a:pt x="0" y="28855"/>
                </a:lnTo>
                <a:lnTo>
                  <a:pt x="4514" y="45246"/>
                </a:lnTo>
                <a:lnTo>
                  <a:pt x="16457" y="58608"/>
                </a:lnTo>
                <a:lnTo>
                  <a:pt x="32454" y="66132"/>
                </a:lnTo>
                <a:lnTo>
                  <a:pt x="24380" y="59949"/>
                </a:lnTo>
                <a:lnTo>
                  <a:pt x="22773" y="50417"/>
                </a:lnTo>
                <a:lnTo>
                  <a:pt x="26839" y="40716"/>
                </a:lnTo>
                <a:lnTo>
                  <a:pt x="35781" y="34026"/>
                </a:lnTo>
                <a:lnTo>
                  <a:pt x="82505" y="34026"/>
                </a:lnTo>
                <a:lnTo>
                  <a:pt x="75670" y="20389"/>
                </a:lnTo>
                <a:lnTo>
                  <a:pt x="52696" y="3432"/>
                </a:lnTo>
                <a:lnTo>
                  <a:pt x="27414" y="0"/>
                </a:lnTo>
                <a:close/>
              </a:path>
            </a:pathLst>
          </a:custGeom>
          <a:solidFill>
            <a:srgbClr val="FFFFFF"/>
          </a:solidFill>
        </p:spPr>
        <p:txBody>
          <a:bodyPr wrap="square" lIns="0" tIns="0" rIns="0" bIns="0" rtlCol="0"/>
          <a:lstStyle/>
          <a:p>
            <a:endParaRPr/>
          </a:p>
        </p:txBody>
      </p:sp>
      <p:sp>
        <p:nvSpPr>
          <p:cNvPr id="41" name="object 38"/>
          <p:cNvSpPr txBox="1"/>
          <p:nvPr/>
        </p:nvSpPr>
        <p:spPr>
          <a:xfrm>
            <a:off x="9532824" y="3501184"/>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900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Visitor Economy</a:t>
            </a:r>
            <a:endParaRPr sz="1600" b="1" dirty="0">
              <a:solidFill>
                <a:srgbClr val="FF7C80"/>
              </a:solidFill>
              <a:latin typeface="Arial"/>
              <a:cs typeface="Arial"/>
            </a:endParaRPr>
          </a:p>
        </p:txBody>
      </p:sp>
      <p:sp>
        <p:nvSpPr>
          <p:cNvPr id="50" name="object 40"/>
          <p:cNvSpPr txBox="1"/>
          <p:nvPr/>
        </p:nvSpPr>
        <p:spPr>
          <a:xfrm>
            <a:off x="7249750" y="3510924"/>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Education</a:t>
            </a:r>
            <a:endParaRPr sz="1600" b="1" dirty="0">
              <a:solidFill>
                <a:srgbClr val="FF9999"/>
              </a:solidFill>
              <a:latin typeface="Arial"/>
              <a:cs typeface="Arial"/>
            </a:endParaRPr>
          </a:p>
        </p:txBody>
      </p:sp>
      <p:sp>
        <p:nvSpPr>
          <p:cNvPr id="51" name="object 20"/>
          <p:cNvSpPr/>
          <p:nvPr/>
        </p:nvSpPr>
        <p:spPr>
          <a:xfrm>
            <a:off x="7926551" y="2190922"/>
            <a:ext cx="1242791" cy="1234980"/>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52" name="object 21"/>
          <p:cNvSpPr/>
          <p:nvPr/>
        </p:nvSpPr>
        <p:spPr>
          <a:xfrm>
            <a:off x="8092111" y="2324981"/>
            <a:ext cx="642385" cy="239186"/>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nvGrpSpPr>
          <p:cNvPr id="58" name="Group 57"/>
          <p:cNvGrpSpPr/>
          <p:nvPr/>
        </p:nvGrpSpPr>
        <p:grpSpPr>
          <a:xfrm>
            <a:off x="5485160" y="4704525"/>
            <a:ext cx="1205779" cy="1205779"/>
            <a:chOff x="8235127" y="4930762"/>
            <a:chExt cx="843280" cy="843280"/>
          </a:xfrm>
        </p:grpSpPr>
        <p:sp>
          <p:nvSpPr>
            <p:cNvPr id="5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5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5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5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59" name="object 40"/>
          <p:cNvSpPr txBox="1"/>
          <p:nvPr/>
        </p:nvSpPr>
        <p:spPr>
          <a:xfrm>
            <a:off x="4860681" y="5960700"/>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400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Construction</a:t>
            </a:r>
            <a:endParaRPr sz="1600" b="1" dirty="0">
              <a:solidFill>
                <a:srgbClr val="FF9999"/>
              </a:solidFill>
              <a:latin typeface="Arial"/>
              <a:cs typeface="Arial"/>
            </a:endParaRPr>
          </a:p>
        </p:txBody>
      </p:sp>
      <p:sp>
        <p:nvSpPr>
          <p:cNvPr id="64" name="object 40"/>
          <p:cNvSpPr txBox="1"/>
          <p:nvPr/>
        </p:nvSpPr>
        <p:spPr>
          <a:xfrm>
            <a:off x="2350227" y="5946499"/>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500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Creative and Digital</a:t>
            </a:r>
            <a:endParaRPr sz="1600" b="1" dirty="0">
              <a:solidFill>
                <a:srgbClr val="FF9999"/>
              </a:solidFill>
              <a:latin typeface="Arial"/>
              <a:cs typeface="Arial"/>
            </a:endParaRPr>
          </a:p>
        </p:txBody>
      </p:sp>
      <p:grpSp>
        <p:nvGrpSpPr>
          <p:cNvPr id="3" name="Group 2"/>
          <p:cNvGrpSpPr/>
          <p:nvPr/>
        </p:nvGrpSpPr>
        <p:grpSpPr>
          <a:xfrm>
            <a:off x="3199059" y="4501071"/>
            <a:ext cx="812789" cy="1409233"/>
            <a:chOff x="4029892" y="2286681"/>
            <a:chExt cx="1079500" cy="1871663"/>
          </a:xfrm>
        </p:grpSpPr>
        <p:sp>
          <p:nvSpPr>
            <p:cNvPr id="43" name="AutoShape 3">
              <a:extLst>
                <a:ext uri="{FF2B5EF4-FFF2-40B4-BE49-F238E27FC236}">
                  <a16:creationId xmlns:a16="http://schemas.microsoft.com/office/drawing/2014/main" id="{80CFC265-BF63-4BB3-A3F9-611B7F7A57A5}"/>
                </a:ext>
              </a:extLst>
            </p:cNvPr>
            <p:cNvSpPr>
              <a:spLocks noChangeAspect="1" noChangeArrowheads="1" noTextEdit="1"/>
            </p:cNvSpPr>
            <p:nvPr/>
          </p:nvSpPr>
          <p:spPr bwMode="auto">
            <a:xfrm>
              <a:off x="4029892" y="2294618"/>
              <a:ext cx="1066800" cy="1854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5">
              <a:extLst>
                <a:ext uri="{FF2B5EF4-FFF2-40B4-BE49-F238E27FC236}">
                  <a16:creationId xmlns:a16="http://schemas.microsoft.com/office/drawing/2014/main" id="{B4A0CA50-FCE9-42EE-9F0C-F68A66D348B9}"/>
                </a:ext>
              </a:extLst>
            </p:cNvPr>
            <p:cNvSpPr>
              <a:spLocks noEditPoints="1"/>
            </p:cNvSpPr>
            <p:nvPr/>
          </p:nvSpPr>
          <p:spPr bwMode="auto">
            <a:xfrm>
              <a:off x="4029892" y="2286681"/>
              <a:ext cx="1079500" cy="1352550"/>
            </a:xfrm>
            <a:custGeom>
              <a:avLst/>
              <a:gdLst>
                <a:gd name="T0" fmla="*/ 809 w 1116"/>
                <a:gd name="T1" fmla="*/ 1372 h 1406"/>
                <a:gd name="T2" fmla="*/ 809 w 1116"/>
                <a:gd name="T3" fmla="*/ 1372 h 1406"/>
                <a:gd name="T4" fmla="*/ 819 w 1116"/>
                <a:gd name="T5" fmla="*/ 1358 h 1406"/>
                <a:gd name="T6" fmla="*/ 840 w 1116"/>
                <a:gd name="T7" fmla="*/ 1318 h 1406"/>
                <a:gd name="T8" fmla="*/ 855 w 1116"/>
                <a:gd name="T9" fmla="*/ 1207 h 1406"/>
                <a:gd name="T10" fmla="*/ 873 w 1116"/>
                <a:gd name="T11" fmla="*/ 1077 h 1406"/>
                <a:gd name="T12" fmla="*/ 932 w 1116"/>
                <a:gd name="T13" fmla="*/ 960 h 1406"/>
                <a:gd name="T14" fmla="*/ 1004 w 1116"/>
                <a:gd name="T15" fmla="*/ 834 h 1406"/>
                <a:gd name="T16" fmla="*/ 1004 w 1116"/>
                <a:gd name="T17" fmla="*/ 833 h 1406"/>
                <a:gd name="T18" fmla="*/ 1082 w 1116"/>
                <a:gd name="T19" fmla="*/ 558 h 1406"/>
                <a:gd name="T20" fmla="*/ 929 w 1116"/>
                <a:gd name="T21" fmla="*/ 187 h 1406"/>
                <a:gd name="T22" fmla="*/ 558 w 1116"/>
                <a:gd name="T23" fmla="*/ 33 h 1406"/>
                <a:gd name="T24" fmla="*/ 187 w 1116"/>
                <a:gd name="T25" fmla="*/ 187 h 1406"/>
                <a:gd name="T26" fmla="*/ 33 w 1116"/>
                <a:gd name="T27" fmla="*/ 558 h 1406"/>
                <a:gd name="T28" fmla="*/ 82 w 1116"/>
                <a:gd name="T29" fmla="*/ 779 h 1406"/>
                <a:gd name="T30" fmla="*/ 83 w 1116"/>
                <a:gd name="T31" fmla="*/ 780 h 1406"/>
                <a:gd name="T32" fmla="*/ 83 w 1116"/>
                <a:gd name="T33" fmla="*/ 781 h 1406"/>
                <a:gd name="T34" fmla="*/ 84 w 1116"/>
                <a:gd name="T35" fmla="*/ 782 h 1406"/>
                <a:gd name="T36" fmla="*/ 106 w 1116"/>
                <a:gd name="T37" fmla="*/ 823 h 1406"/>
                <a:gd name="T38" fmla="*/ 106 w 1116"/>
                <a:gd name="T39" fmla="*/ 824 h 1406"/>
                <a:gd name="T40" fmla="*/ 180 w 1116"/>
                <a:gd name="T41" fmla="*/ 953 h 1406"/>
                <a:gd name="T42" fmla="*/ 241 w 1116"/>
                <a:gd name="T43" fmla="*/ 1077 h 1406"/>
                <a:gd name="T44" fmla="*/ 260 w 1116"/>
                <a:gd name="T45" fmla="*/ 1207 h 1406"/>
                <a:gd name="T46" fmla="*/ 275 w 1116"/>
                <a:gd name="T47" fmla="*/ 1318 h 1406"/>
                <a:gd name="T48" fmla="*/ 306 w 1116"/>
                <a:gd name="T49" fmla="*/ 1372 h 1406"/>
                <a:gd name="T50" fmla="*/ 809 w 1116"/>
                <a:gd name="T51" fmla="*/ 1372 h 1406"/>
                <a:gd name="T52" fmla="*/ 298 w 1116"/>
                <a:gd name="T53" fmla="*/ 1406 h 1406"/>
                <a:gd name="T54" fmla="*/ 298 w 1116"/>
                <a:gd name="T55" fmla="*/ 1406 h 1406"/>
                <a:gd name="T56" fmla="*/ 285 w 1116"/>
                <a:gd name="T57" fmla="*/ 1400 h 1406"/>
                <a:gd name="T58" fmla="*/ 268 w 1116"/>
                <a:gd name="T59" fmla="*/ 1377 h 1406"/>
                <a:gd name="T60" fmla="*/ 242 w 1116"/>
                <a:gd name="T61" fmla="*/ 1328 h 1406"/>
                <a:gd name="T62" fmla="*/ 226 w 1116"/>
                <a:gd name="T63" fmla="*/ 1209 h 1406"/>
                <a:gd name="T64" fmla="*/ 209 w 1116"/>
                <a:gd name="T65" fmla="*/ 1087 h 1406"/>
                <a:gd name="T66" fmla="*/ 150 w 1116"/>
                <a:gd name="T67" fmla="*/ 970 h 1406"/>
                <a:gd name="T68" fmla="*/ 76 w 1116"/>
                <a:gd name="T69" fmla="*/ 840 h 1406"/>
                <a:gd name="T70" fmla="*/ 53 w 1116"/>
                <a:gd name="T71" fmla="*/ 797 h 1406"/>
                <a:gd name="T72" fmla="*/ 52 w 1116"/>
                <a:gd name="T73" fmla="*/ 794 h 1406"/>
                <a:gd name="T74" fmla="*/ 52 w 1116"/>
                <a:gd name="T75" fmla="*/ 794 h 1406"/>
                <a:gd name="T76" fmla="*/ 51 w 1116"/>
                <a:gd name="T77" fmla="*/ 791 h 1406"/>
                <a:gd name="T78" fmla="*/ 0 w 1116"/>
                <a:gd name="T79" fmla="*/ 558 h 1406"/>
                <a:gd name="T80" fmla="*/ 558 w 1116"/>
                <a:gd name="T81" fmla="*/ 0 h 1406"/>
                <a:gd name="T82" fmla="*/ 1116 w 1116"/>
                <a:gd name="T83" fmla="*/ 558 h 1406"/>
                <a:gd name="T84" fmla="*/ 1033 w 1116"/>
                <a:gd name="T85" fmla="*/ 850 h 1406"/>
                <a:gd name="T86" fmla="*/ 961 w 1116"/>
                <a:gd name="T87" fmla="*/ 976 h 1406"/>
                <a:gd name="T88" fmla="*/ 906 w 1116"/>
                <a:gd name="T89" fmla="*/ 1087 h 1406"/>
                <a:gd name="T90" fmla="*/ 888 w 1116"/>
                <a:gd name="T91" fmla="*/ 1209 h 1406"/>
                <a:gd name="T92" fmla="*/ 872 w 1116"/>
                <a:gd name="T93" fmla="*/ 1328 h 1406"/>
                <a:gd name="T94" fmla="*/ 847 w 1116"/>
                <a:gd name="T95" fmla="*/ 1377 h 1406"/>
                <a:gd name="T96" fmla="*/ 830 w 1116"/>
                <a:gd name="T97" fmla="*/ 1400 h 1406"/>
                <a:gd name="T98" fmla="*/ 817 w 1116"/>
                <a:gd name="T99" fmla="*/ 1406 h 1406"/>
                <a:gd name="T100" fmla="*/ 298 w 1116"/>
                <a:gd name="T101"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6" h="1406">
                  <a:moveTo>
                    <a:pt x="809" y="1372"/>
                  </a:moveTo>
                  <a:lnTo>
                    <a:pt x="809" y="1372"/>
                  </a:lnTo>
                  <a:cubicBezTo>
                    <a:pt x="812" y="1368"/>
                    <a:pt x="815" y="1364"/>
                    <a:pt x="819" y="1358"/>
                  </a:cubicBezTo>
                  <a:cubicBezTo>
                    <a:pt x="827" y="1346"/>
                    <a:pt x="836" y="1331"/>
                    <a:pt x="840" y="1318"/>
                  </a:cubicBezTo>
                  <a:cubicBezTo>
                    <a:pt x="849" y="1289"/>
                    <a:pt x="852" y="1249"/>
                    <a:pt x="855" y="1207"/>
                  </a:cubicBezTo>
                  <a:cubicBezTo>
                    <a:pt x="858" y="1164"/>
                    <a:pt x="861" y="1119"/>
                    <a:pt x="873" y="1077"/>
                  </a:cubicBezTo>
                  <a:cubicBezTo>
                    <a:pt x="883" y="1047"/>
                    <a:pt x="906" y="1005"/>
                    <a:pt x="932" y="960"/>
                  </a:cubicBezTo>
                  <a:cubicBezTo>
                    <a:pt x="958" y="915"/>
                    <a:pt x="986" y="868"/>
                    <a:pt x="1004" y="834"/>
                  </a:cubicBezTo>
                  <a:lnTo>
                    <a:pt x="1004" y="833"/>
                  </a:lnTo>
                  <a:cubicBezTo>
                    <a:pt x="1054" y="753"/>
                    <a:pt x="1082" y="658"/>
                    <a:pt x="1082" y="558"/>
                  </a:cubicBezTo>
                  <a:cubicBezTo>
                    <a:pt x="1082" y="413"/>
                    <a:pt x="1023" y="282"/>
                    <a:pt x="929" y="187"/>
                  </a:cubicBezTo>
                  <a:cubicBezTo>
                    <a:pt x="834" y="92"/>
                    <a:pt x="703" y="33"/>
                    <a:pt x="558" y="33"/>
                  </a:cubicBezTo>
                  <a:cubicBezTo>
                    <a:pt x="413" y="33"/>
                    <a:pt x="282" y="92"/>
                    <a:pt x="187" y="187"/>
                  </a:cubicBezTo>
                  <a:cubicBezTo>
                    <a:pt x="92" y="282"/>
                    <a:pt x="33" y="413"/>
                    <a:pt x="33" y="558"/>
                  </a:cubicBezTo>
                  <a:cubicBezTo>
                    <a:pt x="33" y="637"/>
                    <a:pt x="51" y="712"/>
                    <a:pt x="82" y="779"/>
                  </a:cubicBezTo>
                  <a:cubicBezTo>
                    <a:pt x="83" y="779"/>
                    <a:pt x="83" y="780"/>
                    <a:pt x="83" y="780"/>
                  </a:cubicBezTo>
                  <a:cubicBezTo>
                    <a:pt x="83" y="781"/>
                    <a:pt x="83" y="781"/>
                    <a:pt x="83" y="781"/>
                  </a:cubicBezTo>
                  <a:lnTo>
                    <a:pt x="84" y="782"/>
                  </a:lnTo>
                  <a:cubicBezTo>
                    <a:pt x="90" y="796"/>
                    <a:pt x="98" y="810"/>
                    <a:pt x="106" y="823"/>
                  </a:cubicBezTo>
                  <a:lnTo>
                    <a:pt x="106" y="824"/>
                  </a:lnTo>
                  <a:cubicBezTo>
                    <a:pt x="123" y="857"/>
                    <a:pt x="153" y="906"/>
                    <a:pt x="180" y="953"/>
                  </a:cubicBezTo>
                  <a:cubicBezTo>
                    <a:pt x="207" y="1001"/>
                    <a:pt x="232" y="1046"/>
                    <a:pt x="241" y="1077"/>
                  </a:cubicBezTo>
                  <a:cubicBezTo>
                    <a:pt x="254" y="1119"/>
                    <a:pt x="257" y="1164"/>
                    <a:pt x="260" y="1207"/>
                  </a:cubicBezTo>
                  <a:cubicBezTo>
                    <a:pt x="263" y="1249"/>
                    <a:pt x="266" y="1289"/>
                    <a:pt x="275" y="1318"/>
                  </a:cubicBezTo>
                  <a:cubicBezTo>
                    <a:pt x="280" y="1337"/>
                    <a:pt x="297" y="1361"/>
                    <a:pt x="306" y="1372"/>
                  </a:cubicBezTo>
                  <a:lnTo>
                    <a:pt x="809" y="1372"/>
                  </a:lnTo>
                  <a:close/>
                  <a:moveTo>
                    <a:pt x="298" y="1406"/>
                  </a:moveTo>
                  <a:lnTo>
                    <a:pt x="298" y="1406"/>
                  </a:lnTo>
                  <a:cubicBezTo>
                    <a:pt x="293" y="1406"/>
                    <a:pt x="288" y="1403"/>
                    <a:pt x="285" y="1400"/>
                  </a:cubicBezTo>
                  <a:cubicBezTo>
                    <a:pt x="285" y="1399"/>
                    <a:pt x="277" y="1390"/>
                    <a:pt x="268" y="1377"/>
                  </a:cubicBezTo>
                  <a:cubicBezTo>
                    <a:pt x="259" y="1364"/>
                    <a:pt x="248" y="1347"/>
                    <a:pt x="242" y="1328"/>
                  </a:cubicBezTo>
                  <a:cubicBezTo>
                    <a:pt x="231" y="1293"/>
                    <a:pt x="229" y="1251"/>
                    <a:pt x="226" y="1209"/>
                  </a:cubicBezTo>
                  <a:cubicBezTo>
                    <a:pt x="224" y="1166"/>
                    <a:pt x="220" y="1123"/>
                    <a:pt x="209" y="1087"/>
                  </a:cubicBezTo>
                  <a:cubicBezTo>
                    <a:pt x="202" y="1062"/>
                    <a:pt x="177" y="1017"/>
                    <a:pt x="150" y="970"/>
                  </a:cubicBezTo>
                  <a:cubicBezTo>
                    <a:pt x="124" y="923"/>
                    <a:pt x="94" y="875"/>
                    <a:pt x="76" y="840"/>
                  </a:cubicBezTo>
                  <a:cubicBezTo>
                    <a:pt x="68" y="826"/>
                    <a:pt x="60" y="812"/>
                    <a:pt x="53" y="797"/>
                  </a:cubicBezTo>
                  <a:cubicBezTo>
                    <a:pt x="52" y="795"/>
                    <a:pt x="52" y="794"/>
                    <a:pt x="52" y="794"/>
                  </a:cubicBezTo>
                  <a:lnTo>
                    <a:pt x="52" y="794"/>
                  </a:lnTo>
                  <a:cubicBezTo>
                    <a:pt x="51" y="793"/>
                    <a:pt x="51" y="792"/>
                    <a:pt x="51" y="791"/>
                  </a:cubicBezTo>
                  <a:cubicBezTo>
                    <a:pt x="18" y="720"/>
                    <a:pt x="0" y="641"/>
                    <a:pt x="0" y="558"/>
                  </a:cubicBezTo>
                  <a:cubicBezTo>
                    <a:pt x="0" y="249"/>
                    <a:pt x="249" y="0"/>
                    <a:pt x="558" y="0"/>
                  </a:cubicBezTo>
                  <a:cubicBezTo>
                    <a:pt x="866" y="0"/>
                    <a:pt x="1116" y="249"/>
                    <a:pt x="1116" y="558"/>
                  </a:cubicBezTo>
                  <a:cubicBezTo>
                    <a:pt x="1116" y="665"/>
                    <a:pt x="1086" y="765"/>
                    <a:pt x="1033" y="850"/>
                  </a:cubicBezTo>
                  <a:cubicBezTo>
                    <a:pt x="1015" y="886"/>
                    <a:pt x="987" y="932"/>
                    <a:pt x="961" y="976"/>
                  </a:cubicBezTo>
                  <a:cubicBezTo>
                    <a:pt x="936" y="1021"/>
                    <a:pt x="913" y="1064"/>
                    <a:pt x="906" y="1087"/>
                  </a:cubicBezTo>
                  <a:cubicBezTo>
                    <a:pt x="895" y="1123"/>
                    <a:pt x="891" y="1166"/>
                    <a:pt x="888" y="1209"/>
                  </a:cubicBezTo>
                  <a:cubicBezTo>
                    <a:pt x="886" y="1251"/>
                    <a:pt x="883" y="1293"/>
                    <a:pt x="872" y="1328"/>
                  </a:cubicBezTo>
                  <a:cubicBezTo>
                    <a:pt x="867" y="1347"/>
                    <a:pt x="856" y="1364"/>
                    <a:pt x="847" y="1377"/>
                  </a:cubicBezTo>
                  <a:cubicBezTo>
                    <a:pt x="838" y="1390"/>
                    <a:pt x="830" y="1399"/>
                    <a:pt x="830" y="1400"/>
                  </a:cubicBezTo>
                  <a:cubicBezTo>
                    <a:pt x="827" y="1403"/>
                    <a:pt x="822" y="1406"/>
                    <a:pt x="817" y="1406"/>
                  </a:cubicBezTo>
                  <a:lnTo>
                    <a:pt x="298" y="1406"/>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5C68F664-B9FC-4574-B223-E40BE9239842}"/>
                </a:ext>
              </a:extLst>
            </p:cNvPr>
            <p:cNvSpPr>
              <a:spLocks/>
            </p:cNvSpPr>
            <p:nvPr/>
          </p:nvSpPr>
          <p:spPr bwMode="auto">
            <a:xfrm>
              <a:off x="4369617" y="3991656"/>
              <a:ext cx="398463" cy="166688"/>
            </a:xfrm>
            <a:custGeom>
              <a:avLst/>
              <a:gdLst>
                <a:gd name="T0" fmla="*/ 411 w 411"/>
                <a:gd name="T1" fmla="*/ 0 h 174"/>
                <a:gd name="T2" fmla="*/ 411 w 411"/>
                <a:gd name="T3" fmla="*/ 0 h 174"/>
                <a:gd name="T4" fmla="*/ 0 w 411"/>
                <a:gd name="T5" fmla="*/ 0 h 174"/>
                <a:gd name="T6" fmla="*/ 110 w 411"/>
                <a:gd name="T7" fmla="*/ 84 h 174"/>
                <a:gd name="T8" fmla="*/ 143 w 411"/>
                <a:gd name="T9" fmla="*/ 147 h 174"/>
                <a:gd name="T10" fmla="*/ 206 w 411"/>
                <a:gd name="T11" fmla="*/ 174 h 174"/>
                <a:gd name="T12" fmla="*/ 269 w 411"/>
                <a:gd name="T13" fmla="*/ 147 h 174"/>
                <a:gd name="T14" fmla="*/ 301 w 411"/>
                <a:gd name="T15" fmla="*/ 84 h 174"/>
                <a:gd name="T16" fmla="*/ 411 w 411"/>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174">
                  <a:moveTo>
                    <a:pt x="411" y="0"/>
                  </a:moveTo>
                  <a:lnTo>
                    <a:pt x="411" y="0"/>
                  </a:lnTo>
                  <a:lnTo>
                    <a:pt x="0" y="0"/>
                  </a:lnTo>
                  <a:lnTo>
                    <a:pt x="110" y="84"/>
                  </a:lnTo>
                  <a:lnTo>
                    <a:pt x="143" y="147"/>
                  </a:lnTo>
                  <a:cubicBezTo>
                    <a:pt x="143" y="147"/>
                    <a:pt x="161" y="174"/>
                    <a:pt x="206" y="174"/>
                  </a:cubicBezTo>
                  <a:cubicBezTo>
                    <a:pt x="248" y="174"/>
                    <a:pt x="269" y="147"/>
                    <a:pt x="269" y="147"/>
                  </a:cubicBezTo>
                  <a:lnTo>
                    <a:pt x="301" y="84"/>
                  </a:lnTo>
                  <a:lnTo>
                    <a:pt x="411" y="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B7C5F358-16C4-429D-8E53-0C5023A87698}"/>
                </a:ext>
              </a:extLst>
            </p:cNvPr>
            <p:cNvSpPr>
              <a:spLocks/>
            </p:cNvSpPr>
            <p:nvPr/>
          </p:nvSpPr>
          <p:spPr bwMode="auto">
            <a:xfrm>
              <a:off x="4341042" y="3709081"/>
              <a:ext cx="457200" cy="65088"/>
            </a:xfrm>
            <a:custGeom>
              <a:avLst/>
              <a:gdLst>
                <a:gd name="T0" fmla="*/ 474 w 474"/>
                <a:gd name="T1" fmla="*/ 34 h 68"/>
                <a:gd name="T2" fmla="*/ 474 w 474"/>
                <a:gd name="T3" fmla="*/ 34 h 68"/>
                <a:gd name="T4" fmla="*/ 440 w 474"/>
                <a:gd name="T5" fmla="*/ 68 h 68"/>
                <a:gd name="T6" fmla="*/ 33 w 474"/>
                <a:gd name="T7" fmla="*/ 68 h 68"/>
                <a:gd name="T8" fmla="*/ 0 w 474"/>
                <a:gd name="T9" fmla="*/ 34 h 68"/>
                <a:gd name="T10" fmla="*/ 33 w 474"/>
                <a:gd name="T11" fmla="*/ 0 h 68"/>
                <a:gd name="T12" fmla="*/ 440 w 474"/>
                <a:gd name="T13" fmla="*/ 0 h 68"/>
                <a:gd name="T14" fmla="*/ 474 w 474"/>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8">
                  <a:moveTo>
                    <a:pt x="474" y="34"/>
                  </a:moveTo>
                  <a:lnTo>
                    <a:pt x="474" y="34"/>
                  </a:lnTo>
                  <a:cubicBezTo>
                    <a:pt x="474" y="53"/>
                    <a:pt x="459" y="68"/>
                    <a:pt x="440" y="68"/>
                  </a:cubicBezTo>
                  <a:lnTo>
                    <a:pt x="33" y="68"/>
                  </a:lnTo>
                  <a:cubicBezTo>
                    <a:pt x="15" y="68"/>
                    <a:pt x="0" y="53"/>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7C7F22AD-769B-42CB-BCFD-BF3F26AE3E9D}"/>
                </a:ext>
              </a:extLst>
            </p:cNvPr>
            <p:cNvSpPr>
              <a:spLocks/>
            </p:cNvSpPr>
            <p:nvPr/>
          </p:nvSpPr>
          <p:spPr bwMode="auto">
            <a:xfrm>
              <a:off x="4341042" y="3802743"/>
              <a:ext cx="457200" cy="63500"/>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C9E44073-0177-467B-BEDE-55375938FEF5}"/>
                </a:ext>
              </a:extLst>
            </p:cNvPr>
            <p:cNvSpPr>
              <a:spLocks/>
            </p:cNvSpPr>
            <p:nvPr/>
          </p:nvSpPr>
          <p:spPr bwMode="auto">
            <a:xfrm>
              <a:off x="4341042" y="3896406"/>
              <a:ext cx="457200" cy="65088"/>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3271A474-5B9D-43FC-823E-AC79AAEF2D4A}"/>
                </a:ext>
              </a:extLst>
            </p:cNvPr>
            <p:cNvSpPr>
              <a:spLocks/>
            </p:cNvSpPr>
            <p:nvPr/>
          </p:nvSpPr>
          <p:spPr bwMode="auto">
            <a:xfrm>
              <a:off x="4299767" y="3621768"/>
              <a:ext cx="539750" cy="57150"/>
            </a:xfrm>
            <a:custGeom>
              <a:avLst/>
              <a:gdLst>
                <a:gd name="T0" fmla="*/ 507 w 558"/>
                <a:gd name="T1" fmla="*/ 60 h 60"/>
                <a:gd name="T2" fmla="*/ 507 w 558"/>
                <a:gd name="T3" fmla="*/ 60 h 60"/>
                <a:gd name="T4" fmla="*/ 51 w 558"/>
                <a:gd name="T5" fmla="*/ 60 h 60"/>
                <a:gd name="T6" fmla="*/ 0 w 558"/>
                <a:gd name="T7" fmla="*/ 0 h 60"/>
                <a:gd name="T8" fmla="*/ 558 w 558"/>
                <a:gd name="T9" fmla="*/ 0 h 60"/>
                <a:gd name="T10" fmla="*/ 507 w 558"/>
                <a:gd name="T11" fmla="*/ 60 h 60"/>
              </a:gdLst>
              <a:ahLst/>
              <a:cxnLst>
                <a:cxn ang="0">
                  <a:pos x="T0" y="T1"/>
                </a:cxn>
                <a:cxn ang="0">
                  <a:pos x="T2" y="T3"/>
                </a:cxn>
                <a:cxn ang="0">
                  <a:pos x="T4" y="T5"/>
                </a:cxn>
                <a:cxn ang="0">
                  <a:pos x="T6" y="T7"/>
                </a:cxn>
                <a:cxn ang="0">
                  <a:pos x="T8" y="T9"/>
                </a:cxn>
                <a:cxn ang="0">
                  <a:pos x="T10" y="T11"/>
                </a:cxn>
              </a:cxnLst>
              <a:rect l="0" t="0" r="r" b="b"/>
              <a:pathLst>
                <a:path w="558" h="60">
                  <a:moveTo>
                    <a:pt x="507" y="60"/>
                  </a:moveTo>
                  <a:lnTo>
                    <a:pt x="507" y="60"/>
                  </a:lnTo>
                  <a:lnTo>
                    <a:pt x="51" y="60"/>
                  </a:lnTo>
                  <a:lnTo>
                    <a:pt x="0" y="0"/>
                  </a:lnTo>
                  <a:lnTo>
                    <a:pt x="558" y="0"/>
                  </a:lnTo>
                  <a:lnTo>
                    <a:pt x="507" y="6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a:extLst>
                <a:ext uri="{FF2B5EF4-FFF2-40B4-BE49-F238E27FC236}">
                  <a16:creationId xmlns:a16="http://schemas.microsoft.com/office/drawing/2014/main" id="{C21AF23C-232D-4E5B-952F-A0A856D04D40}"/>
                </a:ext>
              </a:extLst>
            </p:cNvPr>
            <p:cNvSpPr>
              <a:spLocks noEditPoints="1"/>
            </p:cNvSpPr>
            <p:nvPr/>
          </p:nvSpPr>
          <p:spPr bwMode="auto">
            <a:xfrm>
              <a:off x="4174355" y="2547031"/>
              <a:ext cx="342900" cy="344488"/>
            </a:xfrm>
            <a:custGeom>
              <a:avLst/>
              <a:gdLst>
                <a:gd name="T0" fmla="*/ 195 w 355"/>
                <a:gd name="T1" fmla="*/ 253 h 359"/>
                <a:gd name="T2" fmla="*/ 195 w 355"/>
                <a:gd name="T3" fmla="*/ 253 h 359"/>
                <a:gd name="T4" fmla="*/ 104 w 355"/>
                <a:gd name="T5" fmla="*/ 198 h 359"/>
                <a:gd name="T6" fmla="*/ 159 w 355"/>
                <a:gd name="T7" fmla="*/ 106 h 359"/>
                <a:gd name="T8" fmla="*/ 251 w 355"/>
                <a:gd name="T9" fmla="*/ 162 h 359"/>
                <a:gd name="T10" fmla="*/ 195 w 355"/>
                <a:gd name="T11" fmla="*/ 253 h 359"/>
                <a:gd name="T12" fmla="*/ 275 w 355"/>
                <a:gd name="T13" fmla="*/ 282 h 359"/>
                <a:gd name="T14" fmla="*/ 275 w 355"/>
                <a:gd name="T15" fmla="*/ 282 h 359"/>
                <a:gd name="T16" fmla="*/ 294 w 355"/>
                <a:gd name="T17" fmla="*/ 259 h 359"/>
                <a:gd name="T18" fmla="*/ 337 w 355"/>
                <a:gd name="T19" fmla="*/ 262 h 359"/>
                <a:gd name="T20" fmla="*/ 349 w 355"/>
                <a:gd name="T21" fmla="*/ 232 h 359"/>
                <a:gd name="T22" fmla="*/ 316 w 355"/>
                <a:gd name="T23" fmla="*/ 205 h 359"/>
                <a:gd name="T24" fmla="*/ 318 w 355"/>
                <a:gd name="T25" fmla="*/ 175 h 359"/>
                <a:gd name="T26" fmla="*/ 355 w 355"/>
                <a:gd name="T27" fmla="*/ 153 h 359"/>
                <a:gd name="T28" fmla="*/ 351 w 355"/>
                <a:gd name="T29" fmla="*/ 137 h 359"/>
                <a:gd name="T30" fmla="*/ 347 w 355"/>
                <a:gd name="T31" fmla="*/ 122 h 359"/>
                <a:gd name="T32" fmla="*/ 304 w 355"/>
                <a:gd name="T33" fmla="*/ 118 h 359"/>
                <a:gd name="T34" fmla="*/ 289 w 355"/>
                <a:gd name="T35" fmla="*/ 93 h 359"/>
                <a:gd name="T36" fmla="*/ 305 w 355"/>
                <a:gd name="T37" fmla="*/ 54 h 359"/>
                <a:gd name="T38" fmla="*/ 280 w 355"/>
                <a:gd name="T39" fmla="*/ 33 h 359"/>
                <a:gd name="T40" fmla="*/ 244 w 355"/>
                <a:gd name="T41" fmla="*/ 55 h 359"/>
                <a:gd name="T42" fmla="*/ 216 w 355"/>
                <a:gd name="T43" fmla="*/ 44 h 359"/>
                <a:gd name="T44" fmla="*/ 206 w 355"/>
                <a:gd name="T45" fmla="*/ 3 h 359"/>
                <a:gd name="T46" fmla="*/ 174 w 355"/>
                <a:gd name="T47" fmla="*/ 0 h 359"/>
                <a:gd name="T48" fmla="*/ 158 w 355"/>
                <a:gd name="T49" fmla="*/ 40 h 359"/>
                <a:gd name="T50" fmla="*/ 143 w 355"/>
                <a:gd name="T51" fmla="*/ 43 h 359"/>
                <a:gd name="T52" fmla="*/ 129 w 355"/>
                <a:gd name="T53" fmla="*/ 47 h 359"/>
                <a:gd name="T54" fmla="*/ 97 w 355"/>
                <a:gd name="T55" fmla="*/ 20 h 359"/>
                <a:gd name="T56" fmla="*/ 69 w 355"/>
                <a:gd name="T57" fmla="*/ 36 h 359"/>
                <a:gd name="T58" fmla="*/ 79 w 355"/>
                <a:gd name="T59" fmla="*/ 78 h 359"/>
                <a:gd name="T60" fmla="*/ 60 w 355"/>
                <a:gd name="T61" fmla="*/ 101 h 359"/>
                <a:gd name="T62" fmla="*/ 18 w 355"/>
                <a:gd name="T63" fmla="*/ 98 h 359"/>
                <a:gd name="T64" fmla="*/ 6 w 355"/>
                <a:gd name="T65" fmla="*/ 127 h 359"/>
                <a:gd name="T66" fmla="*/ 38 w 355"/>
                <a:gd name="T67" fmla="*/ 155 h 359"/>
                <a:gd name="T68" fmla="*/ 36 w 355"/>
                <a:gd name="T69" fmla="*/ 184 h 359"/>
                <a:gd name="T70" fmla="*/ 0 w 355"/>
                <a:gd name="T71" fmla="*/ 207 h 359"/>
                <a:gd name="T72" fmla="*/ 3 w 355"/>
                <a:gd name="T73" fmla="*/ 223 h 359"/>
                <a:gd name="T74" fmla="*/ 7 w 355"/>
                <a:gd name="T75" fmla="*/ 238 h 359"/>
                <a:gd name="T76" fmla="*/ 50 w 355"/>
                <a:gd name="T77" fmla="*/ 241 h 359"/>
                <a:gd name="T78" fmla="*/ 66 w 355"/>
                <a:gd name="T79" fmla="*/ 267 h 359"/>
                <a:gd name="T80" fmla="*/ 50 w 355"/>
                <a:gd name="T81" fmla="*/ 306 h 359"/>
                <a:gd name="T82" fmla="*/ 74 w 355"/>
                <a:gd name="T83" fmla="*/ 327 h 359"/>
                <a:gd name="T84" fmla="*/ 110 w 355"/>
                <a:gd name="T85" fmla="*/ 304 h 359"/>
                <a:gd name="T86" fmla="*/ 138 w 355"/>
                <a:gd name="T87" fmla="*/ 316 h 359"/>
                <a:gd name="T88" fmla="*/ 148 w 355"/>
                <a:gd name="T89" fmla="*/ 357 h 359"/>
                <a:gd name="T90" fmla="*/ 180 w 355"/>
                <a:gd name="T91" fmla="*/ 359 h 359"/>
                <a:gd name="T92" fmla="*/ 196 w 355"/>
                <a:gd name="T93" fmla="*/ 320 h 359"/>
                <a:gd name="T94" fmla="*/ 211 w 355"/>
                <a:gd name="T95" fmla="*/ 317 h 359"/>
                <a:gd name="T96" fmla="*/ 225 w 355"/>
                <a:gd name="T97" fmla="*/ 313 h 359"/>
                <a:gd name="T98" fmla="*/ 258 w 355"/>
                <a:gd name="T99" fmla="*/ 340 h 359"/>
                <a:gd name="T100" fmla="*/ 285 w 355"/>
                <a:gd name="T101" fmla="*/ 323 h 359"/>
                <a:gd name="T102" fmla="*/ 275 w 355"/>
                <a:gd name="T103" fmla="*/ 28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 h="359">
                  <a:moveTo>
                    <a:pt x="195" y="253"/>
                  </a:moveTo>
                  <a:lnTo>
                    <a:pt x="195" y="253"/>
                  </a:lnTo>
                  <a:cubicBezTo>
                    <a:pt x="155" y="263"/>
                    <a:pt x="114" y="239"/>
                    <a:pt x="104" y="198"/>
                  </a:cubicBezTo>
                  <a:cubicBezTo>
                    <a:pt x="94" y="157"/>
                    <a:pt x="118" y="116"/>
                    <a:pt x="159" y="106"/>
                  </a:cubicBezTo>
                  <a:cubicBezTo>
                    <a:pt x="200" y="96"/>
                    <a:pt x="241" y="121"/>
                    <a:pt x="251" y="162"/>
                  </a:cubicBezTo>
                  <a:cubicBezTo>
                    <a:pt x="261" y="202"/>
                    <a:pt x="236" y="243"/>
                    <a:pt x="195" y="253"/>
                  </a:cubicBezTo>
                  <a:close/>
                  <a:moveTo>
                    <a:pt x="275" y="282"/>
                  </a:moveTo>
                  <a:lnTo>
                    <a:pt x="275" y="282"/>
                  </a:lnTo>
                  <a:cubicBezTo>
                    <a:pt x="282" y="275"/>
                    <a:pt x="289" y="267"/>
                    <a:pt x="294" y="259"/>
                  </a:cubicBezTo>
                  <a:cubicBezTo>
                    <a:pt x="311" y="262"/>
                    <a:pt x="326" y="263"/>
                    <a:pt x="337" y="262"/>
                  </a:cubicBezTo>
                  <a:cubicBezTo>
                    <a:pt x="342" y="253"/>
                    <a:pt x="346" y="243"/>
                    <a:pt x="349" y="232"/>
                  </a:cubicBezTo>
                  <a:cubicBezTo>
                    <a:pt x="342" y="224"/>
                    <a:pt x="331" y="215"/>
                    <a:pt x="316" y="205"/>
                  </a:cubicBezTo>
                  <a:cubicBezTo>
                    <a:pt x="318" y="195"/>
                    <a:pt x="319" y="185"/>
                    <a:pt x="318" y="175"/>
                  </a:cubicBezTo>
                  <a:cubicBezTo>
                    <a:pt x="334" y="167"/>
                    <a:pt x="346" y="160"/>
                    <a:pt x="355" y="153"/>
                  </a:cubicBezTo>
                  <a:cubicBezTo>
                    <a:pt x="354" y="148"/>
                    <a:pt x="353" y="142"/>
                    <a:pt x="351" y="137"/>
                  </a:cubicBezTo>
                  <a:cubicBezTo>
                    <a:pt x="350" y="132"/>
                    <a:pt x="349" y="127"/>
                    <a:pt x="347" y="122"/>
                  </a:cubicBezTo>
                  <a:cubicBezTo>
                    <a:pt x="336" y="119"/>
                    <a:pt x="322" y="118"/>
                    <a:pt x="304" y="118"/>
                  </a:cubicBezTo>
                  <a:cubicBezTo>
                    <a:pt x="300" y="109"/>
                    <a:pt x="295" y="101"/>
                    <a:pt x="289" y="93"/>
                  </a:cubicBezTo>
                  <a:cubicBezTo>
                    <a:pt x="297" y="78"/>
                    <a:pt x="302" y="64"/>
                    <a:pt x="305" y="54"/>
                  </a:cubicBezTo>
                  <a:cubicBezTo>
                    <a:pt x="297" y="46"/>
                    <a:pt x="289" y="39"/>
                    <a:pt x="280" y="33"/>
                  </a:cubicBezTo>
                  <a:cubicBezTo>
                    <a:pt x="270" y="37"/>
                    <a:pt x="258" y="45"/>
                    <a:pt x="244" y="55"/>
                  </a:cubicBezTo>
                  <a:cubicBezTo>
                    <a:pt x="235" y="51"/>
                    <a:pt x="226" y="47"/>
                    <a:pt x="216" y="44"/>
                  </a:cubicBezTo>
                  <a:cubicBezTo>
                    <a:pt x="214" y="27"/>
                    <a:pt x="210" y="13"/>
                    <a:pt x="206" y="3"/>
                  </a:cubicBezTo>
                  <a:cubicBezTo>
                    <a:pt x="196" y="1"/>
                    <a:pt x="185" y="0"/>
                    <a:pt x="174" y="0"/>
                  </a:cubicBezTo>
                  <a:cubicBezTo>
                    <a:pt x="169" y="10"/>
                    <a:pt x="163" y="23"/>
                    <a:pt x="158" y="40"/>
                  </a:cubicBezTo>
                  <a:cubicBezTo>
                    <a:pt x="153" y="40"/>
                    <a:pt x="148" y="41"/>
                    <a:pt x="143" y="43"/>
                  </a:cubicBezTo>
                  <a:cubicBezTo>
                    <a:pt x="139" y="44"/>
                    <a:pt x="134" y="45"/>
                    <a:pt x="129" y="47"/>
                  </a:cubicBezTo>
                  <a:cubicBezTo>
                    <a:pt x="117" y="34"/>
                    <a:pt x="106" y="25"/>
                    <a:pt x="97" y="20"/>
                  </a:cubicBezTo>
                  <a:cubicBezTo>
                    <a:pt x="87" y="24"/>
                    <a:pt x="78" y="30"/>
                    <a:pt x="69" y="36"/>
                  </a:cubicBezTo>
                  <a:cubicBezTo>
                    <a:pt x="70" y="47"/>
                    <a:pt x="74" y="61"/>
                    <a:pt x="79" y="78"/>
                  </a:cubicBezTo>
                  <a:cubicBezTo>
                    <a:pt x="72" y="85"/>
                    <a:pt x="66" y="92"/>
                    <a:pt x="60" y="101"/>
                  </a:cubicBezTo>
                  <a:cubicBezTo>
                    <a:pt x="43" y="98"/>
                    <a:pt x="28" y="97"/>
                    <a:pt x="18" y="98"/>
                  </a:cubicBezTo>
                  <a:cubicBezTo>
                    <a:pt x="13" y="107"/>
                    <a:pt x="9" y="117"/>
                    <a:pt x="6" y="127"/>
                  </a:cubicBezTo>
                  <a:cubicBezTo>
                    <a:pt x="13" y="135"/>
                    <a:pt x="24" y="145"/>
                    <a:pt x="38" y="155"/>
                  </a:cubicBezTo>
                  <a:cubicBezTo>
                    <a:pt x="36" y="164"/>
                    <a:pt x="36" y="174"/>
                    <a:pt x="36" y="184"/>
                  </a:cubicBezTo>
                  <a:cubicBezTo>
                    <a:pt x="20" y="192"/>
                    <a:pt x="8" y="200"/>
                    <a:pt x="0" y="207"/>
                  </a:cubicBezTo>
                  <a:cubicBezTo>
                    <a:pt x="1" y="212"/>
                    <a:pt x="2" y="217"/>
                    <a:pt x="3" y="223"/>
                  </a:cubicBezTo>
                  <a:cubicBezTo>
                    <a:pt x="4" y="228"/>
                    <a:pt x="6" y="233"/>
                    <a:pt x="7" y="238"/>
                  </a:cubicBezTo>
                  <a:cubicBezTo>
                    <a:pt x="18" y="241"/>
                    <a:pt x="32" y="242"/>
                    <a:pt x="50" y="241"/>
                  </a:cubicBezTo>
                  <a:cubicBezTo>
                    <a:pt x="54" y="250"/>
                    <a:pt x="60" y="259"/>
                    <a:pt x="66" y="267"/>
                  </a:cubicBezTo>
                  <a:cubicBezTo>
                    <a:pt x="57" y="282"/>
                    <a:pt x="52" y="296"/>
                    <a:pt x="50" y="306"/>
                  </a:cubicBezTo>
                  <a:cubicBezTo>
                    <a:pt x="57" y="314"/>
                    <a:pt x="65" y="321"/>
                    <a:pt x="74" y="327"/>
                  </a:cubicBezTo>
                  <a:cubicBezTo>
                    <a:pt x="84" y="323"/>
                    <a:pt x="96" y="315"/>
                    <a:pt x="110" y="304"/>
                  </a:cubicBezTo>
                  <a:cubicBezTo>
                    <a:pt x="119" y="309"/>
                    <a:pt x="128" y="313"/>
                    <a:pt x="138" y="316"/>
                  </a:cubicBezTo>
                  <a:cubicBezTo>
                    <a:pt x="140" y="333"/>
                    <a:pt x="144" y="347"/>
                    <a:pt x="148" y="357"/>
                  </a:cubicBezTo>
                  <a:cubicBezTo>
                    <a:pt x="159" y="359"/>
                    <a:pt x="169" y="359"/>
                    <a:pt x="180" y="359"/>
                  </a:cubicBezTo>
                  <a:cubicBezTo>
                    <a:pt x="186" y="350"/>
                    <a:pt x="191" y="337"/>
                    <a:pt x="196" y="320"/>
                  </a:cubicBezTo>
                  <a:cubicBezTo>
                    <a:pt x="201" y="319"/>
                    <a:pt x="206" y="318"/>
                    <a:pt x="211" y="317"/>
                  </a:cubicBezTo>
                  <a:cubicBezTo>
                    <a:pt x="216" y="316"/>
                    <a:pt x="221" y="314"/>
                    <a:pt x="225" y="313"/>
                  </a:cubicBezTo>
                  <a:cubicBezTo>
                    <a:pt x="237" y="325"/>
                    <a:pt x="249" y="335"/>
                    <a:pt x="258" y="340"/>
                  </a:cubicBezTo>
                  <a:cubicBezTo>
                    <a:pt x="267" y="335"/>
                    <a:pt x="277" y="330"/>
                    <a:pt x="285" y="323"/>
                  </a:cubicBezTo>
                  <a:cubicBezTo>
                    <a:pt x="284" y="313"/>
                    <a:pt x="281" y="298"/>
                    <a:pt x="275" y="282"/>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id="{91CB4187-8BE3-43B4-A3B8-0C78A01A1C03}"/>
                </a:ext>
              </a:extLst>
            </p:cNvPr>
            <p:cNvGrpSpPr/>
            <p:nvPr/>
          </p:nvGrpSpPr>
          <p:grpSpPr>
            <a:xfrm>
              <a:off x="4401367" y="2724831"/>
              <a:ext cx="533400" cy="531813"/>
              <a:chOff x="5934075" y="2932113"/>
              <a:chExt cx="533400" cy="531813"/>
            </a:xfrm>
            <a:solidFill>
              <a:srgbClr val="990000"/>
            </a:solidFill>
          </p:grpSpPr>
          <p:sp>
            <p:nvSpPr>
              <p:cNvPr id="61" name="Freeform 12">
                <a:extLst>
                  <a:ext uri="{FF2B5EF4-FFF2-40B4-BE49-F238E27FC236}">
                    <a16:creationId xmlns:a16="http://schemas.microsoft.com/office/drawing/2014/main" id="{55DA2694-1D0F-4F64-BE48-EB690A60472A}"/>
                  </a:ext>
                </a:extLst>
              </p:cNvPr>
              <p:cNvSpPr>
                <a:spLocks noEditPoints="1"/>
              </p:cNvSpPr>
              <p:nvPr/>
            </p:nvSpPr>
            <p:spPr bwMode="auto">
              <a:xfrm>
                <a:off x="5934075" y="2932113"/>
                <a:ext cx="533400" cy="531813"/>
              </a:xfrm>
              <a:custGeom>
                <a:avLst/>
                <a:gdLst>
                  <a:gd name="T0" fmla="*/ 235 w 552"/>
                  <a:gd name="T1" fmla="*/ 324 h 552"/>
                  <a:gd name="T2" fmla="*/ 317 w 552"/>
                  <a:gd name="T3" fmla="*/ 227 h 552"/>
                  <a:gd name="T4" fmla="*/ 235 w 552"/>
                  <a:gd name="T5" fmla="*/ 324 h 552"/>
                  <a:gd name="T6" fmla="*/ 476 w 552"/>
                  <a:gd name="T7" fmla="*/ 466 h 552"/>
                  <a:gd name="T8" fmla="*/ 497 w 552"/>
                  <a:gd name="T9" fmla="*/ 441 h 552"/>
                  <a:gd name="T10" fmla="*/ 489 w 552"/>
                  <a:gd name="T11" fmla="*/ 374 h 552"/>
                  <a:gd name="T12" fmla="*/ 544 w 552"/>
                  <a:gd name="T13" fmla="*/ 343 h 552"/>
                  <a:gd name="T14" fmla="*/ 510 w 552"/>
                  <a:gd name="T15" fmla="*/ 286 h 552"/>
                  <a:gd name="T16" fmla="*/ 549 w 552"/>
                  <a:gd name="T17" fmla="*/ 236 h 552"/>
                  <a:gd name="T18" fmla="*/ 496 w 552"/>
                  <a:gd name="T19" fmla="*/ 195 h 552"/>
                  <a:gd name="T20" fmla="*/ 513 w 552"/>
                  <a:gd name="T21" fmla="*/ 134 h 552"/>
                  <a:gd name="T22" fmla="*/ 449 w 552"/>
                  <a:gd name="T23" fmla="*/ 117 h 552"/>
                  <a:gd name="T24" fmla="*/ 454 w 552"/>
                  <a:gd name="T25" fmla="*/ 65 h 552"/>
                  <a:gd name="T26" fmla="*/ 403 w 552"/>
                  <a:gd name="T27" fmla="*/ 79 h 552"/>
                  <a:gd name="T28" fmla="*/ 374 w 552"/>
                  <a:gd name="T29" fmla="*/ 18 h 552"/>
                  <a:gd name="T30" fmla="*/ 317 w 552"/>
                  <a:gd name="T31" fmla="*/ 45 h 552"/>
                  <a:gd name="T32" fmla="*/ 268 w 552"/>
                  <a:gd name="T33" fmla="*/ 0 h 552"/>
                  <a:gd name="T34" fmla="*/ 226 w 552"/>
                  <a:gd name="T35" fmla="*/ 47 h 552"/>
                  <a:gd name="T36" fmla="*/ 163 w 552"/>
                  <a:gd name="T37" fmla="*/ 24 h 552"/>
                  <a:gd name="T38" fmla="*/ 143 w 552"/>
                  <a:gd name="T39" fmla="*/ 83 h 552"/>
                  <a:gd name="T40" fmla="*/ 76 w 552"/>
                  <a:gd name="T41" fmla="*/ 86 h 552"/>
                  <a:gd name="T42" fmla="*/ 55 w 552"/>
                  <a:gd name="T43" fmla="*/ 110 h 552"/>
                  <a:gd name="T44" fmla="*/ 64 w 552"/>
                  <a:gd name="T45" fmla="*/ 176 h 552"/>
                  <a:gd name="T46" fmla="*/ 9 w 552"/>
                  <a:gd name="T47" fmla="*/ 207 h 552"/>
                  <a:gd name="T48" fmla="*/ 42 w 552"/>
                  <a:gd name="T49" fmla="*/ 265 h 552"/>
                  <a:gd name="T50" fmla="*/ 3 w 552"/>
                  <a:gd name="T51" fmla="*/ 315 h 552"/>
                  <a:gd name="T52" fmla="*/ 56 w 552"/>
                  <a:gd name="T53" fmla="*/ 355 h 552"/>
                  <a:gd name="T54" fmla="*/ 38 w 552"/>
                  <a:gd name="T55" fmla="*/ 416 h 552"/>
                  <a:gd name="T56" fmla="*/ 104 w 552"/>
                  <a:gd name="T57" fmla="*/ 434 h 552"/>
                  <a:gd name="T58" fmla="*/ 98 w 552"/>
                  <a:gd name="T59" fmla="*/ 487 h 552"/>
                  <a:gd name="T60" fmla="*/ 149 w 552"/>
                  <a:gd name="T61" fmla="*/ 473 h 552"/>
                  <a:gd name="T62" fmla="*/ 177 w 552"/>
                  <a:gd name="T63" fmla="*/ 533 h 552"/>
                  <a:gd name="T64" fmla="*/ 233 w 552"/>
                  <a:gd name="T65" fmla="*/ 506 h 552"/>
                  <a:gd name="T66" fmla="*/ 283 w 552"/>
                  <a:gd name="T67" fmla="*/ 552 h 552"/>
                  <a:gd name="T68" fmla="*/ 325 w 552"/>
                  <a:gd name="T69" fmla="*/ 505 h 552"/>
                  <a:gd name="T70" fmla="*/ 388 w 552"/>
                  <a:gd name="T71" fmla="*/ 528 h 552"/>
                  <a:gd name="T72" fmla="*/ 409 w 552"/>
                  <a:gd name="T73" fmla="*/ 468 h 552"/>
                  <a:gd name="T74" fmla="*/ 476 w 552"/>
                  <a:gd name="T75" fmla="*/ 4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52">
                    <a:moveTo>
                      <a:pt x="235" y="324"/>
                    </a:moveTo>
                    <a:lnTo>
                      <a:pt x="235" y="324"/>
                    </a:lnTo>
                    <a:cubicBezTo>
                      <a:pt x="209" y="301"/>
                      <a:pt x="205" y="262"/>
                      <a:pt x="228" y="235"/>
                    </a:cubicBezTo>
                    <a:cubicBezTo>
                      <a:pt x="250" y="208"/>
                      <a:pt x="290" y="205"/>
                      <a:pt x="317" y="227"/>
                    </a:cubicBezTo>
                    <a:cubicBezTo>
                      <a:pt x="344" y="250"/>
                      <a:pt x="347" y="290"/>
                      <a:pt x="325" y="316"/>
                    </a:cubicBezTo>
                    <a:cubicBezTo>
                      <a:pt x="302" y="343"/>
                      <a:pt x="262" y="347"/>
                      <a:pt x="235" y="324"/>
                    </a:cubicBezTo>
                    <a:close/>
                    <a:moveTo>
                      <a:pt x="476" y="466"/>
                    </a:moveTo>
                    <a:lnTo>
                      <a:pt x="476" y="466"/>
                    </a:lnTo>
                    <a:cubicBezTo>
                      <a:pt x="480" y="462"/>
                      <a:pt x="484" y="458"/>
                      <a:pt x="487" y="454"/>
                    </a:cubicBezTo>
                    <a:cubicBezTo>
                      <a:pt x="491" y="450"/>
                      <a:pt x="494" y="445"/>
                      <a:pt x="497" y="441"/>
                    </a:cubicBezTo>
                    <a:cubicBezTo>
                      <a:pt x="493" y="431"/>
                      <a:pt x="484" y="418"/>
                      <a:pt x="473" y="403"/>
                    </a:cubicBezTo>
                    <a:cubicBezTo>
                      <a:pt x="479" y="393"/>
                      <a:pt x="484" y="384"/>
                      <a:pt x="489" y="374"/>
                    </a:cubicBezTo>
                    <a:cubicBezTo>
                      <a:pt x="507" y="376"/>
                      <a:pt x="523" y="376"/>
                      <a:pt x="534" y="375"/>
                    </a:cubicBezTo>
                    <a:cubicBezTo>
                      <a:pt x="538" y="364"/>
                      <a:pt x="541" y="354"/>
                      <a:pt x="544" y="343"/>
                    </a:cubicBezTo>
                    <a:cubicBezTo>
                      <a:pt x="536" y="336"/>
                      <a:pt x="523" y="327"/>
                      <a:pt x="507" y="317"/>
                    </a:cubicBezTo>
                    <a:cubicBezTo>
                      <a:pt x="509" y="307"/>
                      <a:pt x="510" y="296"/>
                      <a:pt x="510" y="286"/>
                    </a:cubicBezTo>
                    <a:cubicBezTo>
                      <a:pt x="528" y="280"/>
                      <a:pt x="542" y="274"/>
                      <a:pt x="552" y="268"/>
                    </a:cubicBezTo>
                    <a:cubicBezTo>
                      <a:pt x="552" y="257"/>
                      <a:pt x="551" y="247"/>
                      <a:pt x="549" y="236"/>
                    </a:cubicBezTo>
                    <a:cubicBezTo>
                      <a:pt x="539" y="232"/>
                      <a:pt x="524" y="228"/>
                      <a:pt x="505" y="226"/>
                    </a:cubicBezTo>
                    <a:cubicBezTo>
                      <a:pt x="503" y="215"/>
                      <a:pt x="500" y="205"/>
                      <a:pt x="496" y="195"/>
                    </a:cubicBezTo>
                    <a:cubicBezTo>
                      <a:pt x="511" y="183"/>
                      <a:pt x="522" y="172"/>
                      <a:pt x="528" y="163"/>
                    </a:cubicBezTo>
                    <a:cubicBezTo>
                      <a:pt x="524" y="153"/>
                      <a:pt x="519" y="143"/>
                      <a:pt x="513" y="134"/>
                    </a:cubicBezTo>
                    <a:cubicBezTo>
                      <a:pt x="502" y="134"/>
                      <a:pt x="487" y="137"/>
                      <a:pt x="468" y="142"/>
                    </a:cubicBezTo>
                    <a:cubicBezTo>
                      <a:pt x="462" y="133"/>
                      <a:pt x="456" y="125"/>
                      <a:pt x="449" y="117"/>
                    </a:cubicBezTo>
                    <a:cubicBezTo>
                      <a:pt x="458" y="101"/>
                      <a:pt x="464" y="86"/>
                      <a:pt x="466" y="75"/>
                    </a:cubicBezTo>
                    <a:cubicBezTo>
                      <a:pt x="462" y="72"/>
                      <a:pt x="458" y="68"/>
                      <a:pt x="454" y="65"/>
                    </a:cubicBezTo>
                    <a:cubicBezTo>
                      <a:pt x="450" y="61"/>
                      <a:pt x="446" y="58"/>
                      <a:pt x="442" y="55"/>
                    </a:cubicBezTo>
                    <a:cubicBezTo>
                      <a:pt x="431" y="59"/>
                      <a:pt x="418" y="67"/>
                      <a:pt x="403" y="79"/>
                    </a:cubicBezTo>
                    <a:cubicBezTo>
                      <a:pt x="394" y="73"/>
                      <a:pt x="384" y="68"/>
                      <a:pt x="374" y="63"/>
                    </a:cubicBezTo>
                    <a:cubicBezTo>
                      <a:pt x="376" y="44"/>
                      <a:pt x="376" y="29"/>
                      <a:pt x="374" y="18"/>
                    </a:cubicBezTo>
                    <a:cubicBezTo>
                      <a:pt x="364" y="14"/>
                      <a:pt x="354" y="10"/>
                      <a:pt x="343" y="8"/>
                    </a:cubicBezTo>
                    <a:cubicBezTo>
                      <a:pt x="335" y="16"/>
                      <a:pt x="327" y="29"/>
                      <a:pt x="317" y="45"/>
                    </a:cubicBezTo>
                    <a:cubicBezTo>
                      <a:pt x="307" y="43"/>
                      <a:pt x="296" y="42"/>
                      <a:pt x="286" y="42"/>
                    </a:cubicBezTo>
                    <a:cubicBezTo>
                      <a:pt x="280" y="24"/>
                      <a:pt x="274" y="9"/>
                      <a:pt x="268" y="0"/>
                    </a:cubicBezTo>
                    <a:cubicBezTo>
                      <a:pt x="257" y="0"/>
                      <a:pt x="246" y="1"/>
                      <a:pt x="236" y="3"/>
                    </a:cubicBezTo>
                    <a:cubicBezTo>
                      <a:pt x="232" y="13"/>
                      <a:pt x="228" y="28"/>
                      <a:pt x="226" y="47"/>
                    </a:cubicBezTo>
                    <a:cubicBezTo>
                      <a:pt x="215" y="49"/>
                      <a:pt x="205" y="52"/>
                      <a:pt x="196" y="56"/>
                    </a:cubicBezTo>
                    <a:cubicBezTo>
                      <a:pt x="183" y="41"/>
                      <a:pt x="172" y="30"/>
                      <a:pt x="163" y="24"/>
                    </a:cubicBezTo>
                    <a:cubicBezTo>
                      <a:pt x="154" y="28"/>
                      <a:pt x="144" y="33"/>
                      <a:pt x="135" y="38"/>
                    </a:cubicBezTo>
                    <a:cubicBezTo>
                      <a:pt x="135" y="50"/>
                      <a:pt x="138" y="65"/>
                      <a:pt x="143" y="83"/>
                    </a:cubicBezTo>
                    <a:cubicBezTo>
                      <a:pt x="134" y="89"/>
                      <a:pt x="126" y="96"/>
                      <a:pt x="118" y="103"/>
                    </a:cubicBezTo>
                    <a:cubicBezTo>
                      <a:pt x="101" y="94"/>
                      <a:pt x="87" y="88"/>
                      <a:pt x="76" y="86"/>
                    </a:cubicBezTo>
                    <a:cubicBezTo>
                      <a:pt x="72" y="90"/>
                      <a:pt x="69" y="94"/>
                      <a:pt x="65" y="98"/>
                    </a:cubicBezTo>
                    <a:cubicBezTo>
                      <a:pt x="62" y="102"/>
                      <a:pt x="58" y="106"/>
                      <a:pt x="55" y="110"/>
                    </a:cubicBezTo>
                    <a:cubicBezTo>
                      <a:pt x="60" y="121"/>
                      <a:pt x="68" y="134"/>
                      <a:pt x="79" y="149"/>
                    </a:cubicBezTo>
                    <a:cubicBezTo>
                      <a:pt x="74" y="158"/>
                      <a:pt x="69" y="167"/>
                      <a:pt x="64" y="176"/>
                    </a:cubicBezTo>
                    <a:cubicBezTo>
                      <a:pt x="45" y="175"/>
                      <a:pt x="30" y="175"/>
                      <a:pt x="19" y="177"/>
                    </a:cubicBezTo>
                    <a:cubicBezTo>
                      <a:pt x="15" y="187"/>
                      <a:pt x="11" y="197"/>
                      <a:pt x="9" y="207"/>
                    </a:cubicBezTo>
                    <a:cubicBezTo>
                      <a:pt x="17" y="215"/>
                      <a:pt x="30" y="224"/>
                      <a:pt x="46" y="233"/>
                    </a:cubicBezTo>
                    <a:cubicBezTo>
                      <a:pt x="44" y="244"/>
                      <a:pt x="43" y="255"/>
                      <a:pt x="42" y="265"/>
                    </a:cubicBezTo>
                    <a:cubicBezTo>
                      <a:pt x="24" y="271"/>
                      <a:pt x="10" y="277"/>
                      <a:pt x="0" y="283"/>
                    </a:cubicBezTo>
                    <a:cubicBezTo>
                      <a:pt x="1" y="293"/>
                      <a:pt x="2" y="304"/>
                      <a:pt x="3" y="315"/>
                    </a:cubicBezTo>
                    <a:cubicBezTo>
                      <a:pt x="13" y="319"/>
                      <a:pt x="29" y="322"/>
                      <a:pt x="47" y="325"/>
                    </a:cubicBezTo>
                    <a:cubicBezTo>
                      <a:pt x="50" y="335"/>
                      <a:pt x="52" y="345"/>
                      <a:pt x="56" y="355"/>
                    </a:cubicBezTo>
                    <a:cubicBezTo>
                      <a:pt x="41" y="368"/>
                      <a:pt x="30" y="379"/>
                      <a:pt x="24" y="388"/>
                    </a:cubicBezTo>
                    <a:cubicBezTo>
                      <a:pt x="28" y="397"/>
                      <a:pt x="33" y="407"/>
                      <a:pt x="38" y="416"/>
                    </a:cubicBezTo>
                    <a:cubicBezTo>
                      <a:pt x="50" y="416"/>
                      <a:pt x="65" y="413"/>
                      <a:pt x="83" y="408"/>
                    </a:cubicBezTo>
                    <a:cubicBezTo>
                      <a:pt x="89" y="417"/>
                      <a:pt x="96" y="426"/>
                      <a:pt x="104" y="434"/>
                    </a:cubicBezTo>
                    <a:cubicBezTo>
                      <a:pt x="95" y="451"/>
                      <a:pt x="89" y="465"/>
                      <a:pt x="86" y="476"/>
                    </a:cubicBezTo>
                    <a:cubicBezTo>
                      <a:pt x="90" y="480"/>
                      <a:pt x="94" y="483"/>
                      <a:pt x="98" y="487"/>
                    </a:cubicBezTo>
                    <a:cubicBezTo>
                      <a:pt x="102" y="490"/>
                      <a:pt x="107" y="493"/>
                      <a:pt x="111" y="497"/>
                    </a:cubicBezTo>
                    <a:cubicBezTo>
                      <a:pt x="121" y="492"/>
                      <a:pt x="134" y="484"/>
                      <a:pt x="149" y="473"/>
                    </a:cubicBezTo>
                    <a:cubicBezTo>
                      <a:pt x="158" y="478"/>
                      <a:pt x="167" y="483"/>
                      <a:pt x="176" y="488"/>
                    </a:cubicBezTo>
                    <a:cubicBezTo>
                      <a:pt x="175" y="507"/>
                      <a:pt x="175" y="522"/>
                      <a:pt x="177" y="533"/>
                    </a:cubicBezTo>
                    <a:cubicBezTo>
                      <a:pt x="187" y="537"/>
                      <a:pt x="197" y="540"/>
                      <a:pt x="207" y="543"/>
                    </a:cubicBezTo>
                    <a:cubicBezTo>
                      <a:pt x="215" y="535"/>
                      <a:pt x="224" y="522"/>
                      <a:pt x="233" y="506"/>
                    </a:cubicBezTo>
                    <a:cubicBezTo>
                      <a:pt x="244" y="508"/>
                      <a:pt x="254" y="509"/>
                      <a:pt x="265" y="510"/>
                    </a:cubicBezTo>
                    <a:cubicBezTo>
                      <a:pt x="271" y="528"/>
                      <a:pt x="277" y="542"/>
                      <a:pt x="283" y="552"/>
                    </a:cubicBezTo>
                    <a:cubicBezTo>
                      <a:pt x="293" y="551"/>
                      <a:pt x="304" y="551"/>
                      <a:pt x="314" y="549"/>
                    </a:cubicBezTo>
                    <a:cubicBezTo>
                      <a:pt x="319" y="539"/>
                      <a:pt x="322" y="524"/>
                      <a:pt x="325" y="505"/>
                    </a:cubicBezTo>
                    <a:cubicBezTo>
                      <a:pt x="335" y="503"/>
                      <a:pt x="346" y="500"/>
                      <a:pt x="356" y="496"/>
                    </a:cubicBezTo>
                    <a:cubicBezTo>
                      <a:pt x="368" y="510"/>
                      <a:pt x="379" y="521"/>
                      <a:pt x="388" y="528"/>
                    </a:cubicBezTo>
                    <a:cubicBezTo>
                      <a:pt x="398" y="524"/>
                      <a:pt x="407" y="519"/>
                      <a:pt x="417" y="513"/>
                    </a:cubicBezTo>
                    <a:cubicBezTo>
                      <a:pt x="417" y="502"/>
                      <a:pt x="414" y="487"/>
                      <a:pt x="409" y="468"/>
                    </a:cubicBezTo>
                    <a:cubicBezTo>
                      <a:pt x="418" y="462"/>
                      <a:pt x="426" y="456"/>
                      <a:pt x="434" y="448"/>
                    </a:cubicBezTo>
                    <a:cubicBezTo>
                      <a:pt x="451" y="457"/>
                      <a:pt x="465" y="463"/>
                      <a:pt x="476" y="4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id="{36CB6756-7E9B-4CE8-99AC-2065ADC35E62}"/>
                  </a:ext>
                </a:extLst>
              </p:cNvPr>
              <p:cNvSpPr>
                <a:spLocks noEditPoints="1"/>
              </p:cNvSpPr>
              <p:nvPr/>
            </p:nvSpPr>
            <p:spPr bwMode="auto">
              <a:xfrm>
                <a:off x="6013450" y="3009900"/>
                <a:ext cx="376238" cy="374650"/>
              </a:xfrm>
              <a:custGeom>
                <a:avLst/>
                <a:gdLst>
                  <a:gd name="T0" fmla="*/ 153 w 389"/>
                  <a:gd name="T1" fmla="*/ 243 h 389"/>
                  <a:gd name="T2" fmla="*/ 153 w 389"/>
                  <a:gd name="T3" fmla="*/ 243 h 389"/>
                  <a:gd name="T4" fmla="*/ 146 w 389"/>
                  <a:gd name="T5" fmla="*/ 154 h 389"/>
                  <a:gd name="T6" fmla="*/ 235 w 389"/>
                  <a:gd name="T7" fmla="*/ 146 h 389"/>
                  <a:gd name="T8" fmla="*/ 243 w 389"/>
                  <a:gd name="T9" fmla="*/ 235 h 389"/>
                  <a:gd name="T10" fmla="*/ 153 w 389"/>
                  <a:gd name="T11" fmla="*/ 243 h 389"/>
                  <a:gd name="T12" fmla="*/ 306 w 389"/>
                  <a:gd name="T13" fmla="*/ 62 h 389"/>
                  <a:gd name="T14" fmla="*/ 306 w 389"/>
                  <a:gd name="T15" fmla="*/ 62 h 389"/>
                  <a:gd name="T16" fmla="*/ 62 w 389"/>
                  <a:gd name="T17" fmla="*/ 83 h 389"/>
                  <a:gd name="T18" fmla="*/ 82 w 389"/>
                  <a:gd name="T19" fmla="*/ 327 h 389"/>
                  <a:gd name="T20" fmla="*/ 327 w 389"/>
                  <a:gd name="T21" fmla="*/ 307 h 389"/>
                  <a:gd name="T22" fmla="*/ 306 w 389"/>
                  <a:gd name="T23" fmla="*/ 6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389">
                    <a:moveTo>
                      <a:pt x="153" y="243"/>
                    </a:moveTo>
                    <a:lnTo>
                      <a:pt x="153" y="243"/>
                    </a:lnTo>
                    <a:cubicBezTo>
                      <a:pt x="127" y="220"/>
                      <a:pt x="123" y="181"/>
                      <a:pt x="146" y="154"/>
                    </a:cubicBezTo>
                    <a:cubicBezTo>
                      <a:pt x="168" y="127"/>
                      <a:pt x="208" y="124"/>
                      <a:pt x="235" y="146"/>
                    </a:cubicBezTo>
                    <a:cubicBezTo>
                      <a:pt x="262" y="169"/>
                      <a:pt x="265" y="209"/>
                      <a:pt x="243" y="235"/>
                    </a:cubicBezTo>
                    <a:cubicBezTo>
                      <a:pt x="220" y="262"/>
                      <a:pt x="180" y="266"/>
                      <a:pt x="153" y="243"/>
                    </a:cubicBezTo>
                    <a:close/>
                    <a:moveTo>
                      <a:pt x="306" y="62"/>
                    </a:moveTo>
                    <a:lnTo>
                      <a:pt x="306" y="62"/>
                    </a:lnTo>
                    <a:cubicBezTo>
                      <a:pt x="233" y="0"/>
                      <a:pt x="123" y="9"/>
                      <a:pt x="62" y="83"/>
                    </a:cubicBezTo>
                    <a:cubicBezTo>
                      <a:pt x="0" y="156"/>
                      <a:pt x="9" y="266"/>
                      <a:pt x="82" y="327"/>
                    </a:cubicBezTo>
                    <a:cubicBezTo>
                      <a:pt x="156" y="389"/>
                      <a:pt x="265" y="380"/>
                      <a:pt x="327" y="307"/>
                    </a:cubicBezTo>
                    <a:cubicBezTo>
                      <a:pt x="389" y="233"/>
                      <a:pt x="380" y="124"/>
                      <a:pt x="306"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id="{A4D79691-5336-4760-B006-48B783FB5E68}"/>
                  </a:ext>
                </a:extLst>
              </p:cNvPr>
              <p:cNvSpPr>
                <a:spLocks noEditPoints="1"/>
              </p:cNvSpPr>
              <p:nvPr/>
            </p:nvSpPr>
            <p:spPr bwMode="auto">
              <a:xfrm>
                <a:off x="6073775" y="3071813"/>
                <a:ext cx="254000" cy="252413"/>
              </a:xfrm>
              <a:custGeom>
                <a:avLst/>
                <a:gdLst>
                  <a:gd name="T0" fmla="*/ 90 w 262"/>
                  <a:gd name="T1" fmla="*/ 179 h 262"/>
                  <a:gd name="T2" fmla="*/ 90 w 262"/>
                  <a:gd name="T3" fmla="*/ 179 h 262"/>
                  <a:gd name="T4" fmla="*/ 83 w 262"/>
                  <a:gd name="T5" fmla="*/ 90 h 262"/>
                  <a:gd name="T6" fmla="*/ 172 w 262"/>
                  <a:gd name="T7" fmla="*/ 82 h 262"/>
                  <a:gd name="T8" fmla="*/ 180 w 262"/>
                  <a:gd name="T9" fmla="*/ 171 h 262"/>
                  <a:gd name="T10" fmla="*/ 90 w 262"/>
                  <a:gd name="T11" fmla="*/ 179 h 262"/>
                  <a:gd name="T12" fmla="*/ 207 w 262"/>
                  <a:gd name="T13" fmla="*/ 41 h 262"/>
                  <a:gd name="T14" fmla="*/ 207 w 262"/>
                  <a:gd name="T15" fmla="*/ 41 h 262"/>
                  <a:gd name="T16" fmla="*/ 42 w 262"/>
                  <a:gd name="T17" fmla="*/ 55 h 262"/>
                  <a:gd name="T18" fmla="*/ 56 w 262"/>
                  <a:gd name="T19" fmla="*/ 220 h 262"/>
                  <a:gd name="T20" fmla="*/ 221 w 262"/>
                  <a:gd name="T21" fmla="*/ 206 h 262"/>
                  <a:gd name="T22" fmla="*/ 207 w 262"/>
                  <a:gd name="T23" fmla="*/ 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2">
                    <a:moveTo>
                      <a:pt x="90" y="179"/>
                    </a:moveTo>
                    <a:lnTo>
                      <a:pt x="90" y="179"/>
                    </a:lnTo>
                    <a:cubicBezTo>
                      <a:pt x="64" y="156"/>
                      <a:pt x="60" y="117"/>
                      <a:pt x="83" y="90"/>
                    </a:cubicBezTo>
                    <a:cubicBezTo>
                      <a:pt x="105" y="63"/>
                      <a:pt x="145" y="60"/>
                      <a:pt x="172" y="82"/>
                    </a:cubicBezTo>
                    <a:cubicBezTo>
                      <a:pt x="199" y="105"/>
                      <a:pt x="202" y="145"/>
                      <a:pt x="180" y="171"/>
                    </a:cubicBezTo>
                    <a:cubicBezTo>
                      <a:pt x="157" y="198"/>
                      <a:pt x="117" y="202"/>
                      <a:pt x="90" y="179"/>
                    </a:cubicBezTo>
                    <a:close/>
                    <a:moveTo>
                      <a:pt x="207" y="41"/>
                    </a:moveTo>
                    <a:lnTo>
                      <a:pt x="207" y="41"/>
                    </a:lnTo>
                    <a:cubicBezTo>
                      <a:pt x="157" y="0"/>
                      <a:pt x="84" y="6"/>
                      <a:pt x="42" y="55"/>
                    </a:cubicBezTo>
                    <a:cubicBezTo>
                      <a:pt x="0" y="105"/>
                      <a:pt x="7" y="178"/>
                      <a:pt x="56" y="220"/>
                    </a:cubicBezTo>
                    <a:cubicBezTo>
                      <a:pt x="105" y="262"/>
                      <a:pt x="179" y="255"/>
                      <a:pt x="221" y="206"/>
                    </a:cubicBezTo>
                    <a:cubicBezTo>
                      <a:pt x="262" y="157"/>
                      <a:pt x="256" y="83"/>
                      <a:pt x="207"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962349875"/>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2000"/>
                            </p:stCondLst>
                            <p:childTnLst>
                              <p:par>
                                <p:cTn id="46" presetID="22" presetClass="entr" presetSubtype="8" fill="hold" grpId="0" nodeType="afterEffect">
                                  <p:stCondLst>
                                    <p:cond delay="50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3500"/>
                            </p:stCondLst>
                            <p:childTnLst>
                              <p:par>
                                <p:cTn id="54" presetID="31" presetClass="entr" presetSubtype="0" fill="hold" grpId="0" nodeType="afterEffect">
                                  <p:stCondLst>
                                    <p:cond delay="5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750" fill="hold"/>
                                        <p:tgtEl>
                                          <p:spTgt spid="18"/>
                                        </p:tgtEl>
                                        <p:attrNameLst>
                                          <p:attrName>ppt_w</p:attrName>
                                        </p:attrNameLst>
                                      </p:cBhvr>
                                      <p:tavLst>
                                        <p:tav tm="0">
                                          <p:val>
                                            <p:fltVal val="0"/>
                                          </p:val>
                                        </p:tav>
                                        <p:tav tm="100000">
                                          <p:val>
                                            <p:strVal val="#ppt_w"/>
                                          </p:val>
                                        </p:tav>
                                      </p:tavLst>
                                    </p:anim>
                                    <p:anim calcmode="lin" valueType="num">
                                      <p:cBhvr>
                                        <p:cTn id="57" dur="750" fill="hold"/>
                                        <p:tgtEl>
                                          <p:spTgt spid="18"/>
                                        </p:tgtEl>
                                        <p:attrNameLst>
                                          <p:attrName>ppt_h</p:attrName>
                                        </p:attrNameLst>
                                      </p:cBhvr>
                                      <p:tavLst>
                                        <p:tav tm="0">
                                          <p:val>
                                            <p:fltVal val="0"/>
                                          </p:val>
                                        </p:tav>
                                        <p:tav tm="100000">
                                          <p:val>
                                            <p:strVal val="#ppt_h"/>
                                          </p:val>
                                        </p:tav>
                                      </p:tavLst>
                                    </p:anim>
                                    <p:anim calcmode="lin" valueType="num">
                                      <p:cBhvr>
                                        <p:cTn id="58" dur="750" fill="hold"/>
                                        <p:tgtEl>
                                          <p:spTgt spid="18"/>
                                        </p:tgtEl>
                                        <p:attrNameLst>
                                          <p:attrName>style.rotation</p:attrName>
                                        </p:attrNameLst>
                                      </p:cBhvr>
                                      <p:tavLst>
                                        <p:tav tm="0">
                                          <p:val>
                                            <p:fltVal val="90"/>
                                          </p:val>
                                        </p:tav>
                                        <p:tav tm="100000">
                                          <p:val>
                                            <p:fltVal val="0"/>
                                          </p:val>
                                        </p:tav>
                                      </p:tavLst>
                                    </p:anim>
                                    <p:animEffect transition="in" filter="fade">
                                      <p:cBhvr>
                                        <p:cTn id="59" dur="750"/>
                                        <p:tgtEl>
                                          <p:spTgt spid="18"/>
                                        </p:tgtEl>
                                      </p:cBhvr>
                                    </p:animEffect>
                                  </p:childTnLst>
                                </p:cTn>
                              </p:par>
                            </p:childTnLst>
                          </p:cTn>
                        </p:par>
                        <p:par>
                          <p:cTn id="60" fill="hold">
                            <p:stCondLst>
                              <p:cond delay="475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5250"/>
                            </p:stCondLst>
                            <p:childTnLst>
                              <p:par>
                                <p:cTn id="65" presetID="2" presetClass="entr" presetSubtype="2" fill="hold" nodeType="afterEffect">
                                  <p:stCondLst>
                                    <p:cond delay="50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1+#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625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par>
                          <p:cTn id="73" fill="hold">
                            <p:stCondLst>
                              <p:cond delay="6750"/>
                            </p:stCondLst>
                            <p:childTnLst>
                              <p:par>
                                <p:cTn id="74" presetID="14" presetClass="entr" presetSubtype="10" fill="hold" grpId="0" nodeType="afterEffect">
                                  <p:stCondLst>
                                    <p:cond delay="500"/>
                                  </p:stCondLst>
                                  <p:childTnLst>
                                    <p:set>
                                      <p:cBhvr>
                                        <p:cTn id="75" dur="1" fill="hold">
                                          <p:stCondLst>
                                            <p:cond delay="0"/>
                                          </p:stCondLst>
                                        </p:cTn>
                                        <p:tgtEl>
                                          <p:spTgt spid="51"/>
                                        </p:tgtEl>
                                        <p:attrNameLst>
                                          <p:attrName>style.visibility</p:attrName>
                                        </p:attrNameLst>
                                      </p:cBhvr>
                                      <p:to>
                                        <p:strVal val="visible"/>
                                      </p:to>
                                    </p:set>
                                    <p:animEffect transition="in" filter="randombar(horizontal)">
                                      <p:cBhvr>
                                        <p:cTn id="76" dur="500"/>
                                        <p:tgtEl>
                                          <p:spTgt spid="51"/>
                                        </p:tgtEl>
                                      </p:cBhvr>
                                    </p:animEffect>
                                  </p:childTnLst>
                                </p:cTn>
                              </p:par>
                            </p:childTnLst>
                          </p:cTn>
                        </p:par>
                        <p:par>
                          <p:cTn id="77" fill="hold">
                            <p:stCondLst>
                              <p:cond delay="7750"/>
                            </p:stCondLst>
                            <p:childTnLst>
                              <p:par>
                                <p:cTn id="78" presetID="22" presetClass="entr" presetSubtype="8"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8250"/>
                            </p:stCondLst>
                            <p:childTnLst>
                              <p:par>
                                <p:cTn id="82" presetID="10" presetClass="entr" presetSubtype="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childTnLst>
                          </p:cTn>
                        </p:par>
                        <p:par>
                          <p:cTn id="85" fill="hold">
                            <p:stCondLst>
                              <p:cond delay="8750"/>
                            </p:stCondLst>
                            <p:childTnLst>
                              <p:par>
                                <p:cTn id="86" presetID="21" presetClass="entr" presetSubtype="1" fill="hold" grpId="0" nodeType="afterEffect">
                                  <p:stCondLst>
                                    <p:cond delay="500"/>
                                  </p:stCondLst>
                                  <p:childTnLst>
                                    <p:set>
                                      <p:cBhvr>
                                        <p:cTn id="87" dur="1" fill="hold">
                                          <p:stCondLst>
                                            <p:cond delay="0"/>
                                          </p:stCondLst>
                                        </p:cTn>
                                        <p:tgtEl>
                                          <p:spTgt spid="37"/>
                                        </p:tgtEl>
                                        <p:attrNameLst>
                                          <p:attrName>style.visibility</p:attrName>
                                        </p:attrNameLst>
                                      </p:cBhvr>
                                      <p:to>
                                        <p:strVal val="visible"/>
                                      </p:to>
                                    </p:set>
                                    <p:animEffect transition="in" filter="wheel(1)">
                                      <p:cBhvr>
                                        <p:cTn id="88" dur="1000"/>
                                        <p:tgtEl>
                                          <p:spTgt spid="37"/>
                                        </p:tgtEl>
                                      </p:cBhvr>
                                    </p:animEffect>
                                  </p:childTnLst>
                                </p:cTn>
                              </p:par>
                              <p:par>
                                <p:cTn id="89" presetID="21" presetClass="entr" presetSubtype="1" fill="hold" grpId="0" nodeType="withEffect">
                                  <p:stCondLst>
                                    <p:cond delay="500"/>
                                  </p:stCondLst>
                                  <p:childTnLst>
                                    <p:set>
                                      <p:cBhvr>
                                        <p:cTn id="90" dur="1" fill="hold">
                                          <p:stCondLst>
                                            <p:cond delay="0"/>
                                          </p:stCondLst>
                                        </p:cTn>
                                        <p:tgtEl>
                                          <p:spTgt spid="38"/>
                                        </p:tgtEl>
                                        <p:attrNameLst>
                                          <p:attrName>style.visibility</p:attrName>
                                        </p:attrNameLst>
                                      </p:cBhvr>
                                      <p:to>
                                        <p:strVal val="visible"/>
                                      </p:to>
                                    </p:set>
                                    <p:animEffect transition="in" filter="wheel(1)">
                                      <p:cBhvr>
                                        <p:cTn id="91" dur="1000"/>
                                        <p:tgtEl>
                                          <p:spTgt spid="38"/>
                                        </p:tgtEl>
                                      </p:cBhvr>
                                    </p:animEffect>
                                  </p:childTnLst>
                                </p:cTn>
                              </p:par>
                              <p:par>
                                <p:cTn id="92" presetID="21" presetClass="entr" presetSubtype="1" fill="hold" grpId="0" nodeType="withEffect">
                                  <p:stCondLst>
                                    <p:cond delay="500"/>
                                  </p:stCondLst>
                                  <p:childTnLst>
                                    <p:set>
                                      <p:cBhvr>
                                        <p:cTn id="93" dur="1" fill="hold">
                                          <p:stCondLst>
                                            <p:cond delay="0"/>
                                          </p:stCondLst>
                                        </p:cTn>
                                        <p:tgtEl>
                                          <p:spTgt spid="36"/>
                                        </p:tgtEl>
                                        <p:attrNameLst>
                                          <p:attrName>style.visibility</p:attrName>
                                        </p:attrNameLst>
                                      </p:cBhvr>
                                      <p:to>
                                        <p:strVal val="visible"/>
                                      </p:to>
                                    </p:set>
                                    <p:animEffect transition="in" filter="wheel(1)">
                                      <p:cBhvr>
                                        <p:cTn id="94" dur="1000"/>
                                        <p:tgtEl>
                                          <p:spTgt spid="36"/>
                                        </p:tgtEl>
                                      </p:cBhvr>
                                    </p:animEffect>
                                  </p:childTnLst>
                                </p:cTn>
                              </p:par>
                              <p:par>
                                <p:cTn id="95" presetID="21" presetClass="entr" presetSubtype="1" fill="hold" grpId="0" nodeType="withEffect">
                                  <p:stCondLst>
                                    <p:cond delay="500"/>
                                  </p:stCondLst>
                                  <p:childTnLst>
                                    <p:set>
                                      <p:cBhvr>
                                        <p:cTn id="96" dur="1" fill="hold">
                                          <p:stCondLst>
                                            <p:cond delay="0"/>
                                          </p:stCondLst>
                                        </p:cTn>
                                        <p:tgtEl>
                                          <p:spTgt spid="33"/>
                                        </p:tgtEl>
                                        <p:attrNameLst>
                                          <p:attrName>style.visibility</p:attrName>
                                        </p:attrNameLst>
                                      </p:cBhvr>
                                      <p:to>
                                        <p:strVal val="visible"/>
                                      </p:to>
                                    </p:set>
                                    <p:animEffect transition="in" filter="wheel(1)">
                                      <p:cBhvr>
                                        <p:cTn id="97" dur="1000"/>
                                        <p:tgtEl>
                                          <p:spTgt spid="33"/>
                                        </p:tgtEl>
                                      </p:cBhvr>
                                    </p:animEffect>
                                  </p:childTnLst>
                                </p:cTn>
                              </p:par>
                            </p:childTnLst>
                          </p:cTn>
                        </p:par>
                        <p:par>
                          <p:cTn id="98" fill="hold">
                            <p:stCondLst>
                              <p:cond delay="10250"/>
                            </p:stCondLst>
                            <p:childTnLst>
                              <p:par>
                                <p:cTn id="99" presetID="22" presetClass="entr" presetSubtype="4" fill="hold" grpId="0" nodeType="afterEffect">
                                  <p:stCondLst>
                                    <p:cond delay="500"/>
                                  </p:stCondLst>
                                  <p:childTnLst>
                                    <p:set>
                                      <p:cBhvr>
                                        <p:cTn id="100" dur="1" fill="hold">
                                          <p:stCondLst>
                                            <p:cond delay="0"/>
                                          </p:stCondLst>
                                        </p:cTn>
                                        <p:tgtEl>
                                          <p:spTgt spid="40"/>
                                        </p:tgtEl>
                                        <p:attrNameLst>
                                          <p:attrName>style.visibility</p:attrName>
                                        </p:attrNameLst>
                                      </p:cBhvr>
                                      <p:to>
                                        <p:strVal val="visible"/>
                                      </p:to>
                                    </p:set>
                                    <p:animEffect transition="in" filter="wipe(down)">
                                      <p:cBhvr>
                                        <p:cTn id="101" dur="500"/>
                                        <p:tgtEl>
                                          <p:spTgt spid="40"/>
                                        </p:tgtEl>
                                      </p:cBhvr>
                                    </p:animEffect>
                                  </p:childTnLst>
                                </p:cTn>
                              </p:par>
                              <p:par>
                                <p:cTn id="102" presetID="22" presetClass="entr" presetSubtype="4" fill="hold" grpId="0" nodeType="withEffect">
                                  <p:stCondLst>
                                    <p:cond delay="500"/>
                                  </p:stCondLst>
                                  <p:childTnLst>
                                    <p:set>
                                      <p:cBhvr>
                                        <p:cTn id="103" dur="1" fill="hold">
                                          <p:stCondLst>
                                            <p:cond delay="0"/>
                                          </p:stCondLst>
                                        </p:cTn>
                                        <p:tgtEl>
                                          <p:spTgt spid="39"/>
                                        </p:tgtEl>
                                        <p:attrNameLst>
                                          <p:attrName>style.visibility</p:attrName>
                                        </p:attrNameLst>
                                      </p:cBhvr>
                                      <p:to>
                                        <p:strVal val="visible"/>
                                      </p:to>
                                    </p:set>
                                    <p:animEffect transition="in" filter="wipe(down)">
                                      <p:cBhvr>
                                        <p:cTn id="104" dur="500"/>
                                        <p:tgtEl>
                                          <p:spTgt spid="39"/>
                                        </p:tgtEl>
                                      </p:cBhvr>
                                    </p:animEffect>
                                  </p:childTnLst>
                                </p:cTn>
                              </p:par>
                              <p:par>
                                <p:cTn id="105" presetID="22" presetClass="entr" presetSubtype="4" fill="hold" grpId="0" nodeType="withEffect">
                                  <p:stCondLst>
                                    <p:cond delay="500"/>
                                  </p:stCondLst>
                                  <p:childTnLst>
                                    <p:set>
                                      <p:cBhvr>
                                        <p:cTn id="106" dur="1" fill="hold">
                                          <p:stCondLst>
                                            <p:cond delay="0"/>
                                          </p:stCondLst>
                                        </p:cTn>
                                        <p:tgtEl>
                                          <p:spTgt spid="35"/>
                                        </p:tgtEl>
                                        <p:attrNameLst>
                                          <p:attrName>style.visibility</p:attrName>
                                        </p:attrNameLst>
                                      </p:cBhvr>
                                      <p:to>
                                        <p:strVal val="visible"/>
                                      </p:to>
                                    </p:set>
                                    <p:animEffect transition="in" filter="wipe(down)">
                                      <p:cBhvr>
                                        <p:cTn id="107" dur="500"/>
                                        <p:tgtEl>
                                          <p:spTgt spid="35"/>
                                        </p:tgtEl>
                                      </p:cBhvr>
                                    </p:animEffect>
                                  </p:childTnLst>
                                </p:cTn>
                              </p:par>
                              <p:par>
                                <p:cTn id="108" presetID="22" presetClass="entr" presetSubtype="4" fill="hold" grpId="0" nodeType="withEffect">
                                  <p:stCondLst>
                                    <p:cond delay="500"/>
                                  </p:stCondLst>
                                  <p:childTnLst>
                                    <p:set>
                                      <p:cBhvr>
                                        <p:cTn id="109" dur="1" fill="hold">
                                          <p:stCondLst>
                                            <p:cond delay="0"/>
                                          </p:stCondLst>
                                        </p:cTn>
                                        <p:tgtEl>
                                          <p:spTgt spid="34"/>
                                        </p:tgtEl>
                                        <p:attrNameLst>
                                          <p:attrName>style.visibility</p:attrName>
                                        </p:attrNameLst>
                                      </p:cBhvr>
                                      <p:to>
                                        <p:strVal val="visible"/>
                                      </p:to>
                                    </p:set>
                                    <p:animEffect transition="in" filter="wipe(down)">
                                      <p:cBhvr>
                                        <p:cTn id="110" dur="500"/>
                                        <p:tgtEl>
                                          <p:spTgt spid="34"/>
                                        </p:tgtEl>
                                      </p:cBhvr>
                                    </p:animEffect>
                                  </p:childTnLst>
                                </p:cTn>
                              </p:par>
                            </p:childTnLst>
                          </p:cTn>
                        </p:par>
                        <p:par>
                          <p:cTn id="111" fill="hold">
                            <p:stCondLst>
                              <p:cond delay="11250"/>
                            </p:stCondLst>
                            <p:childTnLst>
                              <p:par>
                                <p:cTn id="112" presetID="10" presetClass="entr" presetSubtype="0" fill="hold" grpId="0" nodeType="afterEffect">
                                  <p:stCondLst>
                                    <p:cond delay="50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childTnLst>
                          </p:cTn>
                        </p:par>
                        <p:par>
                          <p:cTn id="115" fill="hold">
                            <p:stCondLst>
                              <p:cond delay="12250"/>
                            </p:stCondLst>
                            <p:childTnLst>
                              <p:par>
                                <p:cTn id="116" presetID="47" presetClass="entr" presetSubtype="0" fill="hold" nodeType="afterEffect">
                                  <p:stCondLst>
                                    <p:cond delay="50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1000"/>
                                        <p:tgtEl>
                                          <p:spTgt spid="3"/>
                                        </p:tgtEl>
                                      </p:cBhvr>
                                    </p:animEffect>
                                    <p:anim calcmode="lin" valueType="num">
                                      <p:cBhvr>
                                        <p:cTn id="119" dur="1000" fill="hold"/>
                                        <p:tgtEl>
                                          <p:spTgt spid="3"/>
                                        </p:tgtEl>
                                        <p:attrNameLst>
                                          <p:attrName>ppt_x</p:attrName>
                                        </p:attrNameLst>
                                      </p:cBhvr>
                                      <p:tavLst>
                                        <p:tav tm="0">
                                          <p:val>
                                            <p:strVal val="#ppt_x"/>
                                          </p:val>
                                        </p:tav>
                                        <p:tav tm="100000">
                                          <p:val>
                                            <p:strVal val="#ppt_x"/>
                                          </p:val>
                                        </p:tav>
                                      </p:tavLst>
                                    </p:anim>
                                    <p:anim calcmode="lin" valueType="num">
                                      <p:cBhvr>
                                        <p:cTn id="120" dur="1000" fill="hold"/>
                                        <p:tgtEl>
                                          <p:spTgt spid="3"/>
                                        </p:tgtEl>
                                        <p:attrNameLst>
                                          <p:attrName>ppt_y</p:attrName>
                                        </p:attrNameLst>
                                      </p:cBhvr>
                                      <p:tavLst>
                                        <p:tav tm="0">
                                          <p:val>
                                            <p:strVal val="#ppt_y-.1"/>
                                          </p:val>
                                        </p:tav>
                                        <p:tav tm="100000">
                                          <p:val>
                                            <p:strVal val="#ppt_y"/>
                                          </p:val>
                                        </p:tav>
                                      </p:tavLst>
                                    </p:anim>
                                  </p:childTnLst>
                                </p:cTn>
                              </p:par>
                            </p:childTnLst>
                          </p:cTn>
                        </p:par>
                        <p:par>
                          <p:cTn id="121" fill="hold">
                            <p:stCondLst>
                              <p:cond delay="13750"/>
                            </p:stCondLst>
                            <p:childTnLst>
                              <p:par>
                                <p:cTn id="122" presetID="10" presetClass="entr" presetSubtype="0" fill="hold" grpId="0" nodeType="afterEffect">
                                  <p:stCondLst>
                                    <p:cond delay="500"/>
                                  </p:stCondLst>
                                  <p:childTnLst>
                                    <p:set>
                                      <p:cBhvr>
                                        <p:cTn id="123" dur="1" fill="hold">
                                          <p:stCondLst>
                                            <p:cond delay="0"/>
                                          </p:stCondLst>
                                        </p:cTn>
                                        <p:tgtEl>
                                          <p:spTgt spid="64"/>
                                        </p:tgtEl>
                                        <p:attrNameLst>
                                          <p:attrName>style.visibility</p:attrName>
                                        </p:attrNameLst>
                                      </p:cBhvr>
                                      <p:to>
                                        <p:strVal val="visible"/>
                                      </p:to>
                                    </p:set>
                                    <p:animEffect transition="in" filter="fade">
                                      <p:cBhvr>
                                        <p:cTn id="124" dur="500"/>
                                        <p:tgtEl>
                                          <p:spTgt spid="64"/>
                                        </p:tgtEl>
                                      </p:cBhvr>
                                    </p:animEffect>
                                  </p:childTnLst>
                                </p:cTn>
                              </p:par>
                            </p:childTnLst>
                          </p:cTn>
                        </p:par>
                        <p:par>
                          <p:cTn id="125" fill="hold">
                            <p:stCondLst>
                              <p:cond delay="14750"/>
                            </p:stCondLst>
                            <p:childTnLst>
                              <p:par>
                                <p:cTn id="126" presetID="21" presetClass="entr" presetSubtype="1" fill="hold" nodeType="afterEffect">
                                  <p:stCondLst>
                                    <p:cond delay="500"/>
                                  </p:stCondLst>
                                  <p:childTnLst>
                                    <p:set>
                                      <p:cBhvr>
                                        <p:cTn id="127" dur="1" fill="hold">
                                          <p:stCondLst>
                                            <p:cond delay="0"/>
                                          </p:stCondLst>
                                        </p:cTn>
                                        <p:tgtEl>
                                          <p:spTgt spid="58"/>
                                        </p:tgtEl>
                                        <p:attrNameLst>
                                          <p:attrName>style.visibility</p:attrName>
                                        </p:attrNameLst>
                                      </p:cBhvr>
                                      <p:to>
                                        <p:strVal val="visible"/>
                                      </p:to>
                                    </p:set>
                                    <p:animEffect transition="in" filter="wheel(1)">
                                      <p:cBhvr>
                                        <p:cTn id="128" dur="1000"/>
                                        <p:tgtEl>
                                          <p:spTgt spid="58"/>
                                        </p:tgtEl>
                                      </p:cBhvr>
                                    </p:animEffect>
                                  </p:childTnLst>
                                </p:cTn>
                              </p:par>
                            </p:childTnLst>
                          </p:cTn>
                        </p:par>
                        <p:par>
                          <p:cTn id="129" fill="hold">
                            <p:stCondLst>
                              <p:cond delay="16250"/>
                            </p:stCondLst>
                            <p:childTnLst>
                              <p:par>
                                <p:cTn id="130" presetID="10" presetClass="entr" presetSubtype="0" fill="hold" grpId="0" nodeType="afterEffect">
                                  <p:stCondLst>
                                    <p:cond delay="500"/>
                                  </p:stCondLst>
                                  <p:childTnLst>
                                    <p:set>
                                      <p:cBhvr>
                                        <p:cTn id="131" dur="1" fill="hold">
                                          <p:stCondLst>
                                            <p:cond delay="0"/>
                                          </p:stCondLst>
                                        </p:cTn>
                                        <p:tgtEl>
                                          <p:spTgt spid="59"/>
                                        </p:tgtEl>
                                        <p:attrNameLst>
                                          <p:attrName>style.visibility</p:attrName>
                                        </p:attrNameLst>
                                      </p:cBhvr>
                                      <p:to>
                                        <p:strVal val="visible"/>
                                      </p:to>
                                    </p:set>
                                    <p:animEffect transition="in" filter="fade">
                                      <p:cBhvr>
                                        <p:cTn id="132" dur="500"/>
                                        <p:tgtEl>
                                          <p:spTgt spid="59"/>
                                        </p:tgtEl>
                                      </p:cBhvr>
                                    </p:animEffect>
                                  </p:childTnLst>
                                </p:cTn>
                              </p:par>
                            </p:childTnLst>
                          </p:cTn>
                        </p:par>
                        <p:par>
                          <p:cTn id="133" fill="hold">
                            <p:stCondLst>
                              <p:cond delay="17250"/>
                            </p:stCondLst>
                            <p:childTnLst>
                              <p:par>
                                <p:cTn id="134" presetID="22" presetClass="entr" presetSubtype="4" fill="hold" grpId="0" nodeType="afterEffect">
                                  <p:stCondLst>
                                    <p:cond delay="500"/>
                                  </p:stCondLst>
                                  <p:childTnLst>
                                    <p:set>
                                      <p:cBhvr>
                                        <p:cTn id="135" dur="1" fill="hold">
                                          <p:stCondLst>
                                            <p:cond delay="0"/>
                                          </p:stCondLst>
                                        </p:cTn>
                                        <p:tgtEl>
                                          <p:spTgt spid="31"/>
                                        </p:tgtEl>
                                        <p:attrNameLst>
                                          <p:attrName>style.visibility</p:attrName>
                                        </p:attrNameLst>
                                      </p:cBhvr>
                                      <p:to>
                                        <p:strVal val="visible"/>
                                      </p:to>
                                    </p:set>
                                    <p:animEffect transition="in" filter="wipe(down)">
                                      <p:cBhvr>
                                        <p:cTn id="136" dur="500"/>
                                        <p:tgtEl>
                                          <p:spTgt spid="31"/>
                                        </p:tgtEl>
                                      </p:cBhvr>
                                    </p:animEffect>
                                  </p:childTnLst>
                                </p:cTn>
                              </p:par>
                            </p:childTnLst>
                          </p:cTn>
                        </p:par>
                        <p:par>
                          <p:cTn id="137" fill="hold">
                            <p:stCondLst>
                              <p:cond delay="18250"/>
                            </p:stCondLst>
                            <p:childTnLst>
                              <p:par>
                                <p:cTn id="138" presetID="22" presetClass="entr" presetSubtype="4" fill="hold" grpId="0" nodeType="afterEffect">
                                  <p:stCondLst>
                                    <p:cond delay="250"/>
                                  </p:stCondLst>
                                  <p:childTnLst>
                                    <p:set>
                                      <p:cBhvr>
                                        <p:cTn id="139" dur="1" fill="hold">
                                          <p:stCondLst>
                                            <p:cond delay="0"/>
                                          </p:stCondLst>
                                        </p:cTn>
                                        <p:tgtEl>
                                          <p:spTgt spid="32"/>
                                        </p:tgtEl>
                                        <p:attrNameLst>
                                          <p:attrName>style.visibility</p:attrName>
                                        </p:attrNameLst>
                                      </p:cBhvr>
                                      <p:to>
                                        <p:strVal val="visible"/>
                                      </p:to>
                                    </p:set>
                                    <p:animEffect transition="in" filter="wipe(down)">
                                      <p:cBhvr>
                                        <p:cTn id="140" dur="500"/>
                                        <p:tgtEl>
                                          <p:spTgt spid="32"/>
                                        </p:tgtEl>
                                      </p:cBhvr>
                                    </p:animEffect>
                                  </p:childTnLst>
                                </p:cTn>
                              </p:par>
                            </p:childTnLst>
                          </p:cTn>
                        </p:par>
                        <p:par>
                          <p:cTn id="141" fill="hold">
                            <p:stCondLst>
                              <p:cond delay="19000"/>
                            </p:stCondLst>
                            <p:childTnLst>
                              <p:par>
                                <p:cTn id="142" presetID="10" presetClass="entr" presetSubtype="0" fill="hold" grpId="0" nodeType="afterEffect">
                                  <p:stCondLst>
                                    <p:cond delay="50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17" grpId="0"/>
      <p:bldP spid="18" grpId="0" animBg="1"/>
      <p:bldP spid="19"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50" grpId="0"/>
      <p:bldP spid="51" grpId="0" animBg="1"/>
      <p:bldP spid="52" grpId="0" animBg="1"/>
      <p:bldP spid="59"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latin typeface="Arial" panose="020B0604020202020204" pitchFamily="34" charset="0"/>
                <a:cs typeface="Times New Roman" panose="02020603050405020304" pitchFamily="18" charset="0"/>
              </a:rPr>
              <a:t>The </a:t>
            </a:r>
            <a:r>
              <a:rPr lang="en-GB" sz="2800" b="1" dirty="0">
                <a:solidFill>
                  <a:srgbClr val="C00000"/>
                </a:solidFill>
                <a:latin typeface="Arial" panose="020B0604020202020204" pitchFamily="34" charset="0"/>
                <a:cs typeface="Times New Roman" panose="02020603050405020304" pitchFamily="18" charset="0"/>
              </a:rPr>
              <a:t>s</a:t>
            </a:r>
            <a:r>
              <a:rPr lang="en-GB" sz="2800" b="1" dirty="0" smtClean="0">
                <a:solidFill>
                  <a:srgbClr val="C00000"/>
                </a:solidFill>
                <a:latin typeface="Arial" panose="020B0604020202020204" pitchFamily="34" charset="0"/>
                <a:cs typeface="Times New Roman" panose="02020603050405020304" pitchFamily="18" charset="0"/>
              </a:rPr>
              <a:t>kills </a:t>
            </a:r>
            <a:r>
              <a:rPr lang="en-GB" sz="2800" b="1" dirty="0">
                <a:latin typeface="Arial" panose="020B0604020202020204" pitchFamily="34" charset="0"/>
                <a:cs typeface="Times New Roman" panose="02020603050405020304" pitchFamily="18" charset="0"/>
              </a:rPr>
              <a:t>t</a:t>
            </a:r>
            <a:r>
              <a:rPr lang="en-GB" sz="2800" b="1" dirty="0" smtClean="0">
                <a:latin typeface="Arial" panose="020B0604020202020204" pitchFamily="34" charset="0"/>
                <a:cs typeface="Times New Roman" panose="02020603050405020304" pitchFamily="18" charset="0"/>
              </a:rPr>
              <a:t>hat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 </a:t>
            </a:r>
            <a:r>
              <a:rPr lang="en-GB" sz="2800" b="1" dirty="0">
                <a:solidFill>
                  <a:srgbClr val="C00000"/>
                </a:solidFill>
                <a:latin typeface="Arial" panose="020B0604020202020204" pitchFamily="34" charset="0"/>
                <a:cs typeface="Times New Roman" panose="02020603050405020304" pitchFamily="18" charset="0"/>
              </a:rPr>
              <a:t>h</a:t>
            </a:r>
            <a:r>
              <a:rPr lang="en-GB" sz="2800" b="1" dirty="0" smtClean="0">
                <a:solidFill>
                  <a:srgbClr val="C00000"/>
                </a:solidFill>
                <a:latin typeface="Arial" panose="020B0604020202020204" pitchFamily="34" charset="0"/>
                <a:cs typeface="Times New Roman" panose="02020603050405020304" pitchFamily="18" charset="0"/>
              </a:rPr>
              <a:t>ighly </a:t>
            </a:r>
            <a:r>
              <a:rPr lang="en-GB" sz="2800" b="1" dirty="0">
                <a:solidFill>
                  <a:srgbClr val="C00000"/>
                </a:solidFill>
                <a:latin typeface="Arial" panose="020B0604020202020204" pitchFamily="34" charset="0"/>
                <a:cs typeface="Times New Roman" panose="02020603050405020304" pitchFamily="18" charset="0"/>
              </a:rPr>
              <a:t>d</a:t>
            </a:r>
            <a:r>
              <a:rPr lang="en-GB" sz="2800" b="1" dirty="0" smtClean="0">
                <a:solidFill>
                  <a:srgbClr val="C00000"/>
                </a:solidFill>
                <a:latin typeface="Arial" panose="020B0604020202020204" pitchFamily="34" charset="0"/>
                <a:cs typeface="Times New Roman" panose="02020603050405020304" pitchFamily="18" charset="0"/>
              </a:rPr>
              <a:t>esired </a:t>
            </a:r>
            <a:r>
              <a:rPr lang="en-GB" sz="2800" b="1" dirty="0" smtClean="0">
                <a:latin typeface="Arial" panose="020B0604020202020204" pitchFamily="34" charset="0"/>
                <a:cs typeface="Times New Roman" panose="02020603050405020304" pitchFamily="18" charset="0"/>
              </a:rPr>
              <a:t>by local employers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a:t>
            </a:r>
            <a:endParaRPr lang="en-GB" sz="2800" dirty="0">
              <a:solidFill>
                <a:srgbClr val="990000"/>
              </a:solidFill>
            </a:endParaRPr>
          </a:p>
        </p:txBody>
      </p:sp>
      <p:sp>
        <p:nvSpPr>
          <p:cNvPr id="66" name="Title 1"/>
          <p:cNvSpPr txBox="1">
            <a:spLocks/>
          </p:cNvSpPr>
          <p:nvPr/>
        </p:nvSpPr>
        <p:spPr>
          <a:xfrm>
            <a:off x="838200" y="182062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FF0000"/>
                </a:solidFill>
                <a:latin typeface="Arial" panose="020B0604020202020204" pitchFamily="34" charset="0"/>
                <a:cs typeface="Times New Roman" panose="02020603050405020304" pitchFamily="18" charset="0"/>
              </a:rPr>
              <a:t>Time management</a:t>
            </a:r>
            <a:endParaRPr lang="en-GB" sz="3600" dirty="0">
              <a:solidFill>
                <a:srgbClr val="FF0000"/>
              </a:solidFill>
            </a:endParaRPr>
          </a:p>
        </p:txBody>
      </p:sp>
      <p:sp>
        <p:nvSpPr>
          <p:cNvPr id="67" name="Title 1"/>
          <p:cNvSpPr txBox="1">
            <a:spLocks/>
          </p:cNvSpPr>
          <p:nvPr/>
        </p:nvSpPr>
        <p:spPr>
          <a:xfrm>
            <a:off x="2103565" y="331969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Communication</a:t>
            </a:r>
            <a:endParaRPr lang="en-GB" sz="3600" dirty="0">
              <a:solidFill>
                <a:srgbClr val="FF0000"/>
              </a:solidFill>
            </a:endParaRPr>
          </a:p>
        </p:txBody>
      </p:sp>
      <p:sp>
        <p:nvSpPr>
          <p:cNvPr id="68" name="Title 1"/>
          <p:cNvSpPr txBox="1">
            <a:spLocks/>
          </p:cNvSpPr>
          <p:nvPr/>
        </p:nvSpPr>
        <p:spPr>
          <a:xfrm>
            <a:off x="4141344" y="5326064"/>
            <a:ext cx="4735955"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Critical thinking and problem solving</a:t>
            </a:r>
            <a:endParaRPr lang="en-GB" sz="3600" dirty="0">
              <a:solidFill>
                <a:srgbClr val="FF0000"/>
              </a:solidFill>
            </a:endParaRPr>
          </a:p>
        </p:txBody>
      </p:sp>
      <p:sp>
        <p:nvSpPr>
          <p:cNvPr id="69" name="Title 1"/>
          <p:cNvSpPr txBox="1">
            <a:spLocks/>
          </p:cNvSpPr>
          <p:nvPr/>
        </p:nvSpPr>
        <p:spPr>
          <a:xfrm>
            <a:off x="5374390" y="175299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Teamwork</a:t>
            </a:r>
            <a:endParaRPr lang="en-GB" sz="3600" dirty="0">
              <a:solidFill>
                <a:srgbClr val="FF0000"/>
              </a:solidFill>
            </a:endParaRPr>
          </a:p>
        </p:txBody>
      </p:sp>
      <p:sp>
        <p:nvSpPr>
          <p:cNvPr id="70" name="Title 1"/>
          <p:cNvSpPr txBox="1">
            <a:spLocks/>
          </p:cNvSpPr>
          <p:nvPr/>
        </p:nvSpPr>
        <p:spPr>
          <a:xfrm>
            <a:off x="7368290" y="387984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Digital skills</a:t>
            </a:r>
            <a:endParaRPr lang="en-GB" sz="3600" dirty="0">
              <a:solidFill>
                <a:srgbClr val="FF0000"/>
              </a:solidFill>
            </a:endParaRPr>
          </a:p>
        </p:txBody>
      </p:sp>
      <p:sp>
        <p:nvSpPr>
          <p:cNvPr id="71" name="Title 1"/>
          <p:cNvSpPr txBox="1">
            <a:spLocks/>
          </p:cNvSpPr>
          <p:nvPr/>
        </p:nvSpPr>
        <p:spPr>
          <a:xfrm>
            <a:off x="180091" y="4257912"/>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Initiative</a:t>
            </a:r>
            <a:endParaRPr lang="en-GB" sz="3600" dirty="0">
              <a:solidFill>
                <a:srgbClr val="FF0000"/>
              </a:solidFill>
            </a:endParaRPr>
          </a:p>
        </p:txBody>
      </p:sp>
    </p:spTree>
    <p:extLst>
      <p:ext uri="{BB962C8B-B14F-4D97-AF65-F5344CB8AC3E}">
        <p14:creationId xmlns:p14="http://schemas.microsoft.com/office/powerpoint/2010/main" val="3547789879"/>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475"/>
            <a:ext cx="10515600" cy="938213"/>
          </a:xfrm>
        </p:spPr>
        <p:txBody>
          <a:bodyPr>
            <a:noAutofit/>
          </a:bodyPr>
          <a:lstStyle/>
          <a:p>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Over the next 10 years </a:t>
            </a:r>
            <a:r>
              <a:rPr lang="en-GB" sz="2800" b="1" dirty="0">
                <a:latin typeface="Arial" panose="020B0604020202020204" pitchFamily="34" charset="0"/>
                <a:ea typeface="Calibri" panose="020F0502020204030204" pitchFamily="34" charset="0"/>
                <a:cs typeface="Times New Roman" panose="02020603050405020304" pitchFamily="18" charset="0"/>
              </a:rPr>
              <a:t>b</a:t>
            </a:r>
            <a:r>
              <a:rPr lang="en-GB" sz="2800" b="1" dirty="0" smtClean="0">
                <a:latin typeface="Arial" panose="020B0604020202020204" pitchFamily="34" charset="0"/>
                <a:ea typeface="Calibri" panose="020F0502020204030204" pitchFamily="34" charset="0"/>
                <a:cs typeface="Times New Roman" panose="02020603050405020304" pitchFamily="18" charset="0"/>
              </a:rPr>
              <a:t>usinesses will be looking for employees with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h</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igher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q</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ualifications</a:t>
            </a:r>
            <a:endParaRPr lang="en-GB" sz="2800" dirty="0">
              <a:solidFill>
                <a:srgbClr val="C00000"/>
              </a:solidFill>
            </a:endParaRPr>
          </a:p>
        </p:txBody>
      </p:sp>
      <p:sp>
        <p:nvSpPr>
          <p:cNvPr id="21" name="object 40"/>
          <p:cNvSpPr txBox="1"/>
          <p:nvPr/>
        </p:nvSpPr>
        <p:spPr>
          <a:xfrm>
            <a:off x="1129246" y="3747033"/>
            <a:ext cx="1798696"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1,030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4 Degree HND / HNC / NVQ 4</a:t>
            </a:r>
            <a:endParaRPr sz="1600" b="1" dirty="0">
              <a:solidFill>
                <a:srgbClr val="FF7C80"/>
              </a:solidFill>
              <a:latin typeface="Arial"/>
              <a:cs typeface="Arial"/>
            </a:endParaRPr>
          </a:p>
        </p:txBody>
      </p:sp>
      <p:grpSp>
        <p:nvGrpSpPr>
          <p:cNvPr id="22" name="Group 21"/>
          <p:cNvGrpSpPr/>
          <p:nvPr/>
        </p:nvGrpSpPr>
        <p:grpSpPr>
          <a:xfrm>
            <a:off x="3336842" y="2329123"/>
            <a:ext cx="1293958" cy="1409664"/>
            <a:chOff x="4306215" y="2744484"/>
            <a:chExt cx="803776" cy="875650"/>
          </a:xfrm>
          <a:solidFill>
            <a:srgbClr val="990000"/>
          </a:solidFill>
        </p:grpSpPr>
        <p:sp>
          <p:nvSpPr>
            <p:cNvPr id="2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2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2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2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2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2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3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31" name="object 83"/>
          <p:cNvSpPr/>
          <p:nvPr/>
        </p:nvSpPr>
        <p:spPr>
          <a:xfrm>
            <a:off x="3384257" y="1855378"/>
            <a:ext cx="1293958" cy="397969"/>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32" name="object 40"/>
          <p:cNvSpPr txBox="1"/>
          <p:nvPr/>
        </p:nvSpPr>
        <p:spPr>
          <a:xfrm>
            <a:off x="3134108" y="3747033"/>
            <a:ext cx="1778443"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890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3 A &amp; AS Level / NVQ 3</a:t>
            </a:r>
            <a:endParaRPr sz="1600" b="1" dirty="0">
              <a:solidFill>
                <a:srgbClr val="FF7C80"/>
              </a:solidFill>
              <a:latin typeface="Arial"/>
              <a:cs typeface="Arial"/>
            </a:endParaRPr>
          </a:p>
        </p:txBody>
      </p:sp>
      <p:grpSp>
        <p:nvGrpSpPr>
          <p:cNvPr id="33" name="Group 32"/>
          <p:cNvGrpSpPr/>
          <p:nvPr/>
        </p:nvGrpSpPr>
        <p:grpSpPr>
          <a:xfrm>
            <a:off x="5255033" y="4588806"/>
            <a:ext cx="1099346" cy="1197650"/>
            <a:chOff x="4306215" y="2744484"/>
            <a:chExt cx="803776" cy="875650"/>
          </a:xfrm>
          <a:solidFill>
            <a:srgbClr val="990000"/>
          </a:solidFill>
        </p:grpSpPr>
        <p:sp>
          <p:nvSpPr>
            <p:cNvPr id="3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3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3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3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3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3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4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4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42" name="object 40"/>
          <p:cNvSpPr txBox="1"/>
          <p:nvPr/>
        </p:nvSpPr>
        <p:spPr>
          <a:xfrm>
            <a:off x="4809130" y="3747033"/>
            <a:ext cx="210496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-360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2 GCSE 9-4 /NVQ 1</a:t>
            </a:r>
            <a:endParaRPr sz="1600" b="1" dirty="0">
              <a:solidFill>
                <a:srgbClr val="FF7C80"/>
              </a:solidFill>
              <a:latin typeface="Arial"/>
              <a:cs typeface="Arial"/>
            </a:endParaRPr>
          </a:p>
        </p:txBody>
      </p:sp>
      <p:sp>
        <p:nvSpPr>
          <p:cNvPr id="43" name="object 83"/>
          <p:cNvSpPr/>
          <p:nvPr/>
        </p:nvSpPr>
        <p:spPr>
          <a:xfrm rot="10800000">
            <a:off x="5279102" y="5846042"/>
            <a:ext cx="1099346" cy="338114"/>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grpSp>
        <p:nvGrpSpPr>
          <p:cNvPr id="44" name="Group 43"/>
          <p:cNvGrpSpPr/>
          <p:nvPr/>
        </p:nvGrpSpPr>
        <p:grpSpPr>
          <a:xfrm>
            <a:off x="7487357" y="4684837"/>
            <a:ext cx="851377" cy="927507"/>
            <a:chOff x="4306215" y="2744484"/>
            <a:chExt cx="803776" cy="875650"/>
          </a:xfrm>
          <a:solidFill>
            <a:srgbClr val="990000"/>
          </a:solidFill>
        </p:grpSpPr>
        <p:sp>
          <p:nvSpPr>
            <p:cNvPr id="45"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46"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47"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48"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49"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50"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51"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52"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54" name="object 40"/>
          <p:cNvSpPr txBox="1"/>
          <p:nvPr/>
        </p:nvSpPr>
        <p:spPr>
          <a:xfrm>
            <a:off x="6954878" y="3741191"/>
            <a:ext cx="2040531"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-160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1 GCSE 3-1 NVQ 1</a:t>
            </a:r>
            <a:endParaRPr sz="1600" b="1" dirty="0">
              <a:solidFill>
                <a:srgbClr val="FF7C80"/>
              </a:solidFill>
              <a:latin typeface="Arial"/>
              <a:cs typeface="Arial"/>
            </a:endParaRPr>
          </a:p>
        </p:txBody>
      </p:sp>
      <p:grpSp>
        <p:nvGrpSpPr>
          <p:cNvPr id="55" name="Group 54"/>
          <p:cNvGrpSpPr/>
          <p:nvPr/>
        </p:nvGrpSpPr>
        <p:grpSpPr>
          <a:xfrm>
            <a:off x="1290657" y="2154796"/>
            <a:ext cx="1489053" cy="1622204"/>
            <a:chOff x="4306215" y="2744484"/>
            <a:chExt cx="803776" cy="875650"/>
          </a:xfrm>
          <a:solidFill>
            <a:srgbClr val="990000"/>
          </a:solidFill>
        </p:grpSpPr>
        <p:sp>
          <p:nvSpPr>
            <p:cNvPr id="56"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57"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58"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59"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60"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61"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62"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63"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64" name="object 83"/>
          <p:cNvSpPr/>
          <p:nvPr/>
        </p:nvSpPr>
        <p:spPr>
          <a:xfrm>
            <a:off x="1284068" y="1676772"/>
            <a:ext cx="1489053" cy="457972"/>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grpSp>
        <p:nvGrpSpPr>
          <p:cNvPr id="66" name="Group 65"/>
          <p:cNvGrpSpPr/>
          <p:nvPr/>
        </p:nvGrpSpPr>
        <p:grpSpPr>
          <a:xfrm>
            <a:off x="9390447" y="4427323"/>
            <a:ext cx="1125223" cy="1225841"/>
            <a:chOff x="4306215" y="2744484"/>
            <a:chExt cx="803776" cy="875650"/>
          </a:xfrm>
          <a:solidFill>
            <a:srgbClr val="990000"/>
          </a:solidFill>
        </p:grpSpPr>
        <p:sp>
          <p:nvSpPr>
            <p:cNvPr id="67"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68"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69"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70"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71"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72"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73"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74"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75" name="object 83"/>
          <p:cNvSpPr/>
          <p:nvPr/>
        </p:nvSpPr>
        <p:spPr>
          <a:xfrm rot="10800000">
            <a:off x="9415083" y="5697797"/>
            <a:ext cx="1125222" cy="346073"/>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86" name="object 40"/>
          <p:cNvSpPr txBox="1"/>
          <p:nvPr/>
        </p:nvSpPr>
        <p:spPr>
          <a:xfrm>
            <a:off x="8957428" y="3742334"/>
            <a:ext cx="2040531"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-240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No qualifications</a:t>
            </a:r>
            <a:endParaRPr sz="1600" b="1" dirty="0">
              <a:solidFill>
                <a:srgbClr val="FF7C80"/>
              </a:solidFill>
              <a:latin typeface="Arial"/>
              <a:cs typeface="Arial"/>
            </a:endParaRPr>
          </a:p>
        </p:txBody>
      </p:sp>
      <p:sp>
        <p:nvSpPr>
          <p:cNvPr id="76" name="object 83"/>
          <p:cNvSpPr/>
          <p:nvPr/>
        </p:nvSpPr>
        <p:spPr>
          <a:xfrm rot="10800000">
            <a:off x="7378010" y="5700860"/>
            <a:ext cx="1191683" cy="366513"/>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65" name="object 40"/>
          <p:cNvSpPr txBox="1"/>
          <p:nvPr/>
        </p:nvSpPr>
        <p:spPr>
          <a:xfrm>
            <a:off x="1015268" y="6355681"/>
            <a:ext cx="9360242" cy="43088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GB" sz="1400" i="1" dirty="0" smtClean="0">
                <a:latin typeface="Arial"/>
                <a:cs typeface="Arial"/>
              </a:rPr>
              <a:t>In addition, 940 jobs per year are expected to require other </a:t>
            </a:r>
            <a:r>
              <a:rPr lang="en-GB" sz="1400" i="1" dirty="0">
                <a:latin typeface="Arial"/>
                <a:cs typeface="Arial"/>
              </a:rPr>
              <a:t>qualifications, including apprenticeships</a:t>
            </a:r>
            <a:r>
              <a:rPr lang="en-GB" sz="1400" i="1" dirty="0" smtClean="0">
                <a:latin typeface="Arial"/>
                <a:cs typeface="Arial"/>
              </a:rPr>
              <a:t>, for which the level is not specified</a:t>
            </a:r>
            <a:endParaRPr sz="1400" i="1" dirty="0">
              <a:latin typeface="Arial"/>
              <a:cs typeface="Arial"/>
            </a:endParaRPr>
          </a:p>
        </p:txBody>
      </p:sp>
    </p:spTree>
    <p:extLst>
      <p:ext uri="{BB962C8B-B14F-4D97-AF65-F5344CB8AC3E}">
        <p14:creationId xmlns:p14="http://schemas.microsoft.com/office/powerpoint/2010/main" val="3759112561"/>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64"/>
                                        </p:tgtEl>
                                        <p:attrNameLst>
                                          <p:attrName>style.visibility</p:attrName>
                                        </p:attrNameLst>
                                      </p:cBhvr>
                                      <p:to>
                                        <p:strVal val="visible"/>
                                      </p:to>
                                    </p:set>
                                    <p:animEffect transition="in" filter="wipe(down)">
                                      <p:cBhvr>
                                        <p:cTn id="10" dur="500"/>
                                        <p:tgtEl>
                                          <p:spTgt spid="64"/>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2500"/>
                            </p:stCondLst>
                            <p:childTnLst>
                              <p:par>
                                <p:cTn id="16" presetID="22" presetClass="entr" presetSubtype="4" fill="hold"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4000"/>
                            </p:stCondLst>
                            <p:childTnLst>
                              <p:par>
                                <p:cTn id="23" presetID="10" presetClass="entr" presetSubtype="0" fill="hold" grpId="0" nodeType="afterEffect">
                                  <p:stCondLst>
                                    <p:cond delay="5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5000"/>
                            </p:stCondLst>
                            <p:childTnLst>
                              <p:par>
                                <p:cTn id="27" presetID="22" presetClass="entr" presetSubtype="1" fill="hold" nodeType="afterEffect">
                                  <p:stCondLst>
                                    <p:cond delay="100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100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650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22" presetClass="entr" presetSubtype="4" fill="hold" nodeType="withEffect">
                                  <p:stCondLst>
                                    <p:cond delay="100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childTnLst>
                          </p:cTn>
                        </p:par>
                        <p:par>
                          <p:cTn id="43" fill="hold">
                            <p:stCondLst>
                              <p:cond delay="8000"/>
                            </p:stCondLst>
                            <p:childTnLst>
                              <p:par>
                                <p:cTn id="44" presetID="10" presetClass="entr" presetSubtype="0" fill="hold" grpId="0" nodeType="afterEffect">
                                  <p:stCondLst>
                                    <p:cond delay="50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9000"/>
                            </p:stCondLst>
                            <p:childTnLst>
                              <p:par>
                                <p:cTn id="48" presetID="22" presetClass="entr" presetSubtype="1" fill="hold" nodeType="afterEffect">
                                  <p:stCondLst>
                                    <p:cond delay="1000"/>
                                  </p:stCondLst>
                                  <p:childTnLst>
                                    <p:set>
                                      <p:cBhvr>
                                        <p:cTn id="49" dur="1" fill="hold">
                                          <p:stCondLst>
                                            <p:cond delay="0"/>
                                          </p:stCondLst>
                                        </p:cTn>
                                        <p:tgtEl>
                                          <p:spTgt spid="66"/>
                                        </p:tgtEl>
                                        <p:attrNameLst>
                                          <p:attrName>style.visibility</p:attrName>
                                        </p:attrNameLst>
                                      </p:cBhvr>
                                      <p:to>
                                        <p:strVal val="visible"/>
                                      </p:to>
                                    </p:set>
                                    <p:animEffect transition="in" filter="wipe(up)">
                                      <p:cBhvr>
                                        <p:cTn id="50" dur="500"/>
                                        <p:tgtEl>
                                          <p:spTgt spid="66"/>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75"/>
                                        </p:tgtEl>
                                        <p:attrNameLst>
                                          <p:attrName>style.visibility</p:attrName>
                                        </p:attrNameLst>
                                      </p:cBhvr>
                                      <p:to>
                                        <p:strVal val="visible"/>
                                      </p:to>
                                    </p:set>
                                    <p:animEffect transition="in" filter="wipe(up)">
                                      <p:cBhvr>
                                        <p:cTn id="53" dur="500"/>
                                        <p:tgtEl>
                                          <p:spTgt spid="75"/>
                                        </p:tgtEl>
                                      </p:cBhvr>
                                    </p:animEffect>
                                  </p:childTnLst>
                                </p:cTn>
                              </p:par>
                            </p:childTnLst>
                          </p:cTn>
                        </p:par>
                        <p:par>
                          <p:cTn id="54" fill="hold">
                            <p:stCondLst>
                              <p:cond delay="10500"/>
                            </p:stCondLst>
                            <p:childTnLst>
                              <p:par>
                                <p:cTn id="55" presetID="10"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animBg="1"/>
      <p:bldP spid="32" grpId="0"/>
      <p:bldP spid="42" grpId="0"/>
      <p:bldP spid="43" grpId="0" animBg="1"/>
      <p:bldP spid="54" grpId="0"/>
      <p:bldP spid="64" grpId="0" animBg="1"/>
      <p:bldP spid="75" grpId="0" animBg="1"/>
      <p:bldP spid="86"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21412" y="746113"/>
            <a:ext cx="11370588"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The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igher the qualifications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ave</a:t>
            </a:r>
            <a:r>
              <a:rPr lang="en-GB" sz="2800" b="1" dirty="0" smtClean="0">
                <a:latin typeface="Arial" panose="020B0604020202020204" pitchFamily="34" charset="0"/>
                <a:cs typeface="Arial" panose="020B0604020202020204" pitchFamily="34" charset="0"/>
              </a:rPr>
              <a:t>, the </a:t>
            </a:r>
            <a:r>
              <a:rPr lang="en-GB" sz="2800" b="1" dirty="0" smtClean="0">
                <a:solidFill>
                  <a:srgbClr val="C00000"/>
                </a:solidFill>
                <a:latin typeface="Arial" panose="020B0604020202020204" pitchFamily="34" charset="0"/>
                <a:cs typeface="Arial" panose="020B0604020202020204" pitchFamily="34" charset="0"/>
              </a:rPr>
              <a:t>more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c</a:t>
            </a:r>
            <a:r>
              <a:rPr lang="en-GB" sz="2800" b="1" dirty="0" smtClean="0">
                <a:solidFill>
                  <a:srgbClr val="C00000"/>
                </a:solidFill>
                <a:latin typeface="Arial" panose="020B0604020202020204" pitchFamily="34" charset="0"/>
                <a:cs typeface="Arial" panose="020B0604020202020204" pitchFamily="34" charset="0"/>
              </a:rPr>
              <a:t>an </a:t>
            </a:r>
            <a:r>
              <a:rPr lang="en-GB" sz="2800" b="1" dirty="0">
                <a:solidFill>
                  <a:srgbClr val="C00000"/>
                </a:solidFill>
                <a:latin typeface="Arial" panose="020B0604020202020204" pitchFamily="34" charset="0"/>
                <a:cs typeface="Arial" panose="020B0604020202020204" pitchFamily="34" charset="0"/>
              </a:rPr>
              <a:t>e</a:t>
            </a:r>
            <a:r>
              <a:rPr lang="en-GB" sz="2800" b="1" dirty="0" smtClean="0">
                <a:solidFill>
                  <a:srgbClr val="C00000"/>
                </a:solidFill>
                <a:latin typeface="Arial" panose="020B0604020202020204" pitchFamily="34" charset="0"/>
                <a:cs typeface="Arial" panose="020B0604020202020204" pitchFamily="34" charset="0"/>
              </a:rPr>
              <a:t>arn</a:t>
            </a:r>
            <a:endParaRPr lang="en-GB" sz="2800" b="1" dirty="0">
              <a:solidFill>
                <a:srgbClr val="C00000"/>
              </a:solidFill>
              <a:latin typeface="Arial" panose="020B0604020202020204" pitchFamily="34" charset="0"/>
              <a:cs typeface="Arial" panose="020B0604020202020204" pitchFamily="34" charset="0"/>
            </a:endParaRPr>
          </a:p>
        </p:txBody>
      </p:sp>
      <p:grpSp>
        <p:nvGrpSpPr>
          <p:cNvPr id="83" name="Group 82"/>
          <p:cNvGrpSpPr/>
          <p:nvPr/>
        </p:nvGrpSpPr>
        <p:grpSpPr>
          <a:xfrm>
            <a:off x="1072376" y="3684146"/>
            <a:ext cx="760097" cy="828065"/>
            <a:chOff x="4306215" y="2744484"/>
            <a:chExt cx="803776" cy="875650"/>
          </a:xfrm>
          <a:solidFill>
            <a:srgbClr val="990000"/>
          </a:solidFill>
        </p:grpSpPr>
        <p:sp>
          <p:nvSpPr>
            <p:cNvPr id="8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8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8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8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8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8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9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92" name="Group 91"/>
          <p:cNvGrpSpPr/>
          <p:nvPr/>
        </p:nvGrpSpPr>
        <p:grpSpPr>
          <a:xfrm>
            <a:off x="5069547" y="3405023"/>
            <a:ext cx="1081632" cy="1178352"/>
            <a:chOff x="4306215" y="2744484"/>
            <a:chExt cx="803776" cy="875650"/>
          </a:xfrm>
          <a:solidFill>
            <a:srgbClr val="990000"/>
          </a:solidFill>
        </p:grpSpPr>
        <p:sp>
          <p:nvSpPr>
            <p:cNvPr id="9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9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9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9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9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9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01" name="Group 100"/>
          <p:cNvGrpSpPr/>
          <p:nvPr/>
        </p:nvGrpSpPr>
        <p:grpSpPr>
          <a:xfrm>
            <a:off x="7148687" y="3207505"/>
            <a:ext cx="1301629" cy="1418022"/>
            <a:chOff x="4306215" y="2744484"/>
            <a:chExt cx="803776" cy="875650"/>
          </a:xfrm>
          <a:solidFill>
            <a:srgbClr val="990000"/>
          </a:solidFill>
        </p:grpSpPr>
        <p:sp>
          <p:nvSpPr>
            <p:cNvPr id="102"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03"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04"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05"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06"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07"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08"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9"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10" name="Group 109"/>
          <p:cNvGrpSpPr/>
          <p:nvPr/>
        </p:nvGrpSpPr>
        <p:grpSpPr>
          <a:xfrm>
            <a:off x="9138069" y="2386024"/>
            <a:ext cx="1951667" cy="2126187"/>
            <a:chOff x="4306215" y="2744484"/>
            <a:chExt cx="803776" cy="875650"/>
          </a:xfrm>
          <a:solidFill>
            <a:srgbClr val="990000"/>
          </a:solidFill>
        </p:grpSpPr>
        <p:sp>
          <p:nvSpPr>
            <p:cNvPr id="1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19" name="object 40"/>
          <p:cNvSpPr txBox="1"/>
          <p:nvPr/>
        </p:nvSpPr>
        <p:spPr>
          <a:xfrm>
            <a:off x="9354968" y="4573710"/>
            <a:ext cx="1761631" cy="830997"/>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4 Degree HND / HNC / NVQ 4</a:t>
            </a:r>
            <a:endParaRPr b="1" dirty="0">
              <a:solidFill>
                <a:srgbClr val="FF7C80"/>
              </a:solidFill>
              <a:latin typeface="Arial"/>
              <a:cs typeface="Arial"/>
            </a:endParaRPr>
          </a:p>
        </p:txBody>
      </p:sp>
      <p:sp>
        <p:nvSpPr>
          <p:cNvPr id="120" name="object 40"/>
          <p:cNvSpPr txBox="1"/>
          <p:nvPr/>
        </p:nvSpPr>
        <p:spPr>
          <a:xfrm>
            <a:off x="6812375" y="4651651"/>
            <a:ext cx="2146425"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3 A &amp; AS Level / NVQ 3</a:t>
            </a:r>
            <a:endParaRPr b="1" dirty="0">
              <a:solidFill>
                <a:srgbClr val="FF7C80"/>
              </a:solidFill>
              <a:latin typeface="Arial"/>
              <a:cs typeface="Arial"/>
            </a:endParaRPr>
          </a:p>
        </p:txBody>
      </p:sp>
      <p:sp>
        <p:nvSpPr>
          <p:cNvPr id="121" name="object 40"/>
          <p:cNvSpPr txBox="1"/>
          <p:nvPr/>
        </p:nvSpPr>
        <p:spPr>
          <a:xfrm>
            <a:off x="4741381" y="4686285"/>
            <a:ext cx="1906554"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2 GCSE 9-4 /NVQ 1</a:t>
            </a:r>
            <a:endParaRPr b="1" dirty="0">
              <a:solidFill>
                <a:srgbClr val="FF7C80"/>
              </a:solidFill>
              <a:latin typeface="Arial"/>
              <a:cs typeface="Arial"/>
            </a:endParaRPr>
          </a:p>
        </p:txBody>
      </p:sp>
      <p:sp>
        <p:nvSpPr>
          <p:cNvPr id="122" name="object 40"/>
          <p:cNvSpPr txBox="1"/>
          <p:nvPr/>
        </p:nvSpPr>
        <p:spPr>
          <a:xfrm>
            <a:off x="232554" y="4696339"/>
            <a:ext cx="2462742" cy="276999"/>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No qualifications</a:t>
            </a:r>
            <a:endParaRPr b="1" dirty="0">
              <a:solidFill>
                <a:srgbClr val="FF7C80"/>
              </a:solidFill>
              <a:latin typeface="Arial"/>
              <a:cs typeface="Arial"/>
            </a:endParaRPr>
          </a:p>
        </p:txBody>
      </p:sp>
      <p:sp>
        <p:nvSpPr>
          <p:cNvPr id="123" name="object 40"/>
          <p:cNvSpPr txBox="1"/>
          <p:nvPr/>
        </p:nvSpPr>
        <p:spPr>
          <a:xfrm>
            <a:off x="732833" y="3225090"/>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£413 per week</a:t>
            </a:r>
            <a:endParaRPr b="1" spc="-5" dirty="0" smtClean="0">
              <a:solidFill>
                <a:srgbClr val="C00000"/>
              </a:solidFill>
              <a:latin typeface="Arial"/>
              <a:cs typeface="Arial"/>
            </a:endParaRPr>
          </a:p>
        </p:txBody>
      </p:sp>
      <p:sp>
        <p:nvSpPr>
          <p:cNvPr id="124" name="object 40"/>
          <p:cNvSpPr txBox="1"/>
          <p:nvPr/>
        </p:nvSpPr>
        <p:spPr>
          <a:xfrm>
            <a:off x="4913736" y="3043263"/>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£511 per week</a:t>
            </a:r>
            <a:endParaRPr b="1" spc="-5" dirty="0" smtClean="0">
              <a:solidFill>
                <a:srgbClr val="C00000"/>
              </a:solidFill>
              <a:latin typeface="Arial"/>
              <a:cs typeface="Arial"/>
            </a:endParaRPr>
          </a:p>
        </p:txBody>
      </p:sp>
      <p:sp>
        <p:nvSpPr>
          <p:cNvPr id="125" name="object 40"/>
          <p:cNvSpPr txBox="1"/>
          <p:nvPr/>
        </p:nvSpPr>
        <p:spPr>
          <a:xfrm>
            <a:off x="7057438" y="2868941"/>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£531 per week</a:t>
            </a:r>
            <a:endParaRPr b="1" spc="-5" dirty="0" smtClean="0">
              <a:solidFill>
                <a:srgbClr val="C00000"/>
              </a:solidFill>
              <a:latin typeface="Arial"/>
              <a:cs typeface="Arial"/>
            </a:endParaRPr>
          </a:p>
        </p:txBody>
      </p:sp>
      <p:sp>
        <p:nvSpPr>
          <p:cNvPr id="126" name="object 40"/>
          <p:cNvSpPr txBox="1"/>
          <p:nvPr/>
        </p:nvSpPr>
        <p:spPr>
          <a:xfrm>
            <a:off x="9084401" y="1987302"/>
            <a:ext cx="2222056" cy="369332"/>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£757 per week</a:t>
            </a:r>
            <a:endParaRPr sz="2400" b="1" spc="-5" dirty="0" smtClean="0">
              <a:solidFill>
                <a:srgbClr val="C00000"/>
              </a:solidFill>
              <a:latin typeface="Arial"/>
              <a:cs typeface="Arial"/>
            </a:endParaRPr>
          </a:p>
        </p:txBody>
      </p:sp>
      <p:grpSp>
        <p:nvGrpSpPr>
          <p:cNvPr id="127" name="Group 126"/>
          <p:cNvGrpSpPr/>
          <p:nvPr/>
        </p:nvGrpSpPr>
        <p:grpSpPr>
          <a:xfrm>
            <a:off x="2885013" y="3430012"/>
            <a:ext cx="1081632" cy="1178352"/>
            <a:chOff x="4306215" y="2744484"/>
            <a:chExt cx="803776" cy="875650"/>
          </a:xfrm>
          <a:solidFill>
            <a:srgbClr val="990000"/>
          </a:solidFill>
        </p:grpSpPr>
        <p:sp>
          <p:nvSpPr>
            <p:cNvPr id="128"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9"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0"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31"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32"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33"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34"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35"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36" name="object 40"/>
          <p:cNvSpPr txBox="1"/>
          <p:nvPr/>
        </p:nvSpPr>
        <p:spPr>
          <a:xfrm>
            <a:off x="2637212" y="4676927"/>
            <a:ext cx="1758294" cy="553998"/>
          </a:xfrm>
          <a:prstGeom prst="rect">
            <a:avLst/>
          </a:prstGeom>
        </p:spPr>
        <p:txBody>
          <a:bodyPr vert="horz" wrap="square" lIns="0" tIns="0" rIns="0" bIns="0" rtlCol="0">
            <a:spAutoFit/>
          </a:bodyPr>
          <a:lstStyle/>
          <a:p>
            <a:pPr marL="12700" algn="ctr">
              <a:lnSpc>
                <a:spcPct val="100000"/>
              </a:lnSpc>
            </a:pPr>
            <a:r>
              <a:rPr lang="en-GB" b="1" spc="-25" dirty="0">
                <a:solidFill>
                  <a:srgbClr val="FF7C80"/>
                </a:solidFill>
                <a:latin typeface="Arial"/>
                <a:cs typeface="Arial"/>
              </a:rPr>
              <a:t>Level 1 GCSE 3-1 NVQ 1</a:t>
            </a:r>
            <a:endParaRPr lang="en-GB" b="1" dirty="0">
              <a:solidFill>
                <a:srgbClr val="FF7C80"/>
              </a:solidFill>
              <a:latin typeface="Arial"/>
              <a:cs typeface="Arial"/>
            </a:endParaRPr>
          </a:p>
        </p:txBody>
      </p:sp>
      <p:sp>
        <p:nvSpPr>
          <p:cNvPr id="137" name="object 40"/>
          <p:cNvSpPr txBox="1"/>
          <p:nvPr/>
        </p:nvSpPr>
        <p:spPr>
          <a:xfrm>
            <a:off x="2729202" y="3068252"/>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£513 per week</a:t>
            </a:r>
            <a:endParaRPr b="1" spc="-5" dirty="0" smtClean="0">
              <a:solidFill>
                <a:srgbClr val="C00000"/>
              </a:solidFill>
              <a:latin typeface="Arial"/>
              <a:cs typeface="Arial"/>
            </a:endParaRPr>
          </a:p>
        </p:txBody>
      </p:sp>
      <p:sp>
        <p:nvSpPr>
          <p:cNvPr id="138" name="TextBox 1"/>
          <p:cNvSpPr txBox="1"/>
          <p:nvPr/>
        </p:nvSpPr>
        <p:spPr>
          <a:xfrm>
            <a:off x="987979" y="6427119"/>
            <a:ext cx="9325601"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reflect average earnings by highest qualifications held, at the national level.</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413109"/>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par>
                          <p:cTn id="20" fill="hold">
                            <p:stCondLst>
                              <p:cond delay="1000"/>
                            </p:stCondLst>
                            <p:childTnLst>
                              <p:par>
                                <p:cTn id="21" presetID="22" presetClass="entr" presetSubtype="4" fill="hold" nodeType="afterEffect">
                                  <p:stCondLst>
                                    <p:cond delay="75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par>
                          <p:cTn id="24" fill="hold">
                            <p:stCondLst>
                              <p:cond delay="2250"/>
                            </p:stCondLst>
                            <p:childTnLst>
                              <p:par>
                                <p:cTn id="25" presetID="10" presetClass="entr" presetSubtype="0" fill="hold" grpId="0" nodeType="afterEffect">
                                  <p:stCondLst>
                                    <p:cond delay="50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par>
                          <p:cTn id="28" fill="hold">
                            <p:stCondLst>
                              <p:cond delay="3250"/>
                            </p:stCondLst>
                            <p:childTnLst>
                              <p:par>
                                <p:cTn id="29" presetID="22" presetClass="entr" presetSubtype="4" fill="hold" nodeType="afterEffect">
                                  <p:stCondLst>
                                    <p:cond delay="500"/>
                                  </p:stCondLst>
                                  <p:childTnLst>
                                    <p:set>
                                      <p:cBhvr>
                                        <p:cTn id="30" dur="1" fill="hold">
                                          <p:stCondLst>
                                            <p:cond delay="0"/>
                                          </p:stCondLst>
                                        </p:cTn>
                                        <p:tgtEl>
                                          <p:spTgt spid="127"/>
                                        </p:tgtEl>
                                        <p:attrNameLst>
                                          <p:attrName>style.visibility</p:attrName>
                                        </p:attrNameLst>
                                      </p:cBhvr>
                                      <p:to>
                                        <p:strVal val="visible"/>
                                      </p:to>
                                    </p:set>
                                    <p:animEffect transition="in" filter="wipe(down)">
                                      <p:cBhvr>
                                        <p:cTn id="31" dur="500"/>
                                        <p:tgtEl>
                                          <p:spTgt spid="127"/>
                                        </p:tgtEl>
                                      </p:cBhvr>
                                    </p:animEffect>
                                  </p:childTnLst>
                                </p:cTn>
                              </p:par>
                            </p:childTnLst>
                          </p:cTn>
                        </p:par>
                        <p:par>
                          <p:cTn id="32" fill="hold">
                            <p:stCondLst>
                              <p:cond delay="4250"/>
                            </p:stCondLst>
                            <p:childTnLst>
                              <p:par>
                                <p:cTn id="33" presetID="10" presetClass="entr" presetSubtype="0" fill="hold" grpId="0" nodeType="afterEffect">
                                  <p:stCondLst>
                                    <p:cond delay="50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500"/>
                                        <p:tgtEl>
                                          <p:spTgt spid="137"/>
                                        </p:tgtEl>
                                      </p:cBhvr>
                                    </p:animEffect>
                                  </p:childTnLst>
                                </p:cTn>
                              </p:par>
                            </p:childTnLst>
                          </p:cTn>
                        </p:par>
                        <p:par>
                          <p:cTn id="36" fill="hold">
                            <p:stCondLst>
                              <p:cond delay="5250"/>
                            </p:stCondLst>
                            <p:childTnLst>
                              <p:par>
                                <p:cTn id="37" presetID="22" presetClass="entr" presetSubtype="4" fill="hold" nodeType="afterEffect">
                                  <p:stCondLst>
                                    <p:cond delay="750"/>
                                  </p:stCondLst>
                                  <p:childTnLst>
                                    <p:set>
                                      <p:cBhvr>
                                        <p:cTn id="38" dur="1" fill="hold">
                                          <p:stCondLst>
                                            <p:cond delay="0"/>
                                          </p:stCondLst>
                                        </p:cTn>
                                        <p:tgtEl>
                                          <p:spTgt spid="92"/>
                                        </p:tgtEl>
                                        <p:attrNameLst>
                                          <p:attrName>style.visibility</p:attrName>
                                        </p:attrNameLst>
                                      </p:cBhvr>
                                      <p:to>
                                        <p:strVal val="visible"/>
                                      </p:to>
                                    </p:set>
                                    <p:animEffect transition="in" filter="wipe(down)">
                                      <p:cBhvr>
                                        <p:cTn id="39" dur="500"/>
                                        <p:tgtEl>
                                          <p:spTgt spid="92"/>
                                        </p:tgtEl>
                                      </p:cBhvr>
                                    </p:animEffect>
                                  </p:childTnLst>
                                </p:cTn>
                              </p:par>
                            </p:childTnLst>
                          </p:cTn>
                        </p:par>
                        <p:par>
                          <p:cTn id="40" fill="hold">
                            <p:stCondLst>
                              <p:cond delay="6500"/>
                            </p:stCondLst>
                            <p:childTnLst>
                              <p:par>
                                <p:cTn id="41" presetID="10" presetClass="entr" presetSubtype="0" fill="hold" grpId="0" nodeType="afterEffect">
                                  <p:stCondLst>
                                    <p:cond delay="500"/>
                                  </p:stCondLst>
                                  <p:childTnLst>
                                    <p:set>
                                      <p:cBhvr>
                                        <p:cTn id="42" dur="1" fill="hold">
                                          <p:stCondLst>
                                            <p:cond delay="0"/>
                                          </p:stCondLst>
                                        </p:cTn>
                                        <p:tgtEl>
                                          <p:spTgt spid="124"/>
                                        </p:tgtEl>
                                        <p:attrNameLst>
                                          <p:attrName>style.visibility</p:attrName>
                                        </p:attrNameLst>
                                      </p:cBhvr>
                                      <p:to>
                                        <p:strVal val="visible"/>
                                      </p:to>
                                    </p:set>
                                    <p:animEffect transition="in" filter="fade">
                                      <p:cBhvr>
                                        <p:cTn id="43" dur="500"/>
                                        <p:tgtEl>
                                          <p:spTgt spid="124"/>
                                        </p:tgtEl>
                                      </p:cBhvr>
                                    </p:animEffect>
                                  </p:childTnLst>
                                </p:cTn>
                              </p:par>
                            </p:childTnLst>
                          </p:cTn>
                        </p:par>
                        <p:par>
                          <p:cTn id="44" fill="hold">
                            <p:stCondLst>
                              <p:cond delay="7500"/>
                            </p:stCondLst>
                            <p:childTnLst>
                              <p:par>
                                <p:cTn id="45" presetID="22" presetClass="entr" presetSubtype="4" fill="hold" nodeType="afterEffect">
                                  <p:stCondLst>
                                    <p:cond delay="750"/>
                                  </p:stCondLst>
                                  <p:childTnLst>
                                    <p:set>
                                      <p:cBhvr>
                                        <p:cTn id="46" dur="1" fill="hold">
                                          <p:stCondLst>
                                            <p:cond delay="0"/>
                                          </p:stCondLst>
                                        </p:cTn>
                                        <p:tgtEl>
                                          <p:spTgt spid="101"/>
                                        </p:tgtEl>
                                        <p:attrNameLst>
                                          <p:attrName>style.visibility</p:attrName>
                                        </p:attrNameLst>
                                      </p:cBhvr>
                                      <p:to>
                                        <p:strVal val="visible"/>
                                      </p:to>
                                    </p:set>
                                    <p:animEffect transition="in" filter="wipe(down)">
                                      <p:cBhvr>
                                        <p:cTn id="47" dur="500"/>
                                        <p:tgtEl>
                                          <p:spTgt spid="101"/>
                                        </p:tgtEl>
                                      </p:cBhvr>
                                    </p:animEffect>
                                  </p:childTnLst>
                                </p:cTn>
                              </p:par>
                            </p:childTnLst>
                          </p:cTn>
                        </p:par>
                        <p:par>
                          <p:cTn id="48" fill="hold">
                            <p:stCondLst>
                              <p:cond delay="8750"/>
                            </p:stCondLst>
                            <p:childTnLst>
                              <p:par>
                                <p:cTn id="49" presetID="10" presetClass="entr" presetSubtype="0" fill="hold" grpId="0" nodeType="afterEffect">
                                  <p:stCondLst>
                                    <p:cond delay="50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childTnLst>
                          </p:cTn>
                        </p:par>
                        <p:par>
                          <p:cTn id="52" fill="hold">
                            <p:stCondLst>
                              <p:cond delay="9750"/>
                            </p:stCondLst>
                            <p:childTnLst>
                              <p:par>
                                <p:cTn id="53" presetID="22" presetClass="entr" presetSubtype="4" fill="hold" nodeType="afterEffect">
                                  <p:stCondLst>
                                    <p:cond delay="750"/>
                                  </p:stCondLst>
                                  <p:childTnLst>
                                    <p:set>
                                      <p:cBhvr>
                                        <p:cTn id="54" dur="1" fill="hold">
                                          <p:stCondLst>
                                            <p:cond delay="0"/>
                                          </p:stCondLst>
                                        </p:cTn>
                                        <p:tgtEl>
                                          <p:spTgt spid="110"/>
                                        </p:tgtEl>
                                        <p:attrNameLst>
                                          <p:attrName>style.visibility</p:attrName>
                                        </p:attrNameLst>
                                      </p:cBhvr>
                                      <p:to>
                                        <p:strVal val="visible"/>
                                      </p:to>
                                    </p:set>
                                    <p:animEffect transition="in" filter="wipe(down)">
                                      <p:cBhvr>
                                        <p:cTn id="55" dur="500"/>
                                        <p:tgtEl>
                                          <p:spTgt spid="110"/>
                                        </p:tgtEl>
                                      </p:cBhvr>
                                    </p:animEffect>
                                  </p:childTnLst>
                                </p:cTn>
                              </p:par>
                            </p:childTnLst>
                          </p:cTn>
                        </p:par>
                        <p:par>
                          <p:cTn id="56" fill="hold">
                            <p:stCondLst>
                              <p:cond delay="11000"/>
                            </p:stCondLst>
                            <p:childTnLst>
                              <p:par>
                                <p:cTn id="57" presetID="10" presetClass="entr" presetSubtype="0" fill="hold" grpId="0" nodeType="afterEffect">
                                  <p:stCondLst>
                                    <p:cond delay="500"/>
                                  </p:stCondLst>
                                  <p:childTnLst>
                                    <p:set>
                                      <p:cBhvr>
                                        <p:cTn id="58" dur="1" fill="hold">
                                          <p:stCondLst>
                                            <p:cond delay="0"/>
                                          </p:stCondLst>
                                        </p:cTn>
                                        <p:tgtEl>
                                          <p:spTgt spid="126"/>
                                        </p:tgtEl>
                                        <p:attrNameLst>
                                          <p:attrName>style.visibility</p:attrName>
                                        </p:attrNameLst>
                                      </p:cBhvr>
                                      <p:to>
                                        <p:strVal val="visible"/>
                                      </p:to>
                                    </p:set>
                                    <p:animEffect transition="in" filter="fade">
                                      <p:cBhvr>
                                        <p:cTn id="5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P spid="125" grpId="0"/>
      <p:bldP spid="126"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75" y="861228"/>
            <a:ext cx="10515600" cy="736600"/>
          </a:xfrm>
        </p:spPr>
        <p:txBody>
          <a:bodyPr>
            <a:normAutofit/>
          </a:bodyPr>
          <a:lstStyle/>
          <a:p>
            <a:r>
              <a:rPr lang="en-GB" sz="2800" b="1" dirty="0" smtClean="0">
                <a:latin typeface="Arial" panose="020B0604020202020204" pitchFamily="34" charset="0"/>
                <a:cs typeface="Arial" panose="020B0604020202020204" pitchFamily="34" charset="0"/>
              </a:rPr>
              <a:t>Living in your area </a:t>
            </a:r>
            <a:r>
              <a:rPr lang="en-GB" sz="2800" b="1" dirty="0" smtClean="0">
                <a:solidFill>
                  <a:srgbClr val="C00000"/>
                </a:solidFill>
                <a:latin typeface="Arial" panose="020B0604020202020204" pitchFamily="34" charset="0"/>
                <a:cs typeface="Arial" panose="020B0604020202020204" pitchFamily="34" charset="0"/>
              </a:rPr>
              <a:t>is cheaper than other </a:t>
            </a:r>
            <a:r>
              <a:rPr lang="en-GB" sz="2800" b="1" dirty="0">
                <a:solidFill>
                  <a:srgbClr val="C00000"/>
                </a:solidFill>
                <a:latin typeface="Arial" panose="020B0604020202020204" pitchFamily="34" charset="0"/>
                <a:cs typeface="Arial" panose="020B0604020202020204" pitchFamily="34" charset="0"/>
              </a:rPr>
              <a:t>a</a:t>
            </a:r>
            <a:r>
              <a:rPr lang="en-GB" sz="2800" b="1" dirty="0" smtClean="0">
                <a:solidFill>
                  <a:srgbClr val="C00000"/>
                </a:solidFill>
                <a:latin typeface="Arial" panose="020B0604020202020204" pitchFamily="34" charset="0"/>
                <a:cs typeface="Arial" panose="020B0604020202020204" pitchFamily="34" charset="0"/>
              </a:rPr>
              <a:t>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33" name="TextBox 32"/>
          <p:cNvSpPr txBox="1"/>
          <p:nvPr/>
        </p:nvSpPr>
        <p:spPr>
          <a:xfrm>
            <a:off x="2806995" y="4214422"/>
            <a:ext cx="1804822"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Lancashire</a:t>
            </a:r>
            <a:endParaRPr lang="en-GB" b="1" dirty="0">
              <a:latin typeface="Arial" panose="020B0604020202020204" pitchFamily="34" charset="0"/>
              <a:cs typeface="Arial" panose="020B0604020202020204" pitchFamily="34" charset="0"/>
            </a:endParaRPr>
          </a:p>
        </p:txBody>
      </p:sp>
      <p:sp>
        <p:nvSpPr>
          <p:cNvPr id="34" name="TextBox 33"/>
          <p:cNvSpPr txBox="1"/>
          <p:nvPr/>
        </p:nvSpPr>
        <p:spPr>
          <a:xfrm>
            <a:off x="4794273" y="4192804"/>
            <a:ext cx="1869174" cy="646331"/>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Lancaster and Morecambe</a:t>
            </a:r>
            <a:endParaRPr lang="en-GB" sz="1400" b="1" dirty="0">
              <a:latin typeface="Arial" panose="020B0604020202020204" pitchFamily="34" charset="0"/>
              <a:cs typeface="Arial" panose="020B0604020202020204" pitchFamily="34" charset="0"/>
            </a:endParaRPr>
          </a:p>
        </p:txBody>
      </p:sp>
      <p:sp>
        <p:nvSpPr>
          <p:cNvPr id="39" name="TextBox 38"/>
          <p:cNvSpPr txBox="1"/>
          <p:nvPr/>
        </p:nvSpPr>
        <p:spPr>
          <a:xfrm>
            <a:off x="7240101" y="4192804"/>
            <a:ext cx="1703351"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England</a:t>
            </a:r>
            <a:endParaRPr lang="en-GB" sz="2000" b="1" dirty="0">
              <a:latin typeface="Arial" panose="020B0604020202020204" pitchFamily="34" charset="0"/>
              <a:cs typeface="Arial" panose="020B0604020202020204" pitchFamily="34" charset="0"/>
            </a:endParaRPr>
          </a:p>
        </p:txBody>
      </p:sp>
      <p:grpSp>
        <p:nvGrpSpPr>
          <p:cNvPr id="79" name="Group 78"/>
          <p:cNvGrpSpPr/>
          <p:nvPr/>
        </p:nvGrpSpPr>
        <p:grpSpPr>
          <a:xfrm>
            <a:off x="4826574" y="2273029"/>
            <a:ext cx="1804572" cy="1849690"/>
            <a:chOff x="0" y="0"/>
            <a:chExt cx="944880" cy="853440"/>
          </a:xfrm>
          <a:solidFill>
            <a:srgbClr val="C00000"/>
          </a:solidFill>
        </p:grpSpPr>
        <p:sp>
          <p:nvSpPr>
            <p:cNvPr id="8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9" name="Group 88"/>
          <p:cNvGrpSpPr/>
          <p:nvPr/>
        </p:nvGrpSpPr>
        <p:grpSpPr>
          <a:xfrm>
            <a:off x="6854008" y="1650643"/>
            <a:ext cx="2449715" cy="2510963"/>
            <a:chOff x="0" y="0"/>
            <a:chExt cx="944880" cy="853440"/>
          </a:xfrm>
          <a:solidFill>
            <a:schemeClr val="accent2"/>
          </a:solidFill>
        </p:grpSpPr>
        <p:sp>
          <p:nvSpPr>
            <p:cNvPr id="9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9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sp>
        <p:nvSpPr>
          <p:cNvPr id="93" name="TextBox 92"/>
          <p:cNvSpPr txBox="1"/>
          <p:nvPr/>
        </p:nvSpPr>
        <p:spPr>
          <a:xfrm>
            <a:off x="7240101" y="3023863"/>
            <a:ext cx="1748320" cy="523220"/>
          </a:xfrm>
          <a:prstGeom prst="rect">
            <a:avLst/>
          </a:prstGeom>
          <a:noFill/>
        </p:spPr>
        <p:txBody>
          <a:bodyPr wrap="square" rtlCol="0">
            <a:spAutoFit/>
          </a:bodyPr>
          <a:lstStyle/>
          <a:p>
            <a:pPr algn="ctr"/>
            <a:r>
              <a:rPr lang="en-GB" sz="2800" b="1" dirty="0" smtClean="0">
                <a:solidFill>
                  <a:schemeClr val="bg1"/>
                </a:solidFill>
                <a:latin typeface="Arial" panose="020B0604020202020204" pitchFamily="34" charset="0"/>
                <a:cs typeface="Arial" panose="020B0604020202020204" pitchFamily="34" charset="0"/>
              </a:rPr>
              <a:t>£240,000</a:t>
            </a:r>
            <a:endParaRPr lang="en-GB" sz="2800" b="1" dirty="0">
              <a:solidFill>
                <a:schemeClr val="bg1"/>
              </a:solidFill>
              <a:latin typeface="Arial" panose="020B0604020202020204" pitchFamily="34" charset="0"/>
              <a:cs typeface="Arial" panose="020B0604020202020204" pitchFamily="34" charset="0"/>
            </a:endParaRPr>
          </a:p>
        </p:txBody>
      </p:sp>
      <p:sp>
        <p:nvSpPr>
          <p:cNvPr id="44" name="Title 1"/>
          <p:cNvSpPr txBox="1">
            <a:spLocks/>
          </p:cNvSpPr>
          <p:nvPr/>
        </p:nvSpPr>
        <p:spPr>
          <a:xfrm>
            <a:off x="1026714" y="5544608"/>
            <a:ext cx="9841564"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latin typeface="Arial" panose="020B0604020202020204" pitchFamily="34" charset="0"/>
                <a:cs typeface="Arial" panose="020B0604020202020204" pitchFamily="34" charset="0"/>
              </a:rPr>
              <a:t>With </a:t>
            </a:r>
            <a:r>
              <a:rPr lang="en-GB" sz="2800" b="1" dirty="0" smtClean="0">
                <a:solidFill>
                  <a:srgbClr val="C00000"/>
                </a:solidFill>
                <a:latin typeface="Arial" panose="020B0604020202020204" pitchFamily="34" charset="0"/>
                <a:cs typeface="Arial" panose="020B0604020202020204" pitchFamily="34" charset="0"/>
              </a:rPr>
              <a:t>cheaper house prices </a:t>
            </a:r>
            <a:r>
              <a:rPr lang="en-GB" sz="2800" b="1" dirty="0" smtClean="0">
                <a:latin typeface="Arial" panose="020B0604020202020204" pitchFamily="34" charset="0"/>
                <a:cs typeface="Arial" panose="020B0604020202020204" pitchFamily="34" charset="0"/>
              </a:rPr>
              <a:t>across your area, you will be able to </a:t>
            </a:r>
            <a:r>
              <a:rPr lang="en-GB" sz="2800" b="1" dirty="0" smtClean="0">
                <a:solidFill>
                  <a:srgbClr val="C00000"/>
                </a:solidFill>
                <a:latin typeface="Arial" panose="020B0604020202020204" pitchFamily="34" charset="0"/>
                <a:cs typeface="Arial" panose="020B0604020202020204" pitchFamily="34" charset="0"/>
              </a:rPr>
              <a:t>save for a house quicker</a:t>
            </a:r>
            <a:r>
              <a:rPr lang="en-GB" sz="2800" b="1" dirty="0" smtClean="0">
                <a:latin typeface="Arial" panose="020B0604020202020204" pitchFamily="34" charset="0"/>
                <a:cs typeface="Arial" panose="020B0604020202020204" pitchFamily="34" charset="0"/>
              </a:rPr>
              <a:t> than other areas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48" name="TextBox 47"/>
          <p:cNvSpPr txBox="1"/>
          <p:nvPr/>
        </p:nvSpPr>
        <p:spPr>
          <a:xfrm>
            <a:off x="4991539" y="3174145"/>
            <a:ext cx="1555635" cy="400110"/>
          </a:xfrm>
          <a:prstGeom prst="rect">
            <a:avLst/>
          </a:prstGeom>
          <a:no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£153,000</a:t>
            </a:r>
            <a:endParaRPr lang="en-GB" sz="2000" b="1" dirty="0">
              <a:solidFill>
                <a:schemeClr val="bg1"/>
              </a:solidFill>
              <a:latin typeface="Arial" panose="020B0604020202020204" pitchFamily="34" charset="0"/>
              <a:cs typeface="Arial" panose="020B0604020202020204" pitchFamily="34" charset="0"/>
            </a:endParaRPr>
          </a:p>
        </p:txBody>
      </p:sp>
      <p:grpSp>
        <p:nvGrpSpPr>
          <p:cNvPr id="40" name="Group 39"/>
          <p:cNvGrpSpPr/>
          <p:nvPr/>
        </p:nvGrpSpPr>
        <p:grpSpPr>
          <a:xfrm>
            <a:off x="2843504" y="2390914"/>
            <a:ext cx="1691101" cy="1733382"/>
            <a:chOff x="0" y="0"/>
            <a:chExt cx="944880" cy="853440"/>
          </a:xfrm>
          <a:solidFill>
            <a:srgbClr val="92D050"/>
          </a:solidFill>
        </p:grpSpPr>
        <p:sp>
          <p:nvSpPr>
            <p:cNvPr id="41"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2"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43"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sp>
        <p:nvSpPr>
          <p:cNvPr id="45" name="TextBox 44"/>
          <p:cNvSpPr txBox="1"/>
          <p:nvPr/>
        </p:nvSpPr>
        <p:spPr>
          <a:xfrm>
            <a:off x="2940154" y="3259182"/>
            <a:ext cx="1555635"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£150,000</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374298"/>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80">
                                          <p:stCondLst>
                                            <p:cond delay="0"/>
                                          </p:stCondLst>
                                        </p:cTn>
                                        <p:tgtEl>
                                          <p:spTgt spid="79"/>
                                        </p:tgtEl>
                                      </p:cBhvr>
                                    </p:animEffect>
                                    <p:anim calcmode="lin" valueType="num">
                                      <p:cBhvr>
                                        <p:cTn id="8"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13" dur="26">
                                          <p:stCondLst>
                                            <p:cond delay="650"/>
                                          </p:stCondLst>
                                        </p:cTn>
                                        <p:tgtEl>
                                          <p:spTgt spid="79"/>
                                        </p:tgtEl>
                                      </p:cBhvr>
                                      <p:to x="100000" y="60000"/>
                                    </p:animScale>
                                    <p:animScale>
                                      <p:cBhvr>
                                        <p:cTn id="14" dur="166" decel="50000">
                                          <p:stCondLst>
                                            <p:cond delay="676"/>
                                          </p:stCondLst>
                                        </p:cTn>
                                        <p:tgtEl>
                                          <p:spTgt spid="79"/>
                                        </p:tgtEl>
                                      </p:cBhvr>
                                      <p:to x="100000" y="100000"/>
                                    </p:animScale>
                                    <p:animScale>
                                      <p:cBhvr>
                                        <p:cTn id="15" dur="26">
                                          <p:stCondLst>
                                            <p:cond delay="1312"/>
                                          </p:stCondLst>
                                        </p:cTn>
                                        <p:tgtEl>
                                          <p:spTgt spid="79"/>
                                        </p:tgtEl>
                                      </p:cBhvr>
                                      <p:to x="100000" y="80000"/>
                                    </p:animScale>
                                    <p:animScale>
                                      <p:cBhvr>
                                        <p:cTn id="16" dur="166" decel="50000">
                                          <p:stCondLst>
                                            <p:cond delay="1338"/>
                                          </p:stCondLst>
                                        </p:cTn>
                                        <p:tgtEl>
                                          <p:spTgt spid="79"/>
                                        </p:tgtEl>
                                      </p:cBhvr>
                                      <p:to x="100000" y="100000"/>
                                    </p:animScale>
                                    <p:animScale>
                                      <p:cBhvr>
                                        <p:cTn id="17" dur="26">
                                          <p:stCondLst>
                                            <p:cond delay="1642"/>
                                          </p:stCondLst>
                                        </p:cTn>
                                        <p:tgtEl>
                                          <p:spTgt spid="79"/>
                                        </p:tgtEl>
                                      </p:cBhvr>
                                      <p:to x="100000" y="90000"/>
                                    </p:animScale>
                                    <p:animScale>
                                      <p:cBhvr>
                                        <p:cTn id="18" dur="166" decel="50000">
                                          <p:stCondLst>
                                            <p:cond delay="1668"/>
                                          </p:stCondLst>
                                        </p:cTn>
                                        <p:tgtEl>
                                          <p:spTgt spid="79"/>
                                        </p:tgtEl>
                                      </p:cBhvr>
                                      <p:to x="100000" y="100000"/>
                                    </p:animScale>
                                    <p:animScale>
                                      <p:cBhvr>
                                        <p:cTn id="19" dur="26">
                                          <p:stCondLst>
                                            <p:cond delay="1808"/>
                                          </p:stCondLst>
                                        </p:cTn>
                                        <p:tgtEl>
                                          <p:spTgt spid="79"/>
                                        </p:tgtEl>
                                      </p:cBhvr>
                                      <p:to x="100000" y="95000"/>
                                    </p:animScale>
                                    <p:animScale>
                                      <p:cBhvr>
                                        <p:cTn id="20" dur="166" decel="50000">
                                          <p:stCondLst>
                                            <p:cond delay="1834"/>
                                          </p:stCondLst>
                                        </p:cTn>
                                        <p:tgtEl>
                                          <p:spTgt spid="79"/>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89"/>
                                        </p:tgtEl>
                                        <p:attrNameLst>
                                          <p:attrName>style.visibility</p:attrName>
                                        </p:attrNameLst>
                                      </p:cBhvr>
                                      <p:to>
                                        <p:strVal val="visible"/>
                                      </p:to>
                                    </p:set>
                                    <p:animEffect transition="in" filter="wipe(down)">
                                      <p:cBhvr>
                                        <p:cTn id="23" dur="580">
                                          <p:stCondLst>
                                            <p:cond delay="0"/>
                                          </p:stCondLst>
                                        </p:cTn>
                                        <p:tgtEl>
                                          <p:spTgt spid="89"/>
                                        </p:tgtEl>
                                      </p:cBhvr>
                                    </p:animEffect>
                                    <p:anim calcmode="lin" valueType="num">
                                      <p:cBhvr>
                                        <p:cTn id="24"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29" dur="26">
                                          <p:stCondLst>
                                            <p:cond delay="650"/>
                                          </p:stCondLst>
                                        </p:cTn>
                                        <p:tgtEl>
                                          <p:spTgt spid="89"/>
                                        </p:tgtEl>
                                      </p:cBhvr>
                                      <p:to x="100000" y="60000"/>
                                    </p:animScale>
                                    <p:animScale>
                                      <p:cBhvr>
                                        <p:cTn id="30" dur="166" decel="50000">
                                          <p:stCondLst>
                                            <p:cond delay="676"/>
                                          </p:stCondLst>
                                        </p:cTn>
                                        <p:tgtEl>
                                          <p:spTgt spid="89"/>
                                        </p:tgtEl>
                                      </p:cBhvr>
                                      <p:to x="100000" y="100000"/>
                                    </p:animScale>
                                    <p:animScale>
                                      <p:cBhvr>
                                        <p:cTn id="31" dur="26">
                                          <p:stCondLst>
                                            <p:cond delay="1312"/>
                                          </p:stCondLst>
                                        </p:cTn>
                                        <p:tgtEl>
                                          <p:spTgt spid="89"/>
                                        </p:tgtEl>
                                      </p:cBhvr>
                                      <p:to x="100000" y="80000"/>
                                    </p:animScale>
                                    <p:animScale>
                                      <p:cBhvr>
                                        <p:cTn id="32" dur="166" decel="50000">
                                          <p:stCondLst>
                                            <p:cond delay="1338"/>
                                          </p:stCondLst>
                                        </p:cTn>
                                        <p:tgtEl>
                                          <p:spTgt spid="89"/>
                                        </p:tgtEl>
                                      </p:cBhvr>
                                      <p:to x="100000" y="100000"/>
                                    </p:animScale>
                                    <p:animScale>
                                      <p:cBhvr>
                                        <p:cTn id="33" dur="26">
                                          <p:stCondLst>
                                            <p:cond delay="1642"/>
                                          </p:stCondLst>
                                        </p:cTn>
                                        <p:tgtEl>
                                          <p:spTgt spid="89"/>
                                        </p:tgtEl>
                                      </p:cBhvr>
                                      <p:to x="100000" y="90000"/>
                                    </p:animScale>
                                    <p:animScale>
                                      <p:cBhvr>
                                        <p:cTn id="34" dur="166" decel="50000">
                                          <p:stCondLst>
                                            <p:cond delay="1668"/>
                                          </p:stCondLst>
                                        </p:cTn>
                                        <p:tgtEl>
                                          <p:spTgt spid="89"/>
                                        </p:tgtEl>
                                      </p:cBhvr>
                                      <p:to x="100000" y="100000"/>
                                    </p:animScale>
                                    <p:animScale>
                                      <p:cBhvr>
                                        <p:cTn id="35" dur="26">
                                          <p:stCondLst>
                                            <p:cond delay="1808"/>
                                          </p:stCondLst>
                                        </p:cTn>
                                        <p:tgtEl>
                                          <p:spTgt spid="89"/>
                                        </p:tgtEl>
                                      </p:cBhvr>
                                      <p:to x="100000" y="95000"/>
                                    </p:animScale>
                                    <p:animScale>
                                      <p:cBhvr>
                                        <p:cTn id="36" dur="166" decel="50000">
                                          <p:stCondLst>
                                            <p:cond delay="1834"/>
                                          </p:stCondLst>
                                        </p:cTn>
                                        <p:tgtEl>
                                          <p:spTgt spid="89"/>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80">
                                          <p:stCondLst>
                                            <p:cond delay="0"/>
                                          </p:stCondLst>
                                        </p:cTn>
                                        <p:tgtEl>
                                          <p:spTgt spid="40"/>
                                        </p:tgtEl>
                                      </p:cBhvr>
                                    </p:animEffect>
                                    <p:anim calcmode="lin" valueType="num">
                                      <p:cBhvr>
                                        <p:cTn id="4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5" dur="26">
                                          <p:stCondLst>
                                            <p:cond delay="650"/>
                                          </p:stCondLst>
                                        </p:cTn>
                                        <p:tgtEl>
                                          <p:spTgt spid="40"/>
                                        </p:tgtEl>
                                      </p:cBhvr>
                                      <p:to x="100000" y="60000"/>
                                    </p:animScale>
                                    <p:animScale>
                                      <p:cBhvr>
                                        <p:cTn id="46" dur="166" decel="50000">
                                          <p:stCondLst>
                                            <p:cond delay="676"/>
                                          </p:stCondLst>
                                        </p:cTn>
                                        <p:tgtEl>
                                          <p:spTgt spid="40"/>
                                        </p:tgtEl>
                                      </p:cBhvr>
                                      <p:to x="100000" y="100000"/>
                                    </p:animScale>
                                    <p:animScale>
                                      <p:cBhvr>
                                        <p:cTn id="47" dur="26">
                                          <p:stCondLst>
                                            <p:cond delay="1312"/>
                                          </p:stCondLst>
                                        </p:cTn>
                                        <p:tgtEl>
                                          <p:spTgt spid="40"/>
                                        </p:tgtEl>
                                      </p:cBhvr>
                                      <p:to x="100000" y="80000"/>
                                    </p:animScale>
                                    <p:animScale>
                                      <p:cBhvr>
                                        <p:cTn id="48" dur="166" decel="50000">
                                          <p:stCondLst>
                                            <p:cond delay="1338"/>
                                          </p:stCondLst>
                                        </p:cTn>
                                        <p:tgtEl>
                                          <p:spTgt spid="40"/>
                                        </p:tgtEl>
                                      </p:cBhvr>
                                      <p:to x="100000" y="100000"/>
                                    </p:animScale>
                                    <p:animScale>
                                      <p:cBhvr>
                                        <p:cTn id="49" dur="26">
                                          <p:stCondLst>
                                            <p:cond delay="1642"/>
                                          </p:stCondLst>
                                        </p:cTn>
                                        <p:tgtEl>
                                          <p:spTgt spid="40"/>
                                        </p:tgtEl>
                                      </p:cBhvr>
                                      <p:to x="100000" y="90000"/>
                                    </p:animScale>
                                    <p:animScale>
                                      <p:cBhvr>
                                        <p:cTn id="50" dur="166" decel="50000">
                                          <p:stCondLst>
                                            <p:cond delay="1668"/>
                                          </p:stCondLst>
                                        </p:cTn>
                                        <p:tgtEl>
                                          <p:spTgt spid="40"/>
                                        </p:tgtEl>
                                      </p:cBhvr>
                                      <p:to x="100000" y="100000"/>
                                    </p:animScale>
                                    <p:animScale>
                                      <p:cBhvr>
                                        <p:cTn id="51" dur="26">
                                          <p:stCondLst>
                                            <p:cond delay="1808"/>
                                          </p:stCondLst>
                                        </p:cTn>
                                        <p:tgtEl>
                                          <p:spTgt spid="40"/>
                                        </p:tgtEl>
                                      </p:cBhvr>
                                      <p:to x="100000" y="95000"/>
                                    </p:animScale>
                                    <p:animScale>
                                      <p:cBhvr>
                                        <p:cTn id="52" dur="166" decel="50000">
                                          <p:stCondLst>
                                            <p:cond delay="1834"/>
                                          </p:stCondLst>
                                        </p:cTn>
                                        <p:tgtEl>
                                          <p:spTgt spid="40"/>
                                        </p:tgtEl>
                                      </p:cBhvr>
                                      <p:to x="100000" y="100000"/>
                                    </p:animScale>
                                  </p:childTnLst>
                                </p:cTn>
                              </p:par>
                              <p:par>
                                <p:cTn id="53" presetID="26"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Effect transition="in" filter="wipe(down)">
                                      <p:cBhvr>
                                        <p:cTn id="55" dur="580">
                                          <p:stCondLst>
                                            <p:cond delay="0"/>
                                          </p:stCondLst>
                                        </p:cTn>
                                        <p:tgtEl>
                                          <p:spTgt spid="93"/>
                                        </p:tgtEl>
                                      </p:cBhvr>
                                    </p:animEffect>
                                    <p:anim calcmode="lin" valueType="num">
                                      <p:cBhvr>
                                        <p:cTn id="56"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61" dur="26">
                                          <p:stCondLst>
                                            <p:cond delay="650"/>
                                          </p:stCondLst>
                                        </p:cTn>
                                        <p:tgtEl>
                                          <p:spTgt spid="93"/>
                                        </p:tgtEl>
                                      </p:cBhvr>
                                      <p:to x="100000" y="60000"/>
                                    </p:animScale>
                                    <p:animScale>
                                      <p:cBhvr>
                                        <p:cTn id="62" dur="166" decel="50000">
                                          <p:stCondLst>
                                            <p:cond delay="676"/>
                                          </p:stCondLst>
                                        </p:cTn>
                                        <p:tgtEl>
                                          <p:spTgt spid="93"/>
                                        </p:tgtEl>
                                      </p:cBhvr>
                                      <p:to x="100000" y="100000"/>
                                    </p:animScale>
                                    <p:animScale>
                                      <p:cBhvr>
                                        <p:cTn id="63" dur="26">
                                          <p:stCondLst>
                                            <p:cond delay="1312"/>
                                          </p:stCondLst>
                                        </p:cTn>
                                        <p:tgtEl>
                                          <p:spTgt spid="93"/>
                                        </p:tgtEl>
                                      </p:cBhvr>
                                      <p:to x="100000" y="80000"/>
                                    </p:animScale>
                                    <p:animScale>
                                      <p:cBhvr>
                                        <p:cTn id="64" dur="166" decel="50000">
                                          <p:stCondLst>
                                            <p:cond delay="1338"/>
                                          </p:stCondLst>
                                        </p:cTn>
                                        <p:tgtEl>
                                          <p:spTgt spid="93"/>
                                        </p:tgtEl>
                                      </p:cBhvr>
                                      <p:to x="100000" y="100000"/>
                                    </p:animScale>
                                    <p:animScale>
                                      <p:cBhvr>
                                        <p:cTn id="65" dur="26">
                                          <p:stCondLst>
                                            <p:cond delay="1642"/>
                                          </p:stCondLst>
                                        </p:cTn>
                                        <p:tgtEl>
                                          <p:spTgt spid="93"/>
                                        </p:tgtEl>
                                      </p:cBhvr>
                                      <p:to x="100000" y="90000"/>
                                    </p:animScale>
                                    <p:animScale>
                                      <p:cBhvr>
                                        <p:cTn id="66" dur="166" decel="50000">
                                          <p:stCondLst>
                                            <p:cond delay="1668"/>
                                          </p:stCondLst>
                                        </p:cTn>
                                        <p:tgtEl>
                                          <p:spTgt spid="93"/>
                                        </p:tgtEl>
                                      </p:cBhvr>
                                      <p:to x="100000" y="100000"/>
                                    </p:animScale>
                                    <p:animScale>
                                      <p:cBhvr>
                                        <p:cTn id="67" dur="26">
                                          <p:stCondLst>
                                            <p:cond delay="1808"/>
                                          </p:stCondLst>
                                        </p:cTn>
                                        <p:tgtEl>
                                          <p:spTgt spid="93"/>
                                        </p:tgtEl>
                                      </p:cBhvr>
                                      <p:to x="100000" y="95000"/>
                                    </p:animScale>
                                    <p:animScale>
                                      <p:cBhvr>
                                        <p:cTn id="68" dur="166" decel="50000">
                                          <p:stCondLst>
                                            <p:cond delay="1834"/>
                                          </p:stCondLst>
                                        </p:cTn>
                                        <p:tgtEl>
                                          <p:spTgt spid="93"/>
                                        </p:tgtEl>
                                      </p:cBhvr>
                                      <p:to x="100000" y="100000"/>
                                    </p:animScale>
                                  </p:childTnLst>
                                </p:cTn>
                              </p:par>
                              <p:par>
                                <p:cTn id="69" presetID="26" presetClass="entr" presetSubtype="0" fill="hold" grpId="0" nodeType="withEffect">
                                  <p:stCondLst>
                                    <p:cond delay="1000"/>
                                  </p:stCondLst>
                                  <p:childTnLst>
                                    <p:set>
                                      <p:cBhvr>
                                        <p:cTn id="70" dur="1" fill="hold">
                                          <p:stCondLst>
                                            <p:cond delay="0"/>
                                          </p:stCondLst>
                                        </p:cTn>
                                        <p:tgtEl>
                                          <p:spTgt spid="48"/>
                                        </p:tgtEl>
                                        <p:attrNameLst>
                                          <p:attrName>style.visibility</p:attrName>
                                        </p:attrNameLst>
                                      </p:cBhvr>
                                      <p:to>
                                        <p:strVal val="visible"/>
                                      </p:to>
                                    </p:set>
                                    <p:animEffect transition="in" filter="wipe(down)">
                                      <p:cBhvr>
                                        <p:cTn id="71" dur="580">
                                          <p:stCondLst>
                                            <p:cond delay="0"/>
                                          </p:stCondLst>
                                        </p:cTn>
                                        <p:tgtEl>
                                          <p:spTgt spid="48"/>
                                        </p:tgtEl>
                                      </p:cBhvr>
                                    </p:animEffect>
                                    <p:anim calcmode="lin" valueType="num">
                                      <p:cBhvr>
                                        <p:cTn id="72"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77" dur="26">
                                          <p:stCondLst>
                                            <p:cond delay="650"/>
                                          </p:stCondLst>
                                        </p:cTn>
                                        <p:tgtEl>
                                          <p:spTgt spid="48"/>
                                        </p:tgtEl>
                                      </p:cBhvr>
                                      <p:to x="100000" y="60000"/>
                                    </p:animScale>
                                    <p:animScale>
                                      <p:cBhvr>
                                        <p:cTn id="78" dur="166" decel="50000">
                                          <p:stCondLst>
                                            <p:cond delay="676"/>
                                          </p:stCondLst>
                                        </p:cTn>
                                        <p:tgtEl>
                                          <p:spTgt spid="48"/>
                                        </p:tgtEl>
                                      </p:cBhvr>
                                      <p:to x="100000" y="100000"/>
                                    </p:animScale>
                                    <p:animScale>
                                      <p:cBhvr>
                                        <p:cTn id="79" dur="26">
                                          <p:stCondLst>
                                            <p:cond delay="1312"/>
                                          </p:stCondLst>
                                        </p:cTn>
                                        <p:tgtEl>
                                          <p:spTgt spid="48"/>
                                        </p:tgtEl>
                                      </p:cBhvr>
                                      <p:to x="100000" y="80000"/>
                                    </p:animScale>
                                    <p:animScale>
                                      <p:cBhvr>
                                        <p:cTn id="80" dur="166" decel="50000">
                                          <p:stCondLst>
                                            <p:cond delay="1338"/>
                                          </p:stCondLst>
                                        </p:cTn>
                                        <p:tgtEl>
                                          <p:spTgt spid="48"/>
                                        </p:tgtEl>
                                      </p:cBhvr>
                                      <p:to x="100000" y="100000"/>
                                    </p:animScale>
                                    <p:animScale>
                                      <p:cBhvr>
                                        <p:cTn id="81" dur="26">
                                          <p:stCondLst>
                                            <p:cond delay="1642"/>
                                          </p:stCondLst>
                                        </p:cTn>
                                        <p:tgtEl>
                                          <p:spTgt spid="48"/>
                                        </p:tgtEl>
                                      </p:cBhvr>
                                      <p:to x="100000" y="90000"/>
                                    </p:animScale>
                                    <p:animScale>
                                      <p:cBhvr>
                                        <p:cTn id="82" dur="166" decel="50000">
                                          <p:stCondLst>
                                            <p:cond delay="1668"/>
                                          </p:stCondLst>
                                        </p:cTn>
                                        <p:tgtEl>
                                          <p:spTgt spid="48"/>
                                        </p:tgtEl>
                                      </p:cBhvr>
                                      <p:to x="100000" y="100000"/>
                                    </p:animScale>
                                    <p:animScale>
                                      <p:cBhvr>
                                        <p:cTn id="83" dur="26">
                                          <p:stCondLst>
                                            <p:cond delay="1808"/>
                                          </p:stCondLst>
                                        </p:cTn>
                                        <p:tgtEl>
                                          <p:spTgt spid="48"/>
                                        </p:tgtEl>
                                      </p:cBhvr>
                                      <p:to x="100000" y="95000"/>
                                    </p:animScale>
                                    <p:animScale>
                                      <p:cBhvr>
                                        <p:cTn id="84" dur="166" decel="50000">
                                          <p:stCondLst>
                                            <p:cond delay="1834"/>
                                          </p:stCondLst>
                                        </p:cTn>
                                        <p:tgtEl>
                                          <p:spTgt spid="48"/>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45"/>
                                        </p:tgtEl>
                                        <p:attrNameLst>
                                          <p:attrName>style.visibility</p:attrName>
                                        </p:attrNameLst>
                                      </p:cBhvr>
                                      <p:to>
                                        <p:strVal val="visible"/>
                                      </p:to>
                                    </p:set>
                                    <p:animEffect transition="in" filter="wipe(down)">
                                      <p:cBhvr>
                                        <p:cTn id="87" dur="580">
                                          <p:stCondLst>
                                            <p:cond delay="0"/>
                                          </p:stCondLst>
                                        </p:cTn>
                                        <p:tgtEl>
                                          <p:spTgt spid="45"/>
                                        </p:tgtEl>
                                      </p:cBhvr>
                                    </p:animEffect>
                                    <p:anim calcmode="lin" valueType="num">
                                      <p:cBhvr>
                                        <p:cTn id="8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93" dur="26">
                                          <p:stCondLst>
                                            <p:cond delay="650"/>
                                          </p:stCondLst>
                                        </p:cTn>
                                        <p:tgtEl>
                                          <p:spTgt spid="45"/>
                                        </p:tgtEl>
                                      </p:cBhvr>
                                      <p:to x="100000" y="60000"/>
                                    </p:animScale>
                                    <p:animScale>
                                      <p:cBhvr>
                                        <p:cTn id="94" dur="166" decel="50000">
                                          <p:stCondLst>
                                            <p:cond delay="676"/>
                                          </p:stCondLst>
                                        </p:cTn>
                                        <p:tgtEl>
                                          <p:spTgt spid="45"/>
                                        </p:tgtEl>
                                      </p:cBhvr>
                                      <p:to x="100000" y="100000"/>
                                    </p:animScale>
                                    <p:animScale>
                                      <p:cBhvr>
                                        <p:cTn id="95" dur="26">
                                          <p:stCondLst>
                                            <p:cond delay="1312"/>
                                          </p:stCondLst>
                                        </p:cTn>
                                        <p:tgtEl>
                                          <p:spTgt spid="45"/>
                                        </p:tgtEl>
                                      </p:cBhvr>
                                      <p:to x="100000" y="80000"/>
                                    </p:animScale>
                                    <p:animScale>
                                      <p:cBhvr>
                                        <p:cTn id="96" dur="166" decel="50000">
                                          <p:stCondLst>
                                            <p:cond delay="1338"/>
                                          </p:stCondLst>
                                        </p:cTn>
                                        <p:tgtEl>
                                          <p:spTgt spid="45"/>
                                        </p:tgtEl>
                                      </p:cBhvr>
                                      <p:to x="100000" y="100000"/>
                                    </p:animScale>
                                    <p:animScale>
                                      <p:cBhvr>
                                        <p:cTn id="97" dur="26">
                                          <p:stCondLst>
                                            <p:cond delay="1642"/>
                                          </p:stCondLst>
                                        </p:cTn>
                                        <p:tgtEl>
                                          <p:spTgt spid="45"/>
                                        </p:tgtEl>
                                      </p:cBhvr>
                                      <p:to x="100000" y="90000"/>
                                    </p:animScale>
                                    <p:animScale>
                                      <p:cBhvr>
                                        <p:cTn id="98" dur="166" decel="50000">
                                          <p:stCondLst>
                                            <p:cond delay="1668"/>
                                          </p:stCondLst>
                                        </p:cTn>
                                        <p:tgtEl>
                                          <p:spTgt spid="45"/>
                                        </p:tgtEl>
                                      </p:cBhvr>
                                      <p:to x="100000" y="100000"/>
                                    </p:animScale>
                                    <p:animScale>
                                      <p:cBhvr>
                                        <p:cTn id="99" dur="26">
                                          <p:stCondLst>
                                            <p:cond delay="1808"/>
                                          </p:stCondLst>
                                        </p:cTn>
                                        <p:tgtEl>
                                          <p:spTgt spid="45"/>
                                        </p:tgtEl>
                                      </p:cBhvr>
                                      <p:to x="100000" y="95000"/>
                                    </p:animScale>
                                    <p:animScale>
                                      <p:cBhvr>
                                        <p:cTn id="100" dur="166" decel="50000">
                                          <p:stCondLst>
                                            <p:cond delay="1834"/>
                                          </p:stCondLst>
                                        </p:cTn>
                                        <p:tgtEl>
                                          <p:spTgt spid="45"/>
                                        </p:tgtEl>
                                      </p:cBhvr>
                                      <p:to x="100000" y="100000"/>
                                    </p:animScale>
                                  </p:childTnLst>
                                </p:cTn>
                              </p:par>
                            </p:childTnLst>
                          </p:cTn>
                        </p:par>
                        <p:par>
                          <p:cTn id="101" fill="hold">
                            <p:stCondLst>
                              <p:cond delay="3000"/>
                            </p:stCondLst>
                            <p:childTnLst>
                              <p:par>
                                <p:cTn id="102" presetID="10" presetClass="entr" presetSubtype="0" fill="hold" grpId="0" nodeType="afterEffect">
                                  <p:stCondLst>
                                    <p:cond delay="50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par>
                          <p:cTn id="105" fill="hold">
                            <p:stCondLst>
                              <p:cond delay="4000"/>
                            </p:stCondLst>
                            <p:childTnLst>
                              <p:par>
                                <p:cTn id="106" presetID="10" presetClass="entr" presetSubtype="0" fill="hold" grpId="0" nodeType="afterEffect">
                                  <p:stCondLst>
                                    <p:cond delay="50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par>
                          <p:cTn id="109" fill="hold">
                            <p:stCondLst>
                              <p:cond delay="5000"/>
                            </p:stCondLst>
                            <p:childTnLst>
                              <p:par>
                                <p:cTn id="110" presetID="10" presetClass="entr" presetSubtype="0" fill="hold" grpId="0" nodeType="afterEffect">
                                  <p:stCondLst>
                                    <p:cond delay="50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par>
                          <p:cTn id="113" fill="hold">
                            <p:stCondLst>
                              <p:cond delay="6000"/>
                            </p:stCondLst>
                            <p:childTnLst>
                              <p:par>
                                <p:cTn id="114" presetID="10" presetClass="entr" presetSubtype="0" fill="hold" nodeType="afterEffect">
                                  <p:stCondLst>
                                    <p:cond delay="1500"/>
                                  </p:stCondLst>
                                  <p:childTnLst>
                                    <p:set>
                                      <p:cBhvr>
                                        <p:cTn id="115" dur="1" fill="hold">
                                          <p:stCondLst>
                                            <p:cond delay="0"/>
                                          </p:stCondLst>
                                        </p:cTn>
                                        <p:tgtEl>
                                          <p:spTgt spid="44">
                                            <p:txEl>
                                              <p:pRg st="0" end="0"/>
                                            </p:txEl>
                                          </p:spTgt>
                                        </p:tgtEl>
                                        <p:attrNameLst>
                                          <p:attrName>style.visibility</p:attrName>
                                        </p:attrNameLst>
                                      </p:cBhvr>
                                      <p:to>
                                        <p:strVal val="visible"/>
                                      </p:to>
                                    </p:set>
                                    <p:animEffect transition="in" filter="fade">
                                      <p:cBhvr>
                                        <p:cTn id="116"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9" grpId="0"/>
      <p:bldP spid="93" grpId="0"/>
      <p:bldP spid="48"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345953080"/>
              </p:ext>
            </p:extLst>
          </p:nvPr>
        </p:nvGraphicFramePr>
        <p:xfrm>
          <a:off x="944636" y="3239230"/>
          <a:ext cx="4838914" cy="285528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772960" y="704065"/>
            <a:ext cx="10515600" cy="938213"/>
          </a:xfrm>
        </p:spPr>
        <p:txBody>
          <a:bodyPr>
            <a:noAutofit/>
          </a:bodyPr>
          <a:lstStyle/>
          <a:p>
            <a:r>
              <a:rPr lang="en-GB" sz="3600" b="1" dirty="0" smtClean="0">
                <a:solidFill>
                  <a:srgbClr val="C00000"/>
                </a:solidFill>
                <a:latin typeface="Arial" panose="020B0604020202020204" pitchFamily="34" charset="0"/>
                <a:cs typeface="Arial" panose="020B0604020202020204" pitchFamily="34" charset="0"/>
              </a:rPr>
              <a:t>7,750 </a:t>
            </a:r>
            <a:r>
              <a:rPr lang="en-GB" sz="3200" b="1" dirty="0" smtClean="0">
                <a:latin typeface="Arial" panose="020B0604020202020204" pitchFamily="34" charset="0"/>
                <a:cs typeface="Arial" panose="020B0604020202020204" pitchFamily="34" charset="0"/>
              </a:rPr>
              <a:t>residents of your area are participating in Further Education (FE)</a:t>
            </a:r>
            <a:endParaRPr lang="en-GB" sz="3200" dirty="0"/>
          </a:p>
        </p:txBody>
      </p:sp>
      <p:sp>
        <p:nvSpPr>
          <p:cNvPr id="5" name="object 36"/>
          <p:cNvSpPr txBox="1"/>
          <p:nvPr/>
        </p:nvSpPr>
        <p:spPr>
          <a:xfrm>
            <a:off x="4297861" y="5114771"/>
            <a:ext cx="2012521" cy="923330"/>
          </a:xfrm>
          <a:prstGeom prst="rect">
            <a:avLst/>
          </a:prstGeom>
        </p:spPr>
        <p:txBody>
          <a:bodyPr vert="horz" wrap="square" lIns="0" tIns="0" rIns="0" bIns="0" rtlCol="0">
            <a:spAutoFit/>
          </a:bodyPr>
          <a:lstStyle/>
          <a:p>
            <a:pPr algn="ctr">
              <a:lnSpc>
                <a:spcPct val="100000"/>
              </a:lnSpc>
            </a:pPr>
            <a:r>
              <a:rPr lang="en-GB" sz="2800" b="1" dirty="0" smtClean="0">
                <a:solidFill>
                  <a:srgbClr val="660066"/>
                </a:solidFill>
                <a:latin typeface="Arial"/>
                <a:cs typeface="Arial"/>
              </a:rPr>
              <a:t>75%</a:t>
            </a:r>
            <a:endParaRPr lang="en-GB" sz="2800" b="1" spc="-5" dirty="0" smtClean="0">
              <a:solidFill>
                <a:srgbClr val="660066"/>
              </a:solidFill>
              <a:latin typeface="Arial"/>
              <a:cs typeface="Arial"/>
            </a:endParaRPr>
          </a:p>
          <a:p>
            <a:pPr algn="ctr">
              <a:lnSpc>
                <a:spcPct val="100000"/>
              </a:lnSpc>
            </a:pPr>
            <a:r>
              <a:rPr lang="en-GB" sz="1600" b="1" spc="-5" dirty="0" smtClean="0">
                <a:solidFill>
                  <a:srgbClr val="660066"/>
                </a:solidFill>
                <a:latin typeface="Arial"/>
                <a:cs typeface="Arial"/>
              </a:rPr>
              <a:t>Attend General FE College</a:t>
            </a:r>
            <a:endParaRPr lang="en-GB" sz="1600" b="1" spc="-5" dirty="0">
              <a:solidFill>
                <a:srgbClr val="660066"/>
              </a:solidFill>
              <a:latin typeface="Arial"/>
              <a:cs typeface="Arial"/>
            </a:endParaRPr>
          </a:p>
        </p:txBody>
      </p:sp>
      <p:sp>
        <p:nvSpPr>
          <p:cNvPr id="7" name="object 36"/>
          <p:cNvSpPr txBox="1"/>
          <p:nvPr/>
        </p:nvSpPr>
        <p:spPr>
          <a:xfrm>
            <a:off x="236826" y="2175521"/>
            <a:ext cx="2344423" cy="1292662"/>
          </a:xfrm>
          <a:prstGeom prst="rect">
            <a:avLst/>
          </a:prstGeom>
        </p:spPr>
        <p:txBody>
          <a:bodyPr vert="horz" wrap="square" lIns="0" tIns="0" rIns="0" bIns="0" rtlCol="0">
            <a:spAutoFit/>
          </a:bodyPr>
          <a:lstStyle/>
          <a:p>
            <a:pPr algn="ctr">
              <a:lnSpc>
                <a:spcPct val="100000"/>
              </a:lnSpc>
            </a:pPr>
            <a:r>
              <a:rPr lang="en-GB" sz="2800" b="1" dirty="0">
                <a:solidFill>
                  <a:schemeClr val="accent2"/>
                </a:solidFill>
                <a:latin typeface="Arial"/>
                <a:cs typeface="Arial"/>
              </a:rPr>
              <a:t>3</a:t>
            </a:r>
            <a:r>
              <a:rPr lang="en-GB" sz="2800" b="1" dirty="0" smtClean="0">
                <a:solidFill>
                  <a:schemeClr val="accent2"/>
                </a:solidFill>
                <a:latin typeface="Arial"/>
                <a:cs typeface="Arial"/>
              </a:rPr>
              <a:t>%</a:t>
            </a:r>
            <a:endParaRPr lang="en-GB" sz="2800" b="1" spc="-5" dirty="0" smtClean="0">
              <a:solidFill>
                <a:schemeClr val="accent2"/>
              </a:solidFill>
              <a:latin typeface="Arial"/>
              <a:cs typeface="Arial"/>
            </a:endParaRPr>
          </a:p>
          <a:p>
            <a:pPr algn="ctr">
              <a:lnSpc>
                <a:spcPct val="100000"/>
              </a:lnSpc>
            </a:pPr>
            <a:r>
              <a:rPr lang="en-GB" sz="1400" b="1" spc="-5" dirty="0" smtClean="0">
                <a:solidFill>
                  <a:schemeClr val="accent2"/>
                </a:solidFill>
                <a:latin typeface="Arial"/>
                <a:cs typeface="Arial"/>
              </a:rPr>
              <a:t>Attend Other Public Funded Institutions </a:t>
            </a:r>
          </a:p>
          <a:p>
            <a:pPr algn="ctr">
              <a:lnSpc>
                <a:spcPct val="100000"/>
              </a:lnSpc>
            </a:pPr>
            <a:r>
              <a:rPr lang="en-GB" sz="1400" b="1" spc="-5" dirty="0" smtClean="0">
                <a:solidFill>
                  <a:schemeClr val="accent2"/>
                </a:solidFill>
                <a:latin typeface="Arial"/>
                <a:cs typeface="Arial"/>
              </a:rPr>
              <a:t>(Local Authorities and Higher Education)</a:t>
            </a:r>
            <a:endParaRPr sz="1400" b="1" dirty="0">
              <a:solidFill>
                <a:schemeClr val="accent2"/>
              </a:solidFill>
              <a:latin typeface="Arial"/>
              <a:cs typeface="Arial"/>
            </a:endParaRPr>
          </a:p>
        </p:txBody>
      </p:sp>
      <p:sp>
        <p:nvSpPr>
          <p:cNvPr id="8" name="object 36"/>
          <p:cNvSpPr txBox="1"/>
          <p:nvPr/>
        </p:nvSpPr>
        <p:spPr>
          <a:xfrm>
            <a:off x="2855892" y="2360187"/>
            <a:ext cx="2093448" cy="923330"/>
          </a:xfrm>
          <a:prstGeom prst="rect">
            <a:avLst/>
          </a:prstGeom>
        </p:spPr>
        <p:txBody>
          <a:bodyPr vert="horz" wrap="square" lIns="0" tIns="0" rIns="0" bIns="0" rtlCol="0">
            <a:spAutoFit/>
          </a:bodyPr>
          <a:lstStyle/>
          <a:p>
            <a:pPr algn="ctr">
              <a:lnSpc>
                <a:spcPct val="100000"/>
              </a:lnSpc>
            </a:pPr>
            <a:r>
              <a:rPr lang="en-GB" sz="2800" b="1" dirty="0" smtClean="0">
                <a:solidFill>
                  <a:srgbClr val="92D050"/>
                </a:solidFill>
                <a:latin typeface="Arial"/>
                <a:cs typeface="Arial"/>
              </a:rPr>
              <a:t>1%</a:t>
            </a:r>
            <a:endParaRPr lang="en-GB" sz="3200" b="1" spc="-5" dirty="0" smtClean="0">
              <a:solidFill>
                <a:srgbClr val="92D050"/>
              </a:solidFill>
              <a:latin typeface="Arial"/>
              <a:cs typeface="Arial"/>
            </a:endParaRPr>
          </a:p>
          <a:p>
            <a:pPr algn="ctr">
              <a:lnSpc>
                <a:spcPct val="100000"/>
              </a:lnSpc>
            </a:pPr>
            <a:r>
              <a:rPr lang="en-GB" sz="1600" b="1" spc="-5" dirty="0" smtClean="0">
                <a:solidFill>
                  <a:srgbClr val="92D050"/>
                </a:solidFill>
                <a:latin typeface="Arial"/>
                <a:cs typeface="Arial"/>
              </a:rPr>
              <a:t>Attend Private Sector Funded Institutions</a:t>
            </a:r>
            <a:endParaRPr sz="1600" b="1" dirty="0">
              <a:solidFill>
                <a:srgbClr val="92D050"/>
              </a:solidFill>
              <a:latin typeface="Arial"/>
              <a:cs typeface="Arial"/>
            </a:endParaRPr>
          </a:p>
        </p:txBody>
      </p:sp>
      <p:sp>
        <p:nvSpPr>
          <p:cNvPr id="9" name="Title 1"/>
          <p:cNvSpPr txBox="1">
            <a:spLocks/>
          </p:cNvSpPr>
          <p:nvPr/>
        </p:nvSpPr>
        <p:spPr>
          <a:xfrm>
            <a:off x="6589059" y="5337402"/>
            <a:ext cx="4802051"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smtClean="0">
                <a:latin typeface="Arial" panose="020B0604020202020204" pitchFamily="34" charset="0"/>
                <a:cs typeface="Arial" panose="020B0604020202020204" pitchFamily="34" charset="0"/>
              </a:rPr>
              <a:t>FE students tend to be </a:t>
            </a:r>
            <a:r>
              <a:rPr lang="en-GB" sz="2400" b="1" dirty="0" smtClean="0">
                <a:solidFill>
                  <a:srgbClr val="C00000"/>
                </a:solidFill>
                <a:latin typeface="Arial" panose="020B0604020202020204" pitchFamily="34" charset="0"/>
                <a:cs typeface="Arial" panose="020B0604020202020204" pitchFamily="34" charset="0"/>
              </a:rPr>
              <a:t>older </a:t>
            </a:r>
            <a:r>
              <a:rPr lang="en-GB" sz="2400" b="1" dirty="0" smtClean="0">
                <a:latin typeface="Arial" panose="020B0604020202020204" pitchFamily="34" charset="0"/>
                <a:cs typeface="Arial" panose="020B0604020202020204" pitchFamily="34" charset="0"/>
              </a:rPr>
              <a:t>in your area compared to the rest of England.</a:t>
            </a:r>
            <a:endParaRPr lang="en-GB" sz="2400" b="1" dirty="0">
              <a:solidFill>
                <a:srgbClr val="C00000"/>
              </a:solidFill>
              <a:latin typeface="Arial" panose="020B0604020202020204" pitchFamily="34" charset="0"/>
              <a:cs typeface="Arial" panose="020B0604020202020204" pitchFamily="34" charset="0"/>
            </a:endParaRPr>
          </a:p>
        </p:txBody>
      </p:sp>
      <p:sp>
        <p:nvSpPr>
          <p:cNvPr id="10" name="object 36"/>
          <p:cNvSpPr txBox="1"/>
          <p:nvPr/>
        </p:nvSpPr>
        <p:spPr>
          <a:xfrm>
            <a:off x="772960" y="1684597"/>
            <a:ext cx="5353989" cy="369332"/>
          </a:xfrm>
          <a:prstGeom prst="rect">
            <a:avLst/>
          </a:prstGeom>
        </p:spPr>
        <p:txBody>
          <a:bodyPr vert="horz" wrap="square" lIns="0" tIns="0" rIns="0" bIns="0" rtlCol="0">
            <a:spAutoFit/>
          </a:bodyPr>
          <a:lstStyle/>
          <a:p>
            <a:pPr algn="ctr">
              <a:lnSpc>
                <a:spcPct val="100000"/>
              </a:lnSpc>
            </a:pPr>
            <a:r>
              <a:rPr lang="en-GB" sz="2400" b="1" dirty="0" smtClean="0">
                <a:latin typeface="Arial"/>
                <a:cs typeface="Arial"/>
              </a:rPr>
              <a:t>Data for local FE providers shows…</a:t>
            </a:r>
            <a:endParaRPr sz="2400" b="1" dirty="0">
              <a:latin typeface="Arial"/>
              <a:cs typeface="Arial"/>
            </a:endParaRPr>
          </a:p>
        </p:txBody>
      </p:sp>
      <p:sp>
        <p:nvSpPr>
          <p:cNvPr id="11" name="TextBox 1"/>
          <p:cNvSpPr txBox="1"/>
          <p:nvPr/>
        </p:nvSpPr>
        <p:spPr>
          <a:xfrm>
            <a:off x="889964" y="6492778"/>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endParaRPr lang="en-GB" sz="1400" i="1" dirty="0">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2239721512"/>
              </p:ext>
            </p:extLst>
          </p:nvPr>
        </p:nvGraphicFramePr>
        <p:xfrm>
          <a:off x="6208578" y="1684597"/>
          <a:ext cx="5602941" cy="3420251"/>
        </p:xfrm>
        <a:graphic>
          <a:graphicData uri="http://schemas.openxmlformats.org/drawingml/2006/chart">
            <c:chart xmlns:c="http://schemas.openxmlformats.org/drawingml/2006/chart" xmlns:r="http://schemas.openxmlformats.org/officeDocument/2006/relationships" r:id="rId4"/>
          </a:graphicData>
        </a:graphic>
      </p:graphicFrame>
      <p:sp>
        <p:nvSpPr>
          <p:cNvPr id="15" name="object 36"/>
          <p:cNvSpPr txBox="1"/>
          <p:nvPr/>
        </p:nvSpPr>
        <p:spPr>
          <a:xfrm>
            <a:off x="58281" y="3743583"/>
            <a:ext cx="1839951" cy="677108"/>
          </a:xfrm>
          <a:prstGeom prst="rect">
            <a:avLst/>
          </a:prstGeom>
        </p:spPr>
        <p:txBody>
          <a:bodyPr vert="horz" wrap="square" lIns="0" tIns="0" rIns="0" bIns="0" rtlCol="0">
            <a:spAutoFit/>
          </a:bodyPr>
          <a:lstStyle/>
          <a:p>
            <a:pPr algn="ctr">
              <a:lnSpc>
                <a:spcPct val="100000"/>
              </a:lnSpc>
            </a:pPr>
            <a:r>
              <a:rPr lang="en-GB" sz="2800" b="1" dirty="0" smtClean="0">
                <a:solidFill>
                  <a:srgbClr val="5B9BD5"/>
                </a:solidFill>
                <a:latin typeface="Arial"/>
                <a:cs typeface="Arial"/>
              </a:rPr>
              <a:t>22%</a:t>
            </a:r>
            <a:endParaRPr lang="en-GB" sz="2800" b="1" spc="-5" dirty="0" smtClean="0">
              <a:solidFill>
                <a:srgbClr val="5B9BD5"/>
              </a:solidFill>
              <a:latin typeface="Arial"/>
              <a:cs typeface="Arial"/>
            </a:endParaRPr>
          </a:p>
          <a:p>
            <a:pPr algn="ctr">
              <a:lnSpc>
                <a:spcPct val="100000"/>
              </a:lnSpc>
            </a:pPr>
            <a:r>
              <a:rPr lang="en-GB" sz="1600" b="1" spc="-5" dirty="0" smtClean="0">
                <a:solidFill>
                  <a:srgbClr val="5B9BD5"/>
                </a:solidFill>
                <a:latin typeface="Arial"/>
                <a:cs typeface="Arial"/>
              </a:rPr>
              <a:t>Attend Schools</a:t>
            </a:r>
            <a:endParaRPr sz="1600" b="1" dirty="0">
              <a:solidFill>
                <a:srgbClr val="5B9BD5"/>
              </a:solidFill>
              <a:latin typeface="Arial"/>
              <a:cs typeface="Arial"/>
            </a:endParaRPr>
          </a:p>
        </p:txBody>
      </p:sp>
    </p:spTree>
    <p:extLst>
      <p:ext uri="{BB962C8B-B14F-4D97-AF65-F5344CB8AC3E}">
        <p14:creationId xmlns:p14="http://schemas.microsoft.com/office/powerpoint/2010/main" val="977244964"/>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heel(1)">
                                      <p:cBhvr>
                                        <p:cTn id="15" dur="1000"/>
                                        <p:tgtEl>
                                          <p:spTgt spid="14">
                                            <p:graphicEl>
                                              <a:chart seriesIdx="-3" categoryIdx="-3" bldStep="gridLegend"/>
                                            </p:graphicEl>
                                          </p:spTgt>
                                        </p:tgtEl>
                                      </p:cBhvr>
                                    </p:animEffect>
                                  </p:childTnLst>
                                </p:cTn>
                              </p:par>
                            </p:childTnLst>
                          </p:cTn>
                        </p:par>
                        <p:par>
                          <p:cTn id="16" fill="hold">
                            <p:stCondLst>
                              <p:cond delay="5000"/>
                            </p:stCondLst>
                            <p:childTnLst>
                              <p:par>
                                <p:cTn id="17" presetID="21" presetClass="entr" presetSubtype="1" fill="hold" grpId="0" nodeType="afterEffect">
                                  <p:stCondLst>
                                    <p:cond delay="0"/>
                                  </p:stCondLst>
                                  <p:childTnLst>
                                    <p:set>
                                      <p:cBhvr>
                                        <p:cTn id="18"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wheel(1)">
                                      <p:cBhvr>
                                        <p:cTn id="19" dur="1000"/>
                                        <p:tgtEl>
                                          <p:spTgt spid="14">
                                            <p:graphicEl>
                                              <a:chart seriesIdx="-4" categoryIdx="0" bldStep="category"/>
                                            </p:graphic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7000"/>
                            </p:stCondLst>
                            <p:childTnLst>
                              <p:par>
                                <p:cTn id="25" presetID="21" presetClass="entr" presetSubtype="1" fill="hold" grpId="0" nodeType="afterEffect">
                                  <p:stCondLst>
                                    <p:cond delay="0"/>
                                  </p:stCondLst>
                                  <p:childTnLst>
                                    <p:set>
                                      <p:cBhvr>
                                        <p:cTn id="26"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wheel(1)">
                                      <p:cBhvr>
                                        <p:cTn id="27" dur="1000"/>
                                        <p:tgtEl>
                                          <p:spTgt spid="14">
                                            <p:graphicEl>
                                              <a:chart seriesIdx="-4" categoryIdx="1" bldStep="category"/>
                                            </p:graphicEl>
                                          </p:spTgt>
                                        </p:tgtEl>
                                      </p:cBhvr>
                                    </p:animEffect>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8500"/>
                            </p:stCondLst>
                            <p:childTnLst>
                              <p:par>
                                <p:cTn id="33" presetID="21" presetClass="entr" presetSubtype="1" fill="hold" grpId="0" nodeType="afterEffect">
                                  <p:stCondLst>
                                    <p:cond delay="0"/>
                                  </p:stCondLst>
                                  <p:childTnLst>
                                    <p:set>
                                      <p:cBhvr>
                                        <p:cTn id="34"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wheel(1)">
                                      <p:cBhvr>
                                        <p:cTn id="35" dur="1000"/>
                                        <p:tgtEl>
                                          <p:spTgt spid="14">
                                            <p:graphicEl>
                                              <a:chart seriesIdx="-4" categoryIdx="2" bldStep="category"/>
                                            </p:graphicEl>
                                          </p:spTgt>
                                        </p:tgtEl>
                                      </p:cBhvr>
                                    </p:animEffect>
                                  </p:childTnLst>
                                </p:cTn>
                              </p:par>
                            </p:childTnLst>
                          </p:cTn>
                        </p:par>
                        <p:par>
                          <p:cTn id="36" fill="hold">
                            <p:stCondLst>
                              <p:cond delay="95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childTnLst>
                          </p:cTn>
                        </p:par>
                        <p:par>
                          <p:cTn id="40" fill="hold">
                            <p:stCondLst>
                              <p:cond delay="10500"/>
                            </p:stCondLst>
                            <p:childTnLst>
                              <p:par>
                                <p:cTn id="41" presetID="21" presetClass="entr" presetSubtype="1" fill="hold" grpId="0" nodeType="afterEffect">
                                  <p:stCondLst>
                                    <p:cond delay="0"/>
                                  </p:stCondLst>
                                  <p:childTnLst>
                                    <p:set>
                                      <p:cBhvr>
                                        <p:cTn id="42" dur="1" fill="hold">
                                          <p:stCondLst>
                                            <p:cond delay="0"/>
                                          </p:stCondLst>
                                        </p:cTn>
                                        <p:tgtEl>
                                          <p:spTgt spid="14">
                                            <p:graphicEl>
                                              <a:chart seriesIdx="-4" categoryIdx="3" bldStep="category"/>
                                            </p:graphicEl>
                                          </p:spTgt>
                                        </p:tgtEl>
                                        <p:attrNameLst>
                                          <p:attrName>style.visibility</p:attrName>
                                        </p:attrNameLst>
                                      </p:cBhvr>
                                      <p:to>
                                        <p:strVal val="visible"/>
                                      </p:to>
                                    </p:set>
                                    <p:animEffect transition="in" filter="wheel(1)">
                                      <p:cBhvr>
                                        <p:cTn id="43" dur="1000"/>
                                        <p:tgtEl>
                                          <p:spTgt spid="14">
                                            <p:graphicEl>
                                              <a:chart seriesIdx="-4" categoryIdx="3" bldStep="category"/>
                                            </p:graphicEl>
                                          </p:spTgt>
                                        </p:tgtEl>
                                      </p:cBhvr>
                                    </p:animEffect>
                                  </p:childTnLst>
                                </p:cTn>
                              </p:par>
                            </p:childTnLst>
                          </p:cTn>
                        </p:par>
                        <p:par>
                          <p:cTn id="44" fill="hold">
                            <p:stCondLst>
                              <p:cond delay="115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12000"/>
                            </p:stCondLst>
                            <p:childTnLst>
                              <p:par>
                                <p:cTn id="49" presetID="22" presetClass="entr" presetSubtype="4" fill="hold" grpId="0" nodeType="afterEffect">
                                  <p:stCondLst>
                                    <p:cond delay="1500"/>
                                  </p:stCondLst>
                                  <p:childTnLst>
                                    <p:set>
                                      <p:cBhvr>
                                        <p:cTn id="5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51" dur="500"/>
                                        <p:tgtEl>
                                          <p:spTgt spid="12">
                                            <p:graphicEl>
                                              <a:chart seriesIdx="-3" categoryIdx="-3" bldStep="gridLegend"/>
                                            </p:graphicEl>
                                          </p:spTgt>
                                        </p:tgtEl>
                                      </p:cBhvr>
                                    </p:animEffect>
                                  </p:childTnLst>
                                </p:cTn>
                              </p:par>
                            </p:childTnLst>
                          </p:cTn>
                        </p:par>
                        <p:par>
                          <p:cTn id="52" fill="hold">
                            <p:stCondLst>
                              <p:cond delay="14000"/>
                            </p:stCondLst>
                            <p:childTnLst>
                              <p:par>
                                <p:cTn id="53" presetID="22" presetClass="entr" presetSubtype="4" fill="hold" grpId="0" nodeType="afterEffect">
                                  <p:stCondLst>
                                    <p:cond delay="500"/>
                                  </p:stCondLst>
                                  <p:childTnLst>
                                    <p:set>
                                      <p:cBhvr>
                                        <p:cTn id="54" dur="1" fill="hold">
                                          <p:stCondLst>
                                            <p:cond delay="0"/>
                                          </p:stCondLst>
                                        </p:cTn>
                                        <p:tgtEl>
                                          <p:spTgt spid="12">
                                            <p:graphicEl>
                                              <a:chart seriesIdx="0" categoryIdx="0" bldStep="ptInSeries"/>
                                            </p:graphicEl>
                                          </p:spTgt>
                                        </p:tgtEl>
                                        <p:attrNameLst>
                                          <p:attrName>style.visibility</p:attrName>
                                        </p:attrNameLst>
                                      </p:cBhvr>
                                      <p:to>
                                        <p:strVal val="visible"/>
                                      </p:to>
                                    </p:set>
                                    <p:animEffect transition="in" filter="wipe(down)">
                                      <p:cBhvr>
                                        <p:cTn id="55" dur="500"/>
                                        <p:tgtEl>
                                          <p:spTgt spid="12">
                                            <p:graphicEl>
                                              <a:chart seriesIdx="0" categoryIdx="0" bldStep="ptInSeries"/>
                                            </p:graphicEl>
                                          </p:spTgt>
                                        </p:tgtEl>
                                      </p:cBhvr>
                                    </p:animEffect>
                                  </p:childTnLst>
                                </p:cTn>
                              </p:par>
                            </p:childTnLst>
                          </p:cTn>
                        </p:par>
                        <p:par>
                          <p:cTn id="56" fill="hold">
                            <p:stCondLst>
                              <p:cond delay="15000"/>
                            </p:stCondLst>
                            <p:childTnLst>
                              <p:par>
                                <p:cTn id="57" presetID="22" presetClass="entr" presetSubtype="4" fill="hold" grpId="0" nodeType="afterEffect">
                                  <p:stCondLst>
                                    <p:cond delay="500"/>
                                  </p:stCondLst>
                                  <p:childTnLst>
                                    <p:set>
                                      <p:cBhvr>
                                        <p:cTn id="58" dur="1" fill="hold">
                                          <p:stCondLst>
                                            <p:cond delay="0"/>
                                          </p:stCondLst>
                                        </p:cTn>
                                        <p:tgtEl>
                                          <p:spTgt spid="12">
                                            <p:graphicEl>
                                              <a:chart seriesIdx="0" categoryIdx="1" bldStep="ptInSeries"/>
                                            </p:graphicEl>
                                          </p:spTgt>
                                        </p:tgtEl>
                                        <p:attrNameLst>
                                          <p:attrName>style.visibility</p:attrName>
                                        </p:attrNameLst>
                                      </p:cBhvr>
                                      <p:to>
                                        <p:strVal val="visible"/>
                                      </p:to>
                                    </p:set>
                                    <p:animEffect transition="in" filter="wipe(down)">
                                      <p:cBhvr>
                                        <p:cTn id="59" dur="500"/>
                                        <p:tgtEl>
                                          <p:spTgt spid="12">
                                            <p:graphicEl>
                                              <a:chart seriesIdx="0" categoryIdx="1" bldStep="ptInSeries"/>
                                            </p:graphicEl>
                                          </p:spTgt>
                                        </p:tgtEl>
                                      </p:cBhvr>
                                    </p:animEffect>
                                  </p:childTnLst>
                                </p:cTn>
                              </p:par>
                            </p:childTnLst>
                          </p:cTn>
                        </p:par>
                        <p:par>
                          <p:cTn id="60" fill="hold">
                            <p:stCondLst>
                              <p:cond delay="16000"/>
                            </p:stCondLst>
                            <p:childTnLst>
                              <p:par>
                                <p:cTn id="61" presetID="22" presetClass="entr" presetSubtype="4" fill="hold" grpId="0" nodeType="afterEffect">
                                  <p:stCondLst>
                                    <p:cond delay="500"/>
                                  </p:stCondLst>
                                  <p:childTnLst>
                                    <p:set>
                                      <p:cBhvr>
                                        <p:cTn id="62" dur="1" fill="hold">
                                          <p:stCondLst>
                                            <p:cond delay="0"/>
                                          </p:stCondLst>
                                        </p:cTn>
                                        <p:tgtEl>
                                          <p:spTgt spid="12">
                                            <p:graphicEl>
                                              <a:chart seriesIdx="0" categoryIdx="2" bldStep="ptInSeries"/>
                                            </p:graphicEl>
                                          </p:spTgt>
                                        </p:tgtEl>
                                        <p:attrNameLst>
                                          <p:attrName>style.visibility</p:attrName>
                                        </p:attrNameLst>
                                      </p:cBhvr>
                                      <p:to>
                                        <p:strVal val="visible"/>
                                      </p:to>
                                    </p:set>
                                    <p:animEffect transition="in" filter="wipe(down)">
                                      <p:cBhvr>
                                        <p:cTn id="63" dur="500"/>
                                        <p:tgtEl>
                                          <p:spTgt spid="12">
                                            <p:graphicEl>
                                              <a:chart seriesIdx="0" categoryIdx="2" bldStep="ptInSeries"/>
                                            </p:graphicEl>
                                          </p:spTgt>
                                        </p:tgtEl>
                                      </p:cBhvr>
                                    </p:animEffect>
                                  </p:childTnLst>
                                </p:cTn>
                              </p:par>
                            </p:childTnLst>
                          </p:cTn>
                        </p:par>
                        <p:par>
                          <p:cTn id="64" fill="hold">
                            <p:stCondLst>
                              <p:cond delay="17000"/>
                            </p:stCondLst>
                            <p:childTnLst>
                              <p:par>
                                <p:cTn id="65" presetID="22" presetClass="entr" presetSubtype="4" fill="hold" grpId="0" nodeType="afterEffect">
                                  <p:stCondLst>
                                    <p:cond delay="500"/>
                                  </p:stCondLst>
                                  <p:childTnLst>
                                    <p:set>
                                      <p:cBhvr>
                                        <p:cTn id="66" dur="1" fill="hold">
                                          <p:stCondLst>
                                            <p:cond delay="0"/>
                                          </p:stCondLst>
                                        </p:cTn>
                                        <p:tgtEl>
                                          <p:spTgt spid="12">
                                            <p:graphicEl>
                                              <a:chart seriesIdx="1" categoryIdx="0" bldStep="ptInSeries"/>
                                            </p:graphicEl>
                                          </p:spTgt>
                                        </p:tgtEl>
                                        <p:attrNameLst>
                                          <p:attrName>style.visibility</p:attrName>
                                        </p:attrNameLst>
                                      </p:cBhvr>
                                      <p:to>
                                        <p:strVal val="visible"/>
                                      </p:to>
                                    </p:set>
                                    <p:animEffect transition="in" filter="wipe(down)">
                                      <p:cBhvr>
                                        <p:cTn id="67" dur="500"/>
                                        <p:tgtEl>
                                          <p:spTgt spid="12">
                                            <p:graphicEl>
                                              <a:chart seriesIdx="1" categoryIdx="0" bldStep="ptInSeries"/>
                                            </p:graphicEl>
                                          </p:spTgt>
                                        </p:tgtEl>
                                      </p:cBhvr>
                                    </p:animEffect>
                                  </p:childTnLst>
                                </p:cTn>
                              </p:par>
                            </p:childTnLst>
                          </p:cTn>
                        </p:par>
                        <p:par>
                          <p:cTn id="68" fill="hold">
                            <p:stCondLst>
                              <p:cond delay="18000"/>
                            </p:stCondLst>
                            <p:childTnLst>
                              <p:par>
                                <p:cTn id="69" presetID="22" presetClass="entr" presetSubtype="4" fill="hold" grpId="0" nodeType="afterEffect">
                                  <p:stCondLst>
                                    <p:cond delay="500"/>
                                  </p:stCondLst>
                                  <p:childTnLst>
                                    <p:set>
                                      <p:cBhvr>
                                        <p:cTn id="70" dur="1" fill="hold">
                                          <p:stCondLst>
                                            <p:cond delay="0"/>
                                          </p:stCondLst>
                                        </p:cTn>
                                        <p:tgtEl>
                                          <p:spTgt spid="12">
                                            <p:graphicEl>
                                              <a:chart seriesIdx="1" categoryIdx="1" bldStep="ptInSeries"/>
                                            </p:graphicEl>
                                          </p:spTgt>
                                        </p:tgtEl>
                                        <p:attrNameLst>
                                          <p:attrName>style.visibility</p:attrName>
                                        </p:attrNameLst>
                                      </p:cBhvr>
                                      <p:to>
                                        <p:strVal val="visible"/>
                                      </p:to>
                                    </p:set>
                                    <p:animEffect transition="in" filter="wipe(down)">
                                      <p:cBhvr>
                                        <p:cTn id="71" dur="500"/>
                                        <p:tgtEl>
                                          <p:spTgt spid="12">
                                            <p:graphicEl>
                                              <a:chart seriesIdx="1" categoryIdx="1" bldStep="ptInSeries"/>
                                            </p:graphicEl>
                                          </p:spTgt>
                                        </p:tgtEl>
                                      </p:cBhvr>
                                    </p:animEffect>
                                  </p:childTnLst>
                                </p:cTn>
                              </p:par>
                            </p:childTnLst>
                          </p:cTn>
                        </p:par>
                        <p:par>
                          <p:cTn id="72" fill="hold">
                            <p:stCondLst>
                              <p:cond delay="19000"/>
                            </p:stCondLst>
                            <p:childTnLst>
                              <p:par>
                                <p:cTn id="73" presetID="22" presetClass="entr" presetSubtype="4" fill="hold" grpId="0" nodeType="afterEffect">
                                  <p:stCondLst>
                                    <p:cond delay="500"/>
                                  </p:stCondLst>
                                  <p:childTnLst>
                                    <p:set>
                                      <p:cBhvr>
                                        <p:cTn id="74" dur="1" fill="hold">
                                          <p:stCondLst>
                                            <p:cond delay="0"/>
                                          </p:stCondLst>
                                        </p:cTn>
                                        <p:tgtEl>
                                          <p:spTgt spid="12">
                                            <p:graphicEl>
                                              <a:chart seriesIdx="1" categoryIdx="2" bldStep="ptInSeries"/>
                                            </p:graphicEl>
                                          </p:spTgt>
                                        </p:tgtEl>
                                        <p:attrNameLst>
                                          <p:attrName>style.visibility</p:attrName>
                                        </p:attrNameLst>
                                      </p:cBhvr>
                                      <p:to>
                                        <p:strVal val="visible"/>
                                      </p:to>
                                    </p:set>
                                    <p:animEffect transition="in" filter="wipe(down)">
                                      <p:cBhvr>
                                        <p:cTn id="75" dur="500"/>
                                        <p:tgtEl>
                                          <p:spTgt spid="12">
                                            <p:graphicEl>
                                              <a:chart seriesIdx="1" categoryIdx="2" bldStep="ptInSeries"/>
                                            </p:graphicEl>
                                          </p:spTgt>
                                        </p:tgtEl>
                                      </p:cBhvr>
                                    </p:animEffect>
                                  </p:childTnLst>
                                </p:cTn>
                              </p:par>
                            </p:childTnLst>
                          </p:cTn>
                        </p:par>
                        <p:par>
                          <p:cTn id="76" fill="hold">
                            <p:stCondLst>
                              <p:cond delay="20000"/>
                            </p:stCondLst>
                            <p:childTnLst>
                              <p:par>
                                <p:cTn id="77" presetID="10" presetClass="entr" presetSubtype="0" fill="hold" nodeType="afterEffect">
                                  <p:stCondLst>
                                    <p:cond delay="1000"/>
                                  </p:stCondLst>
                                  <p:childTnLst>
                                    <p:set>
                                      <p:cBhvr>
                                        <p:cTn id="78" dur="1" fill="hold">
                                          <p:stCondLst>
                                            <p:cond delay="0"/>
                                          </p:stCondLst>
                                        </p:cTn>
                                        <p:tgtEl>
                                          <p:spTgt spid="9">
                                            <p:txEl>
                                              <p:pRg st="0" end="0"/>
                                            </p:txEl>
                                          </p:spTgt>
                                        </p:tgtEl>
                                        <p:attrNameLst>
                                          <p:attrName>style.visibility</p:attrName>
                                        </p:attrNameLst>
                                      </p:cBhvr>
                                      <p:to>
                                        <p:strVal val="visible"/>
                                      </p:to>
                                    </p:set>
                                    <p:animEffect transition="in" filter="fade">
                                      <p:cBhvr>
                                        <p:cTn id="7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category"/>
        </p:bldSub>
      </p:bldGraphic>
      <p:bldP spid="4" grpId="0"/>
      <p:bldP spid="5" grpId="0"/>
      <p:bldP spid="7" grpId="0"/>
      <p:bldP spid="8" grpId="0"/>
      <p:bldP spid="10" grpId="0"/>
      <p:bldGraphic spid="12" grpId="0" uiExpand="1">
        <p:bldSub>
          <a:bldChart bld="series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There are lots of options for young people finishing education at age 18</a:t>
            </a:r>
            <a:endParaRPr lang="en-GB" sz="3200" dirty="0"/>
          </a:p>
        </p:txBody>
      </p:sp>
      <p:sp>
        <p:nvSpPr>
          <p:cNvPr id="4" name="Rounded Rectangle 3"/>
          <p:cNvSpPr/>
          <p:nvPr/>
        </p:nvSpPr>
        <p:spPr>
          <a:xfrm>
            <a:off x="930309" y="2285370"/>
            <a:ext cx="5482080" cy="152940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10" name="Rectangle 9"/>
          <p:cNvSpPr/>
          <p:nvPr/>
        </p:nvSpPr>
        <p:spPr>
          <a:xfrm>
            <a:off x="8755787" y="3260267"/>
            <a:ext cx="3463332" cy="923330"/>
          </a:xfrm>
          <a:prstGeom prst="rect">
            <a:avLst/>
          </a:prstGeom>
        </p:spPr>
        <p:txBody>
          <a:bodyPr wrap="square">
            <a:spAutoFit/>
          </a:bodyPr>
          <a:lstStyle/>
          <a:p>
            <a:pPr algn="ctr"/>
            <a:r>
              <a:rPr lang="en-GB" sz="5400" b="1" dirty="0" smtClean="0">
                <a:solidFill>
                  <a:srgbClr val="C00000"/>
                </a:solidFill>
                <a:latin typeface="Arial" panose="020B0604020202020204" pitchFamily="34" charset="0"/>
                <a:ea typeface="Calibri" panose="020F0502020204030204" pitchFamily="34" charset="0"/>
              </a:rPr>
              <a:t>83%</a:t>
            </a:r>
            <a:endParaRPr lang="en-GB" sz="4000" b="1" dirty="0">
              <a:solidFill>
                <a:srgbClr val="C00000"/>
              </a:solidFill>
            </a:endParaRPr>
          </a:p>
        </p:txBody>
      </p:sp>
      <p:sp>
        <p:nvSpPr>
          <p:cNvPr id="11" name="Rectangle 10"/>
          <p:cNvSpPr/>
          <p:nvPr/>
        </p:nvSpPr>
        <p:spPr>
          <a:xfrm>
            <a:off x="9225611" y="4016474"/>
            <a:ext cx="2489295" cy="1015663"/>
          </a:xfrm>
          <a:prstGeom prst="rect">
            <a:avLst/>
          </a:prstGeom>
        </p:spPr>
        <p:txBody>
          <a:bodyPr wrap="square">
            <a:spAutoFit/>
          </a:bodyPr>
          <a:lstStyle/>
          <a:p>
            <a:pPr algn="ctr"/>
            <a:r>
              <a:rPr lang="en-GB" sz="2000" b="1" dirty="0" smtClean="0">
                <a:solidFill>
                  <a:srgbClr val="FF9999"/>
                </a:solidFill>
                <a:latin typeface="Arial" panose="020B0604020202020204" pitchFamily="34" charset="0"/>
                <a:ea typeface="Calibri" panose="020F0502020204030204" pitchFamily="34" charset="0"/>
              </a:rPr>
              <a:t>In sustained education or employment</a:t>
            </a:r>
            <a:endParaRPr lang="en-GB" sz="1400" b="1" dirty="0">
              <a:solidFill>
                <a:srgbClr val="FF9999"/>
              </a:solidFill>
            </a:endParaRPr>
          </a:p>
        </p:txBody>
      </p:sp>
      <p:sp>
        <p:nvSpPr>
          <p:cNvPr id="14" name="Rectangle 13"/>
          <p:cNvSpPr/>
          <p:nvPr/>
        </p:nvSpPr>
        <p:spPr>
          <a:xfrm>
            <a:off x="1299299" y="1626532"/>
            <a:ext cx="1478882"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61%</a:t>
            </a:r>
            <a:endParaRPr lang="en-GB" sz="2800" b="1" dirty="0">
              <a:solidFill>
                <a:srgbClr val="C00000"/>
              </a:solidFill>
            </a:endParaRPr>
          </a:p>
        </p:txBody>
      </p:sp>
      <p:sp>
        <p:nvSpPr>
          <p:cNvPr id="15" name="Rectangle 14"/>
          <p:cNvSpPr/>
          <p:nvPr/>
        </p:nvSpPr>
        <p:spPr>
          <a:xfrm>
            <a:off x="2455325" y="1728877"/>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Carry on in education</a:t>
            </a:r>
            <a:endParaRPr lang="en-GB" b="1" dirty="0"/>
          </a:p>
        </p:txBody>
      </p:sp>
      <p:sp>
        <p:nvSpPr>
          <p:cNvPr id="18" name="Rectangle 17"/>
          <p:cNvSpPr/>
          <p:nvPr/>
        </p:nvSpPr>
        <p:spPr>
          <a:xfrm>
            <a:off x="1177863" y="2560131"/>
            <a:ext cx="1562555"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52%</a:t>
            </a:r>
            <a:endParaRPr lang="en-GB" sz="2800" b="1" dirty="0">
              <a:solidFill>
                <a:srgbClr val="C00000"/>
              </a:solidFill>
            </a:endParaRPr>
          </a:p>
        </p:txBody>
      </p:sp>
      <p:sp>
        <p:nvSpPr>
          <p:cNvPr id="19" name="Rectangle 18"/>
          <p:cNvSpPr/>
          <p:nvPr/>
        </p:nvSpPr>
        <p:spPr>
          <a:xfrm>
            <a:off x="698405" y="3227315"/>
            <a:ext cx="2513935"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university</a:t>
            </a:r>
            <a:endParaRPr lang="en-GB" sz="1200" b="1" dirty="0">
              <a:solidFill>
                <a:srgbClr val="FF9999"/>
              </a:solidFill>
            </a:endParaRPr>
          </a:p>
        </p:txBody>
      </p:sp>
      <p:sp>
        <p:nvSpPr>
          <p:cNvPr id="20" name="Rectangle 19"/>
          <p:cNvSpPr/>
          <p:nvPr/>
        </p:nvSpPr>
        <p:spPr>
          <a:xfrm>
            <a:off x="3226977" y="2571196"/>
            <a:ext cx="1042190"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6%</a:t>
            </a:r>
            <a:endParaRPr lang="en-GB" sz="2800" b="1" dirty="0">
              <a:solidFill>
                <a:srgbClr val="C00000"/>
              </a:solidFill>
            </a:endParaRPr>
          </a:p>
        </p:txBody>
      </p:sp>
      <p:sp>
        <p:nvSpPr>
          <p:cNvPr id="21" name="Rectangle 20"/>
          <p:cNvSpPr/>
          <p:nvPr/>
        </p:nvSpPr>
        <p:spPr>
          <a:xfrm>
            <a:off x="2468328" y="3234173"/>
            <a:ext cx="2580026"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college</a:t>
            </a:r>
            <a:endParaRPr lang="en-GB" sz="1200" b="1" dirty="0">
              <a:solidFill>
                <a:srgbClr val="FF9999"/>
              </a:solidFill>
            </a:endParaRPr>
          </a:p>
        </p:txBody>
      </p:sp>
      <p:sp>
        <p:nvSpPr>
          <p:cNvPr id="22" name="Rectangle 21"/>
          <p:cNvSpPr/>
          <p:nvPr/>
        </p:nvSpPr>
        <p:spPr>
          <a:xfrm>
            <a:off x="4907398" y="2592517"/>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3</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3" name="Rectangle 22"/>
          <p:cNvSpPr/>
          <p:nvPr/>
        </p:nvSpPr>
        <p:spPr>
          <a:xfrm>
            <a:off x="4505452" y="3095673"/>
            <a:ext cx="1928504" cy="646331"/>
          </a:xfrm>
          <a:prstGeom prst="rect">
            <a:avLst/>
          </a:prstGeom>
        </p:spPr>
        <p:txBody>
          <a:bodyPr wrap="square">
            <a:spAutoFit/>
          </a:bodyPr>
          <a:lstStyle/>
          <a:p>
            <a:pPr algn="ctr"/>
            <a:r>
              <a:rPr lang="en-GB" b="1" dirty="0" smtClean="0">
                <a:solidFill>
                  <a:srgbClr val="FF9999"/>
                </a:solidFill>
                <a:latin typeface="Arial" panose="020B0604020202020204" pitchFamily="34" charset="0"/>
              </a:rPr>
              <a:t>Into other types of education</a:t>
            </a:r>
            <a:endParaRPr lang="en-GB" sz="1200" b="1" dirty="0">
              <a:solidFill>
                <a:srgbClr val="FF9999"/>
              </a:solidFill>
            </a:endParaRPr>
          </a:p>
        </p:txBody>
      </p:sp>
      <p:sp>
        <p:nvSpPr>
          <p:cNvPr id="24" name="Rounded Rectangle 23"/>
          <p:cNvSpPr/>
          <p:nvPr/>
        </p:nvSpPr>
        <p:spPr>
          <a:xfrm>
            <a:off x="9043784" y="3169368"/>
            <a:ext cx="2785157" cy="202874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7C80"/>
              </a:solidFill>
            </a:endParaRPr>
          </a:p>
        </p:txBody>
      </p:sp>
      <p:sp>
        <p:nvSpPr>
          <p:cNvPr id="25" name="Rectangle 24"/>
          <p:cNvSpPr/>
          <p:nvPr/>
        </p:nvSpPr>
        <p:spPr>
          <a:xfrm>
            <a:off x="1271623" y="4773276"/>
            <a:ext cx="1458438"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22%</a:t>
            </a:r>
            <a:endParaRPr lang="en-GB" sz="2800" b="1" dirty="0">
              <a:solidFill>
                <a:srgbClr val="C00000"/>
              </a:solidFill>
            </a:endParaRPr>
          </a:p>
        </p:txBody>
      </p:sp>
      <p:sp>
        <p:nvSpPr>
          <p:cNvPr id="26" name="Rectangle 25"/>
          <p:cNvSpPr/>
          <p:nvPr/>
        </p:nvSpPr>
        <p:spPr>
          <a:xfrm>
            <a:off x="2416032" y="4879866"/>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Go into employment</a:t>
            </a:r>
            <a:endParaRPr lang="en-GB" b="1" dirty="0"/>
          </a:p>
        </p:txBody>
      </p:sp>
      <p:sp>
        <p:nvSpPr>
          <p:cNvPr id="27" name="Equal 26"/>
          <p:cNvSpPr/>
          <p:nvPr/>
        </p:nvSpPr>
        <p:spPr>
          <a:xfrm>
            <a:off x="6596708" y="3432940"/>
            <a:ext cx="2408681" cy="1603377"/>
          </a:xfrm>
          <a:prstGeom prst="mathEqual">
            <a:avLst/>
          </a:prstGeom>
          <a:solidFill>
            <a:srgbClr val="FF7C8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ounded Rectangle 27"/>
          <p:cNvSpPr/>
          <p:nvPr/>
        </p:nvSpPr>
        <p:spPr>
          <a:xfrm>
            <a:off x="996999" y="5391345"/>
            <a:ext cx="5432160" cy="10650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7C80"/>
              </a:solidFill>
            </a:endParaRPr>
          </a:p>
        </p:txBody>
      </p:sp>
      <p:sp>
        <p:nvSpPr>
          <p:cNvPr id="29" name="Rectangle 28"/>
          <p:cNvSpPr/>
          <p:nvPr/>
        </p:nvSpPr>
        <p:spPr>
          <a:xfrm>
            <a:off x="2892421" y="5361594"/>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7</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30" name="Rectangle 29"/>
          <p:cNvSpPr/>
          <p:nvPr/>
        </p:nvSpPr>
        <p:spPr>
          <a:xfrm>
            <a:off x="1530897" y="6021155"/>
            <a:ext cx="3888599"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rPr>
              <a:t>Of which do an apprenticeship</a:t>
            </a:r>
            <a:endParaRPr lang="en-GB" sz="1200" b="1" dirty="0">
              <a:solidFill>
                <a:srgbClr val="FF9999"/>
              </a:solidFill>
            </a:endParaRPr>
          </a:p>
        </p:txBody>
      </p:sp>
      <p:sp>
        <p:nvSpPr>
          <p:cNvPr id="3" name="Cross 2"/>
          <p:cNvSpPr/>
          <p:nvPr/>
        </p:nvSpPr>
        <p:spPr>
          <a:xfrm>
            <a:off x="3199337" y="3936906"/>
            <a:ext cx="742743" cy="747798"/>
          </a:xfrm>
          <a:prstGeom prst="plus">
            <a:avLst>
              <a:gd name="adj" fmla="val 34575"/>
            </a:avLst>
          </a:prstGeom>
          <a:solidFill>
            <a:srgbClr val="FF7C80"/>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414381" y="2292056"/>
            <a:ext cx="2513935" cy="369332"/>
          </a:xfrm>
          <a:prstGeom prst="rect">
            <a:avLst/>
          </a:prstGeom>
        </p:spPr>
        <p:txBody>
          <a:bodyPr wrap="square">
            <a:spAutoFit/>
          </a:bodyPr>
          <a:lstStyle/>
          <a:p>
            <a:pPr algn="ctr"/>
            <a:r>
              <a:rPr lang="en-GB" b="1" dirty="0" smtClean="0">
                <a:latin typeface="Arial" panose="020B0604020202020204" pitchFamily="34" charset="0"/>
              </a:rPr>
              <a:t>Of which… </a:t>
            </a:r>
            <a:endParaRPr lang="en-GB" sz="1200" b="1" dirty="0"/>
          </a:p>
        </p:txBody>
      </p:sp>
    </p:spTree>
    <p:extLst>
      <p:ext uri="{BB962C8B-B14F-4D97-AF65-F5344CB8AC3E}">
        <p14:creationId xmlns:p14="http://schemas.microsoft.com/office/powerpoint/2010/main" val="677010744"/>
      </p:ext>
    </p:extLst>
  </p:cSld>
  <p:clrMapOvr>
    <a:masterClrMapping/>
  </p:clrMapOvr>
  <mc:AlternateContent xmlns:mc="http://schemas.openxmlformats.org/markup-compatibility/2006" xmlns:p14="http://schemas.microsoft.com/office/powerpoint/2010/main">
    <mc:Choice Requires="p14">
      <p:transition spd="med" p14:dur="700" advTm="23000">
        <p:fade/>
      </p:transition>
    </mc:Choice>
    <mc:Fallback xmlns="">
      <p:transition spd="med"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
                                            <p:txEl>
                                              <p:pRg st="0" end="0"/>
                                            </p:txEl>
                                          </p:spTgt>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750"/>
                            </p:stCondLst>
                            <p:childTnLst>
                              <p:par>
                                <p:cTn id="16" presetID="6" presetClass="entr" presetSubtype="16"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500"/>
                                        <p:tgtEl>
                                          <p:spTgt spid="4"/>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4250"/>
                            </p:stCondLst>
                            <p:childTnLst>
                              <p:par>
                                <p:cTn id="24" presetID="10" presetClass="entr" presetSubtype="0" fill="hold" grpId="0" nodeType="after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250"/>
                            </p:stCondLst>
                            <p:childTnLst>
                              <p:par>
                                <p:cTn id="34" presetID="10" presetClass="entr" presetSubtype="0" fill="hold" grpId="0" nodeType="after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6250"/>
                            </p:stCondLst>
                            <p:childTnLst>
                              <p:par>
                                <p:cTn id="44" presetID="10" presetClass="entr" presetSubtype="0" fill="hold" grpId="0" nodeType="afterEffect">
                                  <p:stCondLst>
                                    <p:cond delay="20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8750"/>
                            </p:stCondLst>
                            <p:childTnLst>
                              <p:par>
                                <p:cTn id="48" presetID="49" presetClass="entr" presetSubtype="0" decel="100000" fill="hold" nodeType="afterEffect">
                                  <p:stCondLst>
                                    <p:cond delay="100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p:cTn id="5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5">
                                            <p:txEl>
                                              <p:pRg st="0" end="0"/>
                                            </p:txEl>
                                          </p:spTgt>
                                        </p:tgtEl>
                                        <p:attrNameLst>
                                          <p:attrName>style.rotation</p:attrName>
                                        </p:attrNameLst>
                                      </p:cBhvr>
                                      <p:tavLst>
                                        <p:tav tm="0">
                                          <p:val>
                                            <p:fltVal val="360"/>
                                          </p:val>
                                        </p:tav>
                                        <p:tav tm="100000">
                                          <p:val>
                                            <p:fltVal val="0"/>
                                          </p:val>
                                        </p:tav>
                                      </p:tavLst>
                                    </p:anim>
                                    <p:animEffect transition="in" filter="fade">
                                      <p:cBhvr>
                                        <p:cTn id="53" dur="500"/>
                                        <p:tgtEl>
                                          <p:spTgt spid="25">
                                            <p:txEl>
                                              <p:pRg st="0" end="0"/>
                                            </p:txEl>
                                          </p:spTgt>
                                        </p:tgtEl>
                                      </p:cBhvr>
                                    </p:animEffect>
                                  </p:childTnLst>
                                </p:cTn>
                              </p:par>
                            </p:childTnLst>
                          </p:cTn>
                        </p:par>
                        <p:par>
                          <p:cTn id="54" fill="hold">
                            <p:stCondLst>
                              <p:cond delay="102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10750"/>
                            </p:stCondLst>
                            <p:childTnLst>
                              <p:par>
                                <p:cTn id="59" presetID="22" presetClass="entr" presetSubtype="8" fill="hold" grpId="0" nodeType="afterEffect">
                                  <p:stCondLst>
                                    <p:cond delay="5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11750"/>
                            </p:stCondLst>
                            <p:childTnLst>
                              <p:par>
                                <p:cTn id="63" presetID="6" presetClass="entr" presetSubtype="16" fill="hold" grpId="0" nodeType="afterEffect">
                                  <p:stCondLst>
                                    <p:cond delay="500"/>
                                  </p:stCondLst>
                                  <p:childTnLst>
                                    <p:set>
                                      <p:cBhvr>
                                        <p:cTn id="64" dur="1" fill="hold">
                                          <p:stCondLst>
                                            <p:cond delay="0"/>
                                          </p:stCondLst>
                                        </p:cTn>
                                        <p:tgtEl>
                                          <p:spTgt spid="28"/>
                                        </p:tgtEl>
                                        <p:attrNameLst>
                                          <p:attrName>style.visibility</p:attrName>
                                        </p:attrNameLst>
                                      </p:cBhvr>
                                      <p:to>
                                        <p:strVal val="visible"/>
                                      </p:to>
                                    </p:set>
                                    <p:animEffect transition="in" filter="circle(in)">
                                      <p:cBhvr>
                                        <p:cTn id="65" dur="1500"/>
                                        <p:tgtEl>
                                          <p:spTgt spid="28"/>
                                        </p:tgtEl>
                                      </p:cBhvr>
                                    </p:animEffect>
                                  </p:childTnLst>
                                </p:cTn>
                              </p:par>
                            </p:childTnLst>
                          </p:cTn>
                        </p:par>
                        <p:par>
                          <p:cTn id="66" fill="hold">
                            <p:stCondLst>
                              <p:cond delay="13750"/>
                            </p:stCondLst>
                            <p:childTnLst>
                              <p:par>
                                <p:cTn id="67" presetID="10" presetClass="entr" presetSubtype="0" fill="hold" grpId="0" nodeType="afterEffect">
                                  <p:stCondLst>
                                    <p:cond delay="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14750"/>
                            </p:stCondLst>
                            <p:childTnLst>
                              <p:par>
                                <p:cTn id="71" presetID="10" presetClass="entr" presetSubtype="0" fill="hold" grpId="0" nodeType="afterEffect">
                                  <p:stCondLst>
                                    <p:cond delay="5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5750"/>
                            </p:stCondLst>
                            <p:childTnLst>
                              <p:par>
                                <p:cTn id="75" presetID="22" presetClass="entr" presetSubtype="8" fill="hold" grpId="0" nodeType="afterEffect">
                                  <p:stCondLst>
                                    <p:cond delay="5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16750"/>
                            </p:stCondLst>
                            <p:childTnLst>
                              <p:par>
                                <p:cTn id="79" presetID="6" presetClass="entr" presetSubtype="16" fill="hold" grpId="0" nodeType="afterEffect">
                                  <p:stCondLst>
                                    <p:cond delay="1000"/>
                                  </p:stCondLst>
                                  <p:childTnLst>
                                    <p:set>
                                      <p:cBhvr>
                                        <p:cTn id="80" dur="1" fill="hold">
                                          <p:stCondLst>
                                            <p:cond delay="0"/>
                                          </p:stCondLst>
                                        </p:cTn>
                                        <p:tgtEl>
                                          <p:spTgt spid="24"/>
                                        </p:tgtEl>
                                        <p:attrNameLst>
                                          <p:attrName>style.visibility</p:attrName>
                                        </p:attrNameLst>
                                      </p:cBhvr>
                                      <p:to>
                                        <p:strVal val="visible"/>
                                      </p:to>
                                    </p:set>
                                    <p:animEffect transition="in" filter="circle(in)">
                                      <p:cBhvr>
                                        <p:cTn id="81" dur="1000"/>
                                        <p:tgtEl>
                                          <p:spTgt spid="24"/>
                                        </p:tgtEl>
                                      </p:cBhvr>
                                    </p:animEffect>
                                  </p:childTnLst>
                                </p:cTn>
                              </p:par>
                            </p:childTnLst>
                          </p:cTn>
                        </p:par>
                        <p:par>
                          <p:cTn id="82" fill="hold">
                            <p:stCondLst>
                              <p:cond delay="1875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8" grpId="0"/>
      <p:bldP spid="19" grpId="0"/>
      <p:bldP spid="20" grpId="0"/>
      <p:bldP spid="21" grpId="0"/>
      <p:bldP spid="22" grpId="0"/>
      <p:bldP spid="23" grpId="0"/>
      <p:bldP spid="24" grpId="0" animBg="1"/>
      <p:bldP spid="25" grpId="0"/>
      <p:bldP spid="26" grpId="0"/>
      <p:bldP spid="27" grpId="0" animBg="1"/>
      <p:bldP spid="28" grpId="0" animBg="1"/>
      <p:bldP spid="29" grpId="0"/>
      <p:bldP spid="30" grpId="0"/>
      <p:bldP spid="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9027" y="637388"/>
            <a:ext cx="3463332" cy="830997"/>
          </a:xfrm>
          <a:prstGeom prst="rect">
            <a:avLst/>
          </a:prstGeom>
        </p:spPr>
        <p:txBody>
          <a:bodyPr wrap="square">
            <a:spAutoFit/>
          </a:bodyPr>
          <a:lstStyle/>
          <a:p>
            <a:pPr algn="ctr"/>
            <a:r>
              <a:rPr lang="en-GB" sz="4800" b="1" dirty="0" smtClean="0">
                <a:solidFill>
                  <a:srgbClr val="C00000"/>
                </a:solidFill>
                <a:latin typeface="Arial" panose="020B0604020202020204" pitchFamily="34" charset="0"/>
                <a:ea typeface="Calibri" panose="020F0502020204030204" pitchFamily="34" charset="0"/>
              </a:rPr>
              <a:t>1,140</a:t>
            </a:r>
            <a:endParaRPr lang="en-GB" sz="3600" b="1" dirty="0">
              <a:solidFill>
                <a:srgbClr val="C00000"/>
              </a:solidFill>
            </a:endParaRPr>
          </a:p>
        </p:txBody>
      </p:sp>
      <p:sp>
        <p:nvSpPr>
          <p:cNvPr id="18" name="Rectangle 17"/>
          <p:cNvSpPr/>
          <p:nvPr/>
        </p:nvSpPr>
        <p:spPr>
          <a:xfrm>
            <a:off x="3015552" y="837443"/>
            <a:ext cx="9055696" cy="461665"/>
          </a:xfrm>
          <a:prstGeom prst="rect">
            <a:avLst/>
          </a:prstGeom>
        </p:spPr>
        <p:txBody>
          <a:bodyPr wrap="square">
            <a:spAutoFit/>
          </a:bodyPr>
          <a:lstStyle/>
          <a:p>
            <a:r>
              <a:rPr lang="en-GB" sz="2400" b="1" dirty="0" smtClean="0">
                <a:latin typeface="Arial" panose="020B0604020202020204" pitchFamily="34" charset="0"/>
              </a:rPr>
              <a:t>People in your area started an </a:t>
            </a:r>
            <a:r>
              <a:rPr lang="en-GB" sz="2400" b="1" dirty="0">
                <a:solidFill>
                  <a:srgbClr val="C00000"/>
                </a:solidFill>
                <a:latin typeface="Arial" panose="020B0604020202020204" pitchFamily="34" charset="0"/>
              </a:rPr>
              <a:t>a</a:t>
            </a:r>
            <a:r>
              <a:rPr lang="en-GB" sz="2400" b="1" dirty="0" smtClean="0">
                <a:solidFill>
                  <a:srgbClr val="C00000"/>
                </a:solidFill>
                <a:latin typeface="Arial" panose="020B0604020202020204" pitchFamily="34" charset="0"/>
              </a:rPr>
              <a:t>pprenticeship</a:t>
            </a:r>
            <a:r>
              <a:rPr lang="en-GB" sz="2400" b="1" dirty="0" smtClean="0">
                <a:latin typeface="Arial" panose="020B0604020202020204" pitchFamily="34" charset="0"/>
              </a:rPr>
              <a:t> in 2018/19</a:t>
            </a:r>
            <a:endParaRPr lang="en-GB" sz="2400" b="1" dirty="0"/>
          </a:p>
        </p:txBody>
      </p:sp>
      <p:sp>
        <p:nvSpPr>
          <p:cNvPr id="19" name="Rectangle 18"/>
          <p:cNvSpPr/>
          <p:nvPr/>
        </p:nvSpPr>
        <p:spPr>
          <a:xfrm>
            <a:off x="1299990" y="1317550"/>
            <a:ext cx="10727512" cy="707886"/>
          </a:xfrm>
          <a:prstGeom prst="rect">
            <a:avLst/>
          </a:prstGeom>
        </p:spPr>
        <p:txBody>
          <a:bodyPr wrap="square">
            <a:spAutoFit/>
          </a:bodyPr>
          <a:lstStyle/>
          <a:p>
            <a:r>
              <a:rPr lang="en-GB" sz="4000" b="1" dirty="0" smtClean="0">
                <a:solidFill>
                  <a:srgbClr val="FF7C80"/>
                </a:solidFill>
                <a:latin typeface="Arial" panose="020B0604020202020204" pitchFamily="34" charset="0"/>
              </a:rPr>
              <a:t>  290   </a:t>
            </a:r>
            <a:r>
              <a:rPr lang="en-GB" sz="2400" b="1" dirty="0" smtClean="0">
                <a:latin typeface="Arial" panose="020B0604020202020204" pitchFamily="34" charset="0"/>
              </a:rPr>
              <a:t>Were </a:t>
            </a:r>
            <a:r>
              <a:rPr lang="en-GB" sz="2400" b="1" dirty="0">
                <a:solidFill>
                  <a:srgbClr val="FF7C80"/>
                </a:solidFill>
                <a:latin typeface="Arial" panose="020B0604020202020204" pitchFamily="34" charset="0"/>
              </a:rPr>
              <a:t>u</a:t>
            </a:r>
            <a:r>
              <a:rPr lang="en-GB" sz="2400" b="1" dirty="0" smtClean="0">
                <a:solidFill>
                  <a:srgbClr val="FF7C80"/>
                </a:solidFill>
                <a:latin typeface="Arial" panose="020B0604020202020204" pitchFamily="34" charset="0"/>
              </a:rPr>
              <a:t>nder the age of 19 </a:t>
            </a:r>
            <a:r>
              <a:rPr lang="en-GB" sz="2400" b="1" dirty="0" smtClean="0">
                <a:latin typeface="Arial" panose="020B0604020202020204" pitchFamily="34" charset="0"/>
              </a:rPr>
              <a:t>and</a:t>
            </a:r>
            <a:r>
              <a:rPr lang="en-GB" sz="2400" b="1" dirty="0" smtClean="0">
                <a:solidFill>
                  <a:srgbClr val="FF7C80"/>
                </a:solidFill>
                <a:latin typeface="Arial" panose="020B0604020202020204" pitchFamily="34" charset="0"/>
              </a:rPr>
              <a:t>  </a:t>
            </a:r>
            <a:r>
              <a:rPr lang="en-GB" sz="4000" b="1" dirty="0" smtClean="0">
                <a:solidFill>
                  <a:srgbClr val="FF7C80"/>
                </a:solidFill>
                <a:latin typeface="Arial" panose="020B0604020202020204" pitchFamily="34" charset="0"/>
              </a:rPr>
              <a:t>830 </a:t>
            </a:r>
            <a:r>
              <a:rPr lang="en-GB" sz="2400" b="1" dirty="0" smtClean="0">
                <a:solidFill>
                  <a:srgbClr val="FF7C80"/>
                </a:solidFill>
                <a:latin typeface="Arial" panose="020B0604020202020204" pitchFamily="34" charset="0"/>
              </a:rPr>
              <a:t>were over the age of 19</a:t>
            </a:r>
            <a:endParaRPr lang="en-GB" sz="2400" b="1" dirty="0">
              <a:solidFill>
                <a:srgbClr val="FF7C80"/>
              </a:solidFill>
            </a:endParaRPr>
          </a:p>
        </p:txBody>
      </p:sp>
      <p:sp>
        <p:nvSpPr>
          <p:cNvPr id="30" name="Rectangle 29"/>
          <p:cNvSpPr/>
          <p:nvPr/>
        </p:nvSpPr>
        <p:spPr>
          <a:xfrm>
            <a:off x="120557" y="4198195"/>
            <a:ext cx="2382866"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310</a:t>
            </a:r>
          </a:p>
          <a:p>
            <a:pPr algn="ctr"/>
            <a:r>
              <a:rPr lang="en-GB" b="1" dirty="0" smtClean="0">
                <a:solidFill>
                  <a:srgbClr val="990000"/>
                </a:solidFill>
                <a:latin typeface="Arial" panose="020B0604020202020204" pitchFamily="34" charset="0"/>
              </a:rPr>
              <a:t>Business, Administration and Law</a:t>
            </a:r>
            <a:endParaRPr lang="en-GB" b="1" dirty="0">
              <a:solidFill>
                <a:srgbClr val="990000"/>
              </a:solidFill>
            </a:endParaRPr>
          </a:p>
        </p:txBody>
      </p:sp>
      <p:sp>
        <p:nvSpPr>
          <p:cNvPr id="31" name="object 13"/>
          <p:cNvSpPr/>
          <p:nvPr/>
        </p:nvSpPr>
        <p:spPr>
          <a:xfrm>
            <a:off x="2832976" y="3031479"/>
            <a:ext cx="1163153" cy="1148567"/>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32" name="Rectangle 31"/>
          <p:cNvSpPr/>
          <p:nvPr/>
        </p:nvSpPr>
        <p:spPr>
          <a:xfrm>
            <a:off x="2320866" y="4250220"/>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250</a:t>
            </a:r>
          </a:p>
          <a:p>
            <a:pPr algn="ctr"/>
            <a:r>
              <a:rPr lang="en-GB" b="1" dirty="0" smtClean="0">
                <a:solidFill>
                  <a:srgbClr val="990000"/>
                </a:solidFill>
                <a:latin typeface="Arial" panose="020B0604020202020204" pitchFamily="34" charset="0"/>
              </a:rPr>
              <a:t>Health, Public Services and Care</a:t>
            </a:r>
            <a:endParaRPr lang="en-GB" b="1" dirty="0">
              <a:solidFill>
                <a:srgbClr val="990000"/>
              </a:solidFill>
            </a:endParaRPr>
          </a:p>
        </p:txBody>
      </p:sp>
      <p:grpSp>
        <p:nvGrpSpPr>
          <p:cNvPr id="33" name="Group 32"/>
          <p:cNvGrpSpPr/>
          <p:nvPr/>
        </p:nvGrpSpPr>
        <p:grpSpPr>
          <a:xfrm>
            <a:off x="4780389" y="2955619"/>
            <a:ext cx="1269031" cy="1269031"/>
            <a:chOff x="8235127" y="4930762"/>
            <a:chExt cx="843280" cy="843280"/>
          </a:xfrm>
        </p:grpSpPr>
        <p:sp>
          <p:nvSpPr>
            <p:cNvPr id="3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3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3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3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38" name="Rectangle 37"/>
          <p:cNvSpPr/>
          <p:nvPr/>
        </p:nvSpPr>
        <p:spPr>
          <a:xfrm>
            <a:off x="4340040" y="4267451"/>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210</a:t>
            </a:r>
          </a:p>
          <a:p>
            <a:pPr algn="ctr"/>
            <a:r>
              <a:rPr lang="en-GB" b="1" dirty="0" smtClean="0">
                <a:solidFill>
                  <a:srgbClr val="990000"/>
                </a:solidFill>
                <a:latin typeface="Arial" panose="020B0604020202020204" pitchFamily="34" charset="0"/>
              </a:rPr>
              <a:t>Engineering and Manufacturing</a:t>
            </a:r>
            <a:endParaRPr lang="en-GB" b="1" dirty="0">
              <a:solidFill>
                <a:srgbClr val="990000"/>
              </a:solidFill>
            </a:endParaRPr>
          </a:p>
        </p:txBody>
      </p:sp>
      <p:grpSp>
        <p:nvGrpSpPr>
          <p:cNvPr id="39" name="Group 38"/>
          <p:cNvGrpSpPr/>
          <p:nvPr/>
        </p:nvGrpSpPr>
        <p:grpSpPr>
          <a:xfrm>
            <a:off x="6730973" y="2927449"/>
            <a:ext cx="1223116" cy="1223116"/>
            <a:chOff x="3100509" y="4635925"/>
            <a:chExt cx="989965" cy="989965"/>
          </a:xfrm>
        </p:grpSpPr>
        <p:sp>
          <p:nvSpPr>
            <p:cNvPr id="40"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41"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42"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43" name="object 12"/>
            <p:cNvSpPr txBox="1"/>
            <p:nvPr/>
          </p:nvSpPr>
          <p:spPr>
            <a:xfrm>
              <a:off x="3638801" y="5165897"/>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44" name="Rectangle 43"/>
          <p:cNvSpPr/>
          <p:nvPr/>
        </p:nvSpPr>
        <p:spPr>
          <a:xfrm>
            <a:off x="6214801" y="4232206"/>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160</a:t>
            </a:r>
          </a:p>
          <a:p>
            <a:pPr algn="ctr"/>
            <a:r>
              <a:rPr lang="en-GB" b="1" dirty="0" smtClean="0">
                <a:solidFill>
                  <a:srgbClr val="990000"/>
                </a:solidFill>
                <a:latin typeface="Arial" panose="020B0604020202020204" pitchFamily="34" charset="0"/>
              </a:rPr>
              <a:t>Retail and Commercial Enterprise</a:t>
            </a:r>
            <a:endParaRPr lang="en-GB" b="1" dirty="0">
              <a:solidFill>
                <a:srgbClr val="990000"/>
              </a:solidFill>
            </a:endParaRPr>
          </a:p>
        </p:txBody>
      </p:sp>
      <p:sp>
        <p:nvSpPr>
          <p:cNvPr id="45" name="Rectangle 44"/>
          <p:cNvSpPr/>
          <p:nvPr/>
        </p:nvSpPr>
        <p:spPr>
          <a:xfrm>
            <a:off x="10114377" y="4267450"/>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40</a:t>
            </a:r>
          </a:p>
          <a:p>
            <a:pPr algn="ctr"/>
            <a:r>
              <a:rPr lang="en-GB" b="1" dirty="0" smtClean="0">
                <a:solidFill>
                  <a:srgbClr val="990000"/>
                </a:solidFill>
                <a:latin typeface="Arial" panose="020B0604020202020204" pitchFamily="34" charset="0"/>
              </a:rPr>
              <a:t>Education and Training</a:t>
            </a:r>
            <a:endParaRPr lang="en-GB" b="1" dirty="0">
              <a:solidFill>
                <a:srgbClr val="990000"/>
              </a:solidFill>
            </a:endParaRPr>
          </a:p>
        </p:txBody>
      </p:sp>
      <p:sp>
        <p:nvSpPr>
          <p:cNvPr id="46" name="Rectangle 45"/>
          <p:cNvSpPr/>
          <p:nvPr/>
        </p:nvSpPr>
        <p:spPr>
          <a:xfrm>
            <a:off x="8050755" y="4250220"/>
            <a:ext cx="231219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90</a:t>
            </a:r>
          </a:p>
          <a:p>
            <a:pPr algn="ctr"/>
            <a:r>
              <a:rPr lang="en-GB" sz="1750" b="1" dirty="0" smtClean="0">
                <a:solidFill>
                  <a:srgbClr val="990000"/>
                </a:solidFill>
                <a:latin typeface="Arial" panose="020B0604020202020204" pitchFamily="34" charset="0"/>
              </a:rPr>
              <a:t>Construction, Planning and the Built Environment</a:t>
            </a:r>
            <a:endParaRPr lang="en-GB" sz="1750" b="1" dirty="0">
              <a:solidFill>
                <a:srgbClr val="990000"/>
              </a:solidFill>
            </a:endParaRPr>
          </a:p>
        </p:txBody>
      </p:sp>
      <p:sp>
        <p:nvSpPr>
          <p:cNvPr id="49" name="object 35"/>
          <p:cNvSpPr/>
          <p:nvPr/>
        </p:nvSpPr>
        <p:spPr>
          <a:xfrm>
            <a:off x="8688061" y="3356413"/>
            <a:ext cx="1037581" cy="734355"/>
          </a:xfrm>
          <a:custGeom>
            <a:avLst/>
            <a:gdLst/>
            <a:ahLst/>
            <a:cxnLst/>
            <a:rect l="l" t="t" r="r" b="b"/>
            <a:pathLst>
              <a:path w="736600" h="521334">
                <a:moveTo>
                  <a:pt x="567550" y="0"/>
                </a:moveTo>
                <a:lnTo>
                  <a:pt x="163258" y="0"/>
                </a:lnTo>
                <a:lnTo>
                  <a:pt x="168663" y="46588"/>
                </a:lnTo>
                <a:lnTo>
                  <a:pt x="184049" y="89337"/>
                </a:lnTo>
                <a:lnTo>
                  <a:pt x="208178" y="126992"/>
                </a:lnTo>
                <a:lnTo>
                  <a:pt x="239808" y="158299"/>
                </a:lnTo>
                <a:lnTo>
                  <a:pt x="277698" y="182003"/>
                </a:lnTo>
                <a:lnTo>
                  <a:pt x="235492" y="198842"/>
                </a:lnTo>
                <a:lnTo>
                  <a:pt x="195432" y="221840"/>
                </a:lnTo>
                <a:lnTo>
                  <a:pt x="157814" y="250588"/>
                </a:lnTo>
                <a:lnTo>
                  <a:pt x="122936" y="284677"/>
                </a:lnTo>
                <a:lnTo>
                  <a:pt x="91092" y="323697"/>
                </a:lnTo>
                <a:lnTo>
                  <a:pt x="62580" y="367241"/>
                </a:lnTo>
                <a:lnTo>
                  <a:pt x="37697" y="414898"/>
                </a:lnTo>
                <a:lnTo>
                  <a:pt x="16738" y="466259"/>
                </a:lnTo>
                <a:lnTo>
                  <a:pt x="0" y="520915"/>
                </a:lnTo>
                <a:lnTo>
                  <a:pt x="736003" y="520915"/>
                </a:lnTo>
                <a:lnTo>
                  <a:pt x="721747" y="468491"/>
                </a:lnTo>
                <a:lnTo>
                  <a:pt x="703517" y="419497"/>
                </a:lnTo>
                <a:lnTo>
                  <a:pt x="681571" y="374163"/>
                </a:lnTo>
                <a:lnTo>
                  <a:pt x="656169" y="332719"/>
                </a:lnTo>
                <a:lnTo>
                  <a:pt x="627568" y="295394"/>
                </a:lnTo>
                <a:lnTo>
                  <a:pt x="596026" y="262417"/>
                </a:lnTo>
                <a:lnTo>
                  <a:pt x="561803" y="234018"/>
                </a:lnTo>
                <a:lnTo>
                  <a:pt x="525157" y="210426"/>
                </a:lnTo>
                <a:lnTo>
                  <a:pt x="524890" y="210210"/>
                </a:lnTo>
                <a:lnTo>
                  <a:pt x="524738" y="210210"/>
                </a:lnTo>
                <a:lnTo>
                  <a:pt x="524408" y="210058"/>
                </a:lnTo>
                <a:lnTo>
                  <a:pt x="519912" y="207441"/>
                </a:lnTo>
                <a:lnTo>
                  <a:pt x="515378" y="204978"/>
                </a:lnTo>
                <a:lnTo>
                  <a:pt x="510666" y="202793"/>
                </a:lnTo>
                <a:lnTo>
                  <a:pt x="510070" y="202323"/>
                </a:lnTo>
                <a:lnTo>
                  <a:pt x="509396" y="202133"/>
                </a:lnTo>
                <a:lnTo>
                  <a:pt x="508850" y="201853"/>
                </a:lnTo>
                <a:lnTo>
                  <a:pt x="504545" y="199821"/>
                </a:lnTo>
                <a:lnTo>
                  <a:pt x="500252" y="197688"/>
                </a:lnTo>
                <a:lnTo>
                  <a:pt x="495858" y="195707"/>
                </a:lnTo>
                <a:lnTo>
                  <a:pt x="494817" y="195389"/>
                </a:lnTo>
                <a:lnTo>
                  <a:pt x="493788" y="194868"/>
                </a:lnTo>
                <a:lnTo>
                  <a:pt x="492772" y="194564"/>
                </a:lnTo>
                <a:lnTo>
                  <a:pt x="488746" y="192887"/>
                </a:lnTo>
                <a:lnTo>
                  <a:pt x="484708" y="191084"/>
                </a:lnTo>
                <a:lnTo>
                  <a:pt x="480631" y="189598"/>
                </a:lnTo>
                <a:lnTo>
                  <a:pt x="479234" y="188963"/>
                </a:lnTo>
                <a:lnTo>
                  <a:pt x="477862" y="188468"/>
                </a:lnTo>
                <a:lnTo>
                  <a:pt x="476478" y="188087"/>
                </a:lnTo>
                <a:lnTo>
                  <a:pt x="472681" y="186639"/>
                </a:lnTo>
                <a:lnTo>
                  <a:pt x="468883" y="185534"/>
                </a:lnTo>
                <a:lnTo>
                  <a:pt x="465099" y="184175"/>
                </a:lnTo>
                <a:lnTo>
                  <a:pt x="463372" y="183527"/>
                </a:lnTo>
                <a:lnTo>
                  <a:pt x="461517" y="183045"/>
                </a:lnTo>
                <a:lnTo>
                  <a:pt x="459765" y="182511"/>
                </a:lnTo>
                <a:lnTo>
                  <a:pt x="455167" y="181038"/>
                </a:lnTo>
                <a:lnTo>
                  <a:pt x="492419" y="157163"/>
                </a:lnTo>
                <a:lnTo>
                  <a:pt x="523486" y="125935"/>
                </a:lnTo>
                <a:lnTo>
                  <a:pt x="547164" y="88542"/>
                </a:lnTo>
                <a:lnTo>
                  <a:pt x="562253" y="46168"/>
                </a:lnTo>
                <a:lnTo>
                  <a:pt x="567550" y="0"/>
                </a:lnTo>
                <a:close/>
              </a:path>
            </a:pathLst>
          </a:custGeom>
          <a:solidFill>
            <a:srgbClr val="FF7C80"/>
          </a:solidFill>
        </p:spPr>
        <p:txBody>
          <a:bodyPr wrap="square" lIns="0" tIns="0" rIns="0" bIns="0" rtlCol="0"/>
          <a:lstStyle/>
          <a:p>
            <a:endParaRPr/>
          </a:p>
        </p:txBody>
      </p:sp>
      <p:grpSp>
        <p:nvGrpSpPr>
          <p:cNvPr id="2" name="Group 1"/>
          <p:cNvGrpSpPr/>
          <p:nvPr/>
        </p:nvGrpSpPr>
        <p:grpSpPr>
          <a:xfrm>
            <a:off x="8845345" y="2970544"/>
            <a:ext cx="702156" cy="365644"/>
            <a:chOff x="10734325" y="2490820"/>
            <a:chExt cx="702156" cy="365644"/>
          </a:xfrm>
        </p:grpSpPr>
        <p:sp>
          <p:nvSpPr>
            <p:cNvPr id="50" name="object 36"/>
            <p:cNvSpPr/>
            <p:nvPr/>
          </p:nvSpPr>
          <p:spPr>
            <a:xfrm>
              <a:off x="11006064" y="2490820"/>
              <a:ext cx="168160" cy="252240"/>
            </a:xfrm>
            <a:custGeom>
              <a:avLst/>
              <a:gdLst/>
              <a:ahLst/>
              <a:cxnLst/>
              <a:rect l="l" t="t" r="r" b="b"/>
              <a:pathLst>
                <a:path w="119379" h="179070">
                  <a:moveTo>
                    <a:pt x="56108" y="0"/>
                  </a:moveTo>
                  <a:lnTo>
                    <a:pt x="41644" y="506"/>
                  </a:lnTo>
                  <a:lnTo>
                    <a:pt x="27454" y="1993"/>
                  </a:lnTo>
                  <a:lnTo>
                    <a:pt x="13563" y="4414"/>
                  </a:lnTo>
                  <a:lnTo>
                    <a:pt x="0" y="7721"/>
                  </a:lnTo>
                  <a:lnTo>
                    <a:pt x="7803" y="34572"/>
                  </a:lnTo>
                  <a:lnTo>
                    <a:pt x="14790" y="66084"/>
                  </a:lnTo>
                  <a:lnTo>
                    <a:pt x="20075" y="101872"/>
                  </a:lnTo>
                  <a:lnTo>
                    <a:pt x="22771" y="141554"/>
                  </a:lnTo>
                  <a:lnTo>
                    <a:pt x="25680" y="155972"/>
                  </a:lnTo>
                  <a:lnTo>
                    <a:pt x="33616" y="167743"/>
                  </a:lnTo>
                  <a:lnTo>
                    <a:pt x="45391" y="175678"/>
                  </a:lnTo>
                  <a:lnTo>
                    <a:pt x="59816" y="178587"/>
                  </a:lnTo>
                  <a:lnTo>
                    <a:pt x="74242" y="175678"/>
                  </a:lnTo>
                  <a:lnTo>
                    <a:pt x="86017" y="167743"/>
                  </a:lnTo>
                  <a:lnTo>
                    <a:pt x="93953" y="155972"/>
                  </a:lnTo>
                  <a:lnTo>
                    <a:pt x="96862" y="141554"/>
                  </a:lnTo>
                  <a:lnTo>
                    <a:pt x="99467" y="102650"/>
                  </a:lnTo>
                  <a:lnTo>
                    <a:pt x="104574" y="67467"/>
                  </a:lnTo>
                  <a:lnTo>
                    <a:pt x="111353" y="36367"/>
                  </a:lnTo>
                  <a:lnTo>
                    <a:pt x="118973" y="9715"/>
                  </a:lnTo>
                  <a:lnTo>
                    <a:pt x="103864" y="5539"/>
                  </a:lnTo>
                  <a:lnTo>
                    <a:pt x="88322" y="2495"/>
                  </a:lnTo>
                  <a:lnTo>
                    <a:pt x="72389" y="632"/>
                  </a:lnTo>
                  <a:lnTo>
                    <a:pt x="56108" y="0"/>
                  </a:lnTo>
                  <a:close/>
                </a:path>
              </a:pathLst>
            </a:custGeom>
            <a:solidFill>
              <a:srgbClr val="990000"/>
            </a:solidFill>
          </p:spPr>
          <p:txBody>
            <a:bodyPr wrap="square" lIns="0" tIns="0" rIns="0" bIns="0" rtlCol="0"/>
            <a:lstStyle/>
            <a:p>
              <a:endParaRPr/>
            </a:p>
          </p:txBody>
        </p:sp>
        <p:sp>
          <p:nvSpPr>
            <p:cNvPr id="51" name="object 37"/>
            <p:cNvSpPr/>
            <p:nvPr/>
          </p:nvSpPr>
          <p:spPr>
            <a:xfrm>
              <a:off x="10734325" y="2512094"/>
              <a:ext cx="702156" cy="344370"/>
            </a:xfrm>
            <a:custGeom>
              <a:avLst/>
              <a:gdLst/>
              <a:ahLst/>
              <a:cxnLst/>
              <a:rect l="l" t="t" r="r" b="b"/>
              <a:pathLst>
                <a:path w="498475" h="244475">
                  <a:moveTo>
                    <a:pt x="171526" y="0"/>
                  </a:moveTo>
                  <a:lnTo>
                    <a:pt x="130329" y="22305"/>
                  </a:lnTo>
                  <a:lnTo>
                    <a:pt x="95424" y="52982"/>
                  </a:lnTo>
                  <a:lnTo>
                    <a:pt x="68145" y="90707"/>
                  </a:lnTo>
                  <a:lnTo>
                    <a:pt x="49824" y="134155"/>
                  </a:lnTo>
                  <a:lnTo>
                    <a:pt x="41795" y="182003"/>
                  </a:lnTo>
                  <a:lnTo>
                    <a:pt x="41503" y="182003"/>
                  </a:lnTo>
                  <a:lnTo>
                    <a:pt x="25396" y="184459"/>
                  </a:lnTo>
                  <a:lnTo>
                    <a:pt x="12198" y="191147"/>
                  </a:lnTo>
                  <a:lnTo>
                    <a:pt x="3277" y="201045"/>
                  </a:lnTo>
                  <a:lnTo>
                    <a:pt x="0" y="213131"/>
                  </a:lnTo>
                  <a:lnTo>
                    <a:pt x="3277" y="225212"/>
                  </a:lnTo>
                  <a:lnTo>
                    <a:pt x="12198" y="235110"/>
                  </a:lnTo>
                  <a:lnTo>
                    <a:pt x="25396" y="241801"/>
                  </a:lnTo>
                  <a:lnTo>
                    <a:pt x="41503" y="244259"/>
                  </a:lnTo>
                  <a:lnTo>
                    <a:pt x="456526" y="244259"/>
                  </a:lnTo>
                  <a:lnTo>
                    <a:pt x="472634" y="241801"/>
                  </a:lnTo>
                  <a:lnTo>
                    <a:pt x="485832" y="235110"/>
                  </a:lnTo>
                  <a:lnTo>
                    <a:pt x="494753" y="225212"/>
                  </a:lnTo>
                  <a:lnTo>
                    <a:pt x="498030" y="213131"/>
                  </a:lnTo>
                  <a:lnTo>
                    <a:pt x="494753" y="201045"/>
                  </a:lnTo>
                  <a:lnTo>
                    <a:pt x="485832" y="191147"/>
                  </a:lnTo>
                  <a:lnTo>
                    <a:pt x="475832" y="186080"/>
                  </a:lnTo>
                  <a:lnTo>
                    <a:pt x="252730" y="186080"/>
                  </a:lnTo>
                  <a:lnTo>
                    <a:pt x="229536" y="181385"/>
                  </a:lnTo>
                  <a:lnTo>
                    <a:pt x="210567" y="168592"/>
                  </a:lnTo>
                  <a:lnTo>
                    <a:pt x="197764" y="149636"/>
                  </a:lnTo>
                  <a:lnTo>
                    <a:pt x="193065" y="126453"/>
                  </a:lnTo>
                  <a:lnTo>
                    <a:pt x="191073" y="94208"/>
                  </a:lnTo>
                  <a:lnTo>
                    <a:pt x="186805" y="62274"/>
                  </a:lnTo>
                  <a:lnTo>
                    <a:pt x="180283" y="30816"/>
                  </a:lnTo>
                  <a:lnTo>
                    <a:pt x="171526" y="0"/>
                  </a:lnTo>
                  <a:close/>
                </a:path>
                <a:path w="498475" h="244475">
                  <a:moveTo>
                    <a:pt x="333057" y="2692"/>
                  </a:moveTo>
                  <a:lnTo>
                    <a:pt x="324668" y="32924"/>
                  </a:lnTo>
                  <a:lnTo>
                    <a:pt x="318409" y="63795"/>
                  </a:lnTo>
                  <a:lnTo>
                    <a:pt x="314296" y="95203"/>
                  </a:lnTo>
                  <a:lnTo>
                    <a:pt x="312343" y="127050"/>
                  </a:lnTo>
                  <a:lnTo>
                    <a:pt x="307670" y="149888"/>
                  </a:lnTo>
                  <a:lnTo>
                    <a:pt x="294886" y="168667"/>
                  </a:lnTo>
                  <a:lnTo>
                    <a:pt x="275926" y="181395"/>
                  </a:lnTo>
                  <a:lnTo>
                    <a:pt x="252730" y="186080"/>
                  </a:lnTo>
                  <a:lnTo>
                    <a:pt x="475832" y="186080"/>
                  </a:lnTo>
                  <a:lnTo>
                    <a:pt x="472634" y="184459"/>
                  </a:lnTo>
                  <a:lnTo>
                    <a:pt x="456526" y="182003"/>
                  </a:lnTo>
                  <a:lnTo>
                    <a:pt x="456272" y="182003"/>
                  </a:lnTo>
                  <a:lnTo>
                    <a:pt x="448637" y="135528"/>
                  </a:lnTo>
                  <a:lnTo>
                    <a:pt x="431273" y="93149"/>
                  </a:lnTo>
                  <a:lnTo>
                    <a:pt x="405404" y="56077"/>
                  </a:lnTo>
                  <a:lnTo>
                    <a:pt x="372257" y="25521"/>
                  </a:lnTo>
                  <a:lnTo>
                    <a:pt x="333057" y="2692"/>
                  </a:lnTo>
                  <a:close/>
                </a:path>
              </a:pathLst>
            </a:custGeom>
            <a:solidFill>
              <a:srgbClr val="990000"/>
            </a:solidFill>
          </p:spPr>
          <p:txBody>
            <a:bodyPr wrap="square" lIns="0" tIns="0" rIns="0" bIns="0" rtlCol="0"/>
            <a:lstStyle/>
            <a:p>
              <a:endParaRPr/>
            </a:p>
          </p:txBody>
        </p:sp>
      </p:grpSp>
      <p:sp>
        <p:nvSpPr>
          <p:cNvPr id="47" name="Rectangle 46"/>
          <p:cNvSpPr/>
          <p:nvPr/>
        </p:nvSpPr>
        <p:spPr>
          <a:xfrm>
            <a:off x="339027" y="2085943"/>
            <a:ext cx="9055696" cy="461665"/>
          </a:xfrm>
          <a:prstGeom prst="rect">
            <a:avLst/>
          </a:prstGeom>
        </p:spPr>
        <p:txBody>
          <a:bodyPr wrap="square">
            <a:spAutoFit/>
          </a:bodyPr>
          <a:lstStyle/>
          <a:p>
            <a:r>
              <a:rPr lang="en-GB" sz="2400" b="1" dirty="0" smtClean="0">
                <a:latin typeface="Arial" panose="020B0604020202020204" pitchFamily="34" charset="0"/>
              </a:rPr>
              <a:t>The most popular subject areas are:</a:t>
            </a:r>
            <a:endParaRPr lang="en-GB" sz="2400" b="1" dirty="0">
              <a:solidFill>
                <a:srgbClr val="FF7C80"/>
              </a:solidFill>
            </a:endParaRPr>
          </a:p>
        </p:txBody>
      </p:sp>
      <p:grpSp>
        <p:nvGrpSpPr>
          <p:cNvPr id="3" name="Group 2"/>
          <p:cNvGrpSpPr/>
          <p:nvPr/>
        </p:nvGrpSpPr>
        <p:grpSpPr>
          <a:xfrm>
            <a:off x="279368" y="3137304"/>
            <a:ext cx="2055744" cy="965315"/>
            <a:chOff x="1549921" y="5756424"/>
            <a:chExt cx="2055744" cy="965315"/>
          </a:xfrm>
        </p:grpSpPr>
        <p:grpSp>
          <p:nvGrpSpPr>
            <p:cNvPr id="60" name="Group 59"/>
            <p:cNvGrpSpPr/>
            <p:nvPr/>
          </p:nvGrpSpPr>
          <p:grpSpPr>
            <a:xfrm>
              <a:off x="1549921" y="5756424"/>
              <a:ext cx="2055744" cy="965315"/>
              <a:chOff x="8411346" y="577880"/>
              <a:chExt cx="1521994" cy="714682"/>
            </a:xfrm>
          </p:grpSpPr>
          <p:sp>
            <p:nvSpPr>
              <p:cNvPr id="62"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63"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6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6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6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6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69" name="Oval 68"/>
            <p:cNvSpPr/>
            <p:nvPr/>
          </p:nvSpPr>
          <p:spPr>
            <a:xfrm>
              <a:off x="2403640" y="6532993"/>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do not sum due to rounding.</a:t>
            </a:r>
            <a:endParaRPr lang="en-GB" sz="1400" i="1" dirty="0">
              <a:latin typeface="Arial" panose="020B0604020202020204" pitchFamily="34" charset="0"/>
              <a:cs typeface="Arial" panose="020B0604020202020204" pitchFamily="34" charset="0"/>
            </a:endParaRPr>
          </a:p>
        </p:txBody>
      </p:sp>
      <p:sp>
        <p:nvSpPr>
          <p:cNvPr id="48" name="object 77"/>
          <p:cNvSpPr/>
          <p:nvPr/>
        </p:nvSpPr>
        <p:spPr>
          <a:xfrm>
            <a:off x="10315085" y="3270395"/>
            <a:ext cx="1736256" cy="1011451"/>
          </a:xfrm>
          <a:custGeom>
            <a:avLst/>
            <a:gdLst/>
            <a:ahLst/>
            <a:cxnLst/>
            <a:rect l="l" t="t" r="r" b="b"/>
            <a:pathLst>
              <a:path w="1076959" h="627379">
                <a:moveTo>
                  <a:pt x="967023" y="297510"/>
                </a:moveTo>
                <a:lnTo>
                  <a:pt x="913434" y="297510"/>
                </a:lnTo>
                <a:lnTo>
                  <a:pt x="913129" y="435470"/>
                </a:lnTo>
                <a:lnTo>
                  <a:pt x="907284" y="441738"/>
                </a:lnTo>
                <a:lnTo>
                  <a:pt x="902842" y="449124"/>
                </a:lnTo>
                <a:lnTo>
                  <a:pt x="900021" y="457417"/>
                </a:lnTo>
                <a:lnTo>
                  <a:pt x="899032" y="466407"/>
                </a:lnTo>
                <a:lnTo>
                  <a:pt x="900012" y="475347"/>
                </a:lnTo>
                <a:lnTo>
                  <a:pt x="902808" y="483604"/>
                </a:lnTo>
                <a:lnTo>
                  <a:pt x="907209" y="490969"/>
                </a:lnTo>
                <a:lnTo>
                  <a:pt x="913002" y="497230"/>
                </a:lnTo>
                <a:lnTo>
                  <a:pt x="912990" y="498754"/>
                </a:lnTo>
                <a:lnTo>
                  <a:pt x="893864" y="523366"/>
                </a:lnTo>
                <a:lnTo>
                  <a:pt x="881633" y="608228"/>
                </a:lnTo>
                <a:lnTo>
                  <a:pt x="903883" y="621950"/>
                </a:lnTo>
                <a:lnTo>
                  <a:pt x="938745" y="627238"/>
                </a:lnTo>
                <a:lnTo>
                  <a:pt x="972884" y="622542"/>
                </a:lnTo>
                <a:lnTo>
                  <a:pt x="992962" y="606310"/>
                </a:lnTo>
                <a:lnTo>
                  <a:pt x="983246" y="525081"/>
                </a:lnTo>
                <a:lnTo>
                  <a:pt x="966368" y="499516"/>
                </a:lnTo>
                <a:lnTo>
                  <a:pt x="966368" y="497827"/>
                </a:lnTo>
                <a:lnTo>
                  <a:pt x="972442" y="491519"/>
                </a:lnTo>
                <a:lnTo>
                  <a:pt x="977064" y="484027"/>
                </a:lnTo>
                <a:lnTo>
                  <a:pt x="980005" y="475579"/>
                </a:lnTo>
                <a:lnTo>
                  <a:pt x="981036" y="466407"/>
                </a:lnTo>
                <a:lnTo>
                  <a:pt x="980021" y="457294"/>
                </a:lnTo>
                <a:lnTo>
                  <a:pt x="977123" y="448903"/>
                </a:lnTo>
                <a:lnTo>
                  <a:pt x="972566" y="441450"/>
                </a:lnTo>
                <a:lnTo>
                  <a:pt x="966571" y="435152"/>
                </a:lnTo>
                <a:lnTo>
                  <a:pt x="967023" y="297510"/>
                </a:lnTo>
                <a:close/>
              </a:path>
              <a:path w="1076959" h="627379">
                <a:moveTo>
                  <a:pt x="538473" y="273648"/>
                </a:moveTo>
                <a:lnTo>
                  <a:pt x="480535" y="275012"/>
                </a:lnTo>
                <a:lnTo>
                  <a:pt x="425111" y="279100"/>
                </a:lnTo>
                <a:lnTo>
                  <a:pt x="374716" y="285914"/>
                </a:lnTo>
                <a:lnTo>
                  <a:pt x="331863" y="295452"/>
                </a:lnTo>
                <a:lnTo>
                  <a:pt x="288523" y="311861"/>
                </a:lnTo>
                <a:lnTo>
                  <a:pt x="263651" y="331889"/>
                </a:lnTo>
                <a:lnTo>
                  <a:pt x="265683" y="488949"/>
                </a:lnTo>
                <a:lnTo>
                  <a:pt x="811275" y="488949"/>
                </a:lnTo>
                <a:lnTo>
                  <a:pt x="813307" y="331889"/>
                </a:lnTo>
                <a:lnTo>
                  <a:pt x="768773" y="303187"/>
                </a:lnTo>
                <a:lnTo>
                  <a:pt x="702231" y="285905"/>
                </a:lnTo>
                <a:lnTo>
                  <a:pt x="651835" y="279095"/>
                </a:lnTo>
                <a:lnTo>
                  <a:pt x="596411" y="275009"/>
                </a:lnTo>
                <a:lnTo>
                  <a:pt x="538473" y="273648"/>
                </a:lnTo>
                <a:close/>
              </a:path>
              <a:path w="1076959" h="627379">
                <a:moveTo>
                  <a:pt x="538467" y="0"/>
                </a:moveTo>
                <a:lnTo>
                  <a:pt x="0" y="195859"/>
                </a:lnTo>
                <a:lnTo>
                  <a:pt x="1142" y="256997"/>
                </a:lnTo>
                <a:lnTo>
                  <a:pt x="233756" y="315048"/>
                </a:lnTo>
                <a:lnTo>
                  <a:pt x="247813" y="298618"/>
                </a:lnTo>
                <a:lnTo>
                  <a:pt x="267710" y="284352"/>
                </a:lnTo>
                <a:lnTo>
                  <a:pt x="322456" y="262153"/>
                </a:lnTo>
                <a:lnTo>
                  <a:pt x="362775" y="252806"/>
                </a:lnTo>
                <a:lnTo>
                  <a:pt x="408870" y="245795"/>
                </a:lnTo>
                <a:lnTo>
                  <a:pt x="459098" y="241122"/>
                </a:lnTo>
                <a:lnTo>
                  <a:pt x="511716" y="238787"/>
                </a:lnTo>
                <a:lnTo>
                  <a:pt x="1076157" y="238786"/>
                </a:lnTo>
                <a:lnTo>
                  <a:pt x="1076959" y="195859"/>
                </a:lnTo>
                <a:lnTo>
                  <a:pt x="538467" y="0"/>
                </a:lnTo>
                <a:close/>
              </a:path>
              <a:path w="1076959" h="627379">
                <a:moveTo>
                  <a:pt x="1076157" y="238786"/>
                </a:moveTo>
                <a:lnTo>
                  <a:pt x="565234" y="238786"/>
                </a:lnTo>
                <a:lnTo>
                  <a:pt x="617962" y="241125"/>
                </a:lnTo>
                <a:lnTo>
                  <a:pt x="668184" y="245801"/>
                </a:lnTo>
                <a:lnTo>
                  <a:pt x="714277" y="252815"/>
                </a:lnTo>
                <a:lnTo>
                  <a:pt x="754595" y="262166"/>
                </a:lnTo>
                <a:lnTo>
                  <a:pt x="809281" y="284364"/>
                </a:lnTo>
                <a:lnTo>
                  <a:pt x="843191" y="315048"/>
                </a:lnTo>
                <a:lnTo>
                  <a:pt x="913434" y="297510"/>
                </a:lnTo>
                <a:lnTo>
                  <a:pt x="967023" y="297510"/>
                </a:lnTo>
                <a:lnTo>
                  <a:pt x="967066" y="284124"/>
                </a:lnTo>
                <a:lnTo>
                  <a:pt x="1075816" y="256997"/>
                </a:lnTo>
                <a:lnTo>
                  <a:pt x="1076157" y="238786"/>
                </a:lnTo>
                <a:close/>
              </a:path>
            </a:pathLst>
          </a:custGeom>
          <a:solidFill>
            <a:srgbClr val="990000"/>
          </a:solidFill>
        </p:spPr>
        <p:txBody>
          <a:bodyPr wrap="square" lIns="0" tIns="0" rIns="0" bIns="0" rtlCol="0"/>
          <a:lstStyle/>
          <a:p>
            <a:endParaRPr/>
          </a:p>
        </p:txBody>
      </p:sp>
    </p:spTree>
    <p:extLst>
      <p:ext uri="{BB962C8B-B14F-4D97-AF65-F5344CB8AC3E}">
        <p14:creationId xmlns:p14="http://schemas.microsoft.com/office/powerpoint/2010/main" val="2410771971"/>
      </p:ext>
    </p:extLst>
  </p:cSld>
  <p:clrMapOvr>
    <a:masterClrMapping/>
  </p:clrMapOvr>
  <mc:AlternateContent xmlns:mc="http://schemas.openxmlformats.org/markup-compatibility/2006" xmlns:p14="http://schemas.microsoft.com/office/powerpoint/2010/main">
    <mc:Choice Requires="p14">
      <p:transition spd="med" p14:dur="700" advTm="25500">
        <p:fade/>
      </p:transition>
    </mc:Choice>
    <mc:Fallback xmlns="">
      <p:transition spd="med" advTm="25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7">
                                            <p:txEl>
                                              <p:pRg st="0" end="0"/>
                                            </p:txEl>
                                          </p:spTgt>
                                        </p:tgtEl>
                                      </p:cBhvr>
                                    </p:animEffect>
                                  </p:childTnLst>
                                </p:cTn>
                              </p:par>
                            </p:childTnLst>
                          </p:cTn>
                        </p:par>
                        <p:par>
                          <p:cTn id="11" fill="hold">
                            <p:stCondLst>
                              <p:cond delay="1000"/>
                            </p:stCondLst>
                            <p:childTnLst>
                              <p:par>
                                <p:cTn id="12" presetID="22" presetClass="entr" presetSubtype="4" fill="hold" grpId="0" nodeType="afterEffect">
                                  <p:stCondLst>
                                    <p:cond delay="25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par>
                          <p:cTn id="15" fill="hold">
                            <p:stCondLst>
                              <p:cond delay="1750"/>
                            </p:stCondLst>
                            <p:childTnLst>
                              <p:par>
                                <p:cTn id="16" presetID="22" presetClass="entr" presetSubtype="4" fill="hold" grpId="0" nodeType="after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childTnLst>
                          </p:cTn>
                        </p:par>
                        <p:par>
                          <p:cTn id="19" fill="hold">
                            <p:stCondLst>
                              <p:cond delay="3500"/>
                            </p:stCondLst>
                            <p:childTnLst>
                              <p:par>
                                <p:cTn id="20" presetID="22" presetClass="entr" presetSubtype="4" fill="hold" grpId="0" nodeType="afterEffect">
                                  <p:stCondLst>
                                    <p:cond delay="150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1000"/>
                                        <p:tgtEl>
                                          <p:spTgt spid="47"/>
                                        </p:tgtEl>
                                      </p:cBhvr>
                                    </p:animEffect>
                                  </p:childTnLst>
                                </p:cTn>
                              </p:par>
                            </p:childTnLst>
                          </p:cTn>
                        </p:par>
                        <p:par>
                          <p:cTn id="23" fill="hold">
                            <p:stCondLst>
                              <p:cond delay="6000"/>
                            </p:stCondLst>
                            <p:childTnLst>
                              <p:par>
                                <p:cTn id="24" presetID="31" presetClass="entr" presetSubtype="0" fill="hold" nodeType="afterEffect">
                                  <p:stCondLst>
                                    <p:cond delay="150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85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9000"/>
                            </p:stCondLst>
                            <p:childTnLst>
                              <p:par>
                                <p:cTn id="35" presetID="8"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amond(in)">
                                      <p:cBhvr>
                                        <p:cTn id="37" dur="1000"/>
                                        <p:tgtEl>
                                          <p:spTgt spid="31"/>
                                        </p:tgtEl>
                                      </p:cBhvr>
                                    </p:animEffect>
                                  </p:childTnLst>
                                </p:cTn>
                              </p:par>
                            </p:childTnLst>
                          </p:cTn>
                        </p:par>
                        <p:par>
                          <p:cTn id="38" fill="hold">
                            <p:stCondLst>
                              <p:cond delay="100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10500"/>
                            </p:stCondLst>
                            <p:childTnLst>
                              <p:par>
                                <p:cTn id="43" presetID="21" presetClass="entr" presetSubtype="1" fill="hold" nodeType="afterEffect">
                                  <p:stCondLst>
                                    <p:cond delay="50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childTnLst>
                          </p:cTn>
                        </p:par>
                        <p:par>
                          <p:cTn id="46" fill="hold">
                            <p:stCondLst>
                              <p:cond delay="1200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12500"/>
                            </p:stCondLst>
                            <p:childTnLst>
                              <p:par>
                                <p:cTn id="51" presetID="6" presetClass="entr" presetSubtype="16" fill="hold" nodeType="afterEffect">
                                  <p:stCondLst>
                                    <p:cond delay="500"/>
                                  </p:stCondLst>
                                  <p:childTnLst>
                                    <p:set>
                                      <p:cBhvr>
                                        <p:cTn id="52" dur="1" fill="hold">
                                          <p:stCondLst>
                                            <p:cond delay="0"/>
                                          </p:stCondLst>
                                        </p:cTn>
                                        <p:tgtEl>
                                          <p:spTgt spid="39"/>
                                        </p:tgtEl>
                                        <p:attrNameLst>
                                          <p:attrName>style.visibility</p:attrName>
                                        </p:attrNameLst>
                                      </p:cBhvr>
                                      <p:to>
                                        <p:strVal val="visible"/>
                                      </p:to>
                                    </p:set>
                                    <p:animEffect transition="in" filter="circle(in)">
                                      <p:cBhvr>
                                        <p:cTn id="53" dur="1000"/>
                                        <p:tgtEl>
                                          <p:spTgt spid="39"/>
                                        </p:tgtEl>
                                      </p:cBhvr>
                                    </p:animEffect>
                                  </p:childTnLst>
                                </p:cTn>
                              </p:par>
                            </p:childTnLst>
                          </p:cTn>
                        </p:par>
                        <p:par>
                          <p:cTn id="54" fill="hold">
                            <p:stCondLst>
                              <p:cond delay="14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14500"/>
                            </p:stCondLst>
                            <p:childTnLst>
                              <p:par>
                                <p:cTn id="59" presetID="42" presetClass="entr" presetSubtype="0" fill="hold" grpId="0" nodeType="afterEffect">
                                  <p:stCondLst>
                                    <p:cond delay="50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500"/>
                                        <p:tgtEl>
                                          <p:spTgt spid="49"/>
                                        </p:tgtEl>
                                      </p:cBhvr>
                                    </p:animEffect>
                                    <p:anim calcmode="lin" valueType="num">
                                      <p:cBhvr>
                                        <p:cTn id="62" dur="1500" fill="hold"/>
                                        <p:tgtEl>
                                          <p:spTgt spid="49"/>
                                        </p:tgtEl>
                                        <p:attrNameLst>
                                          <p:attrName>ppt_x</p:attrName>
                                        </p:attrNameLst>
                                      </p:cBhvr>
                                      <p:tavLst>
                                        <p:tav tm="0">
                                          <p:val>
                                            <p:strVal val="#ppt_x"/>
                                          </p:val>
                                        </p:tav>
                                        <p:tav tm="100000">
                                          <p:val>
                                            <p:strVal val="#ppt_x"/>
                                          </p:val>
                                        </p:tav>
                                      </p:tavLst>
                                    </p:anim>
                                    <p:anim calcmode="lin" valueType="num">
                                      <p:cBhvr>
                                        <p:cTn id="63" dur="1500" fill="hold"/>
                                        <p:tgtEl>
                                          <p:spTgt spid="49"/>
                                        </p:tgtEl>
                                        <p:attrNameLst>
                                          <p:attrName>ppt_y</p:attrName>
                                        </p:attrNameLst>
                                      </p:cBhvr>
                                      <p:tavLst>
                                        <p:tav tm="0">
                                          <p:val>
                                            <p:strVal val="#ppt_y+.1"/>
                                          </p:val>
                                        </p:tav>
                                        <p:tav tm="100000">
                                          <p:val>
                                            <p:strVal val="#ppt_y"/>
                                          </p:val>
                                        </p:tav>
                                      </p:tavLst>
                                    </p:anim>
                                  </p:childTnLst>
                                </p:cTn>
                              </p:par>
                              <p:par>
                                <p:cTn id="64" presetID="26" presetClass="entr" presetSubtype="0" fill="hold" nodeType="withEffect">
                                  <p:stCondLst>
                                    <p:cond delay="50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435">
                                          <p:stCondLst>
                                            <p:cond delay="0"/>
                                          </p:stCondLst>
                                        </p:cTn>
                                        <p:tgtEl>
                                          <p:spTgt spid="2"/>
                                        </p:tgtEl>
                                      </p:cBhvr>
                                    </p:animEffect>
                                    <p:anim calcmode="lin" valueType="num">
                                      <p:cBhvr>
                                        <p:cTn id="67"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8"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9"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70"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71"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72" dur="20">
                                          <p:stCondLst>
                                            <p:cond delay="487"/>
                                          </p:stCondLst>
                                        </p:cTn>
                                        <p:tgtEl>
                                          <p:spTgt spid="2"/>
                                        </p:tgtEl>
                                      </p:cBhvr>
                                      <p:to x="100000" y="60000"/>
                                    </p:animScale>
                                    <p:animScale>
                                      <p:cBhvr>
                                        <p:cTn id="73" dur="124" decel="50000">
                                          <p:stCondLst>
                                            <p:cond delay="507"/>
                                          </p:stCondLst>
                                        </p:cTn>
                                        <p:tgtEl>
                                          <p:spTgt spid="2"/>
                                        </p:tgtEl>
                                      </p:cBhvr>
                                      <p:to x="100000" y="100000"/>
                                    </p:animScale>
                                    <p:animScale>
                                      <p:cBhvr>
                                        <p:cTn id="74" dur="20">
                                          <p:stCondLst>
                                            <p:cond delay="984"/>
                                          </p:stCondLst>
                                        </p:cTn>
                                        <p:tgtEl>
                                          <p:spTgt spid="2"/>
                                        </p:tgtEl>
                                      </p:cBhvr>
                                      <p:to x="100000" y="80000"/>
                                    </p:animScale>
                                    <p:animScale>
                                      <p:cBhvr>
                                        <p:cTn id="75" dur="124" decel="50000">
                                          <p:stCondLst>
                                            <p:cond delay="1004"/>
                                          </p:stCondLst>
                                        </p:cTn>
                                        <p:tgtEl>
                                          <p:spTgt spid="2"/>
                                        </p:tgtEl>
                                      </p:cBhvr>
                                      <p:to x="100000" y="100000"/>
                                    </p:animScale>
                                    <p:animScale>
                                      <p:cBhvr>
                                        <p:cTn id="76" dur="20">
                                          <p:stCondLst>
                                            <p:cond delay="1231"/>
                                          </p:stCondLst>
                                        </p:cTn>
                                        <p:tgtEl>
                                          <p:spTgt spid="2"/>
                                        </p:tgtEl>
                                      </p:cBhvr>
                                      <p:to x="100000" y="90000"/>
                                    </p:animScale>
                                    <p:animScale>
                                      <p:cBhvr>
                                        <p:cTn id="77" dur="124" decel="50000">
                                          <p:stCondLst>
                                            <p:cond delay="1251"/>
                                          </p:stCondLst>
                                        </p:cTn>
                                        <p:tgtEl>
                                          <p:spTgt spid="2"/>
                                        </p:tgtEl>
                                      </p:cBhvr>
                                      <p:to x="100000" y="100000"/>
                                    </p:animScale>
                                    <p:animScale>
                                      <p:cBhvr>
                                        <p:cTn id="78" dur="20">
                                          <p:stCondLst>
                                            <p:cond delay="1356"/>
                                          </p:stCondLst>
                                        </p:cTn>
                                        <p:tgtEl>
                                          <p:spTgt spid="2"/>
                                        </p:tgtEl>
                                      </p:cBhvr>
                                      <p:to x="100000" y="95000"/>
                                    </p:animScale>
                                    <p:animScale>
                                      <p:cBhvr>
                                        <p:cTn id="79" dur="124" decel="50000">
                                          <p:stCondLst>
                                            <p:cond delay="1376"/>
                                          </p:stCondLst>
                                        </p:cTn>
                                        <p:tgtEl>
                                          <p:spTgt spid="2"/>
                                        </p:tgtEl>
                                      </p:cBhvr>
                                      <p:to x="100000" y="100000"/>
                                    </p:animScale>
                                  </p:childTnLst>
                                </p:cTn>
                              </p:par>
                            </p:childTnLst>
                          </p:cTn>
                        </p:par>
                        <p:par>
                          <p:cTn id="80" fill="hold">
                            <p:stCondLst>
                              <p:cond delay="16500"/>
                            </p:stCondLst>
                            <p:childTnLst>
                              <p:par>
                                <p:cTn id="81" presetID="10"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par>
                          <p:cTn id="84" fill="hold">
                            <p:stCondLst>
                              <p:cond delay="17000"/>
                            </p:stCondLst>
                            <p:childTnLst>
                              <p:par>
                                <p:cTn id="85" presetID="8" presetClass="entr" presetSubtype="32" fill="hold" grpId="0" nodeType="afterEffect">
                                  <p:stCondLst>
                                    <p:cond delay="500"/>
                                  </p:stCondLst>
                                  <p:childTnLst>
                                    <p:set>
                                      <p:cBhvr>
                                        <p:cTn id="86" dur="1" fill="hold">
                                          <p:stCondLst>
                                            <p:cond delay="0"/>
                                          </p:stCondLst>
                                        </p:cTn>
                                        <p:tgtEl>
                                          <p:spTgt spid="48"/>
                                        </p:tgtEl>
                                        <p:attrNameLst>
                                          <p:attrName>style.visibility</p:attrName>
                                        </p:attrNameLst>
                                      </p:cBhvr>
                                      <p:to>
                                        <p:strVal val="visible"/>
                                      </p:to>
                                    </p:set>
                                    <p:animEffect transition="in" filter="diamond(out)">
                                      <p:cBhvr>
                                        <p:cTn id="87" dur="1000"/>
                                        <p:tgtEl>
                                          <p:spTgt spid="48"/>
                                        </p:tgtEl>
                                      </p:cBhvr>
                                    </p:animEffect>
                                  </p:childTnLst>
                                </p:cTn>
                              </p:par>
                            </p:childTnLst>
                          </p:cTn>
                        </p:par>
                        <p:par>
                          <p:cTn id="88" fill="hold">
                            <p:stCondLst>
                              <p:cond delay="18500"/>
                            </p:stCondLst>
                            <p:childTnLst>
                              <p:par>
                                <p:cTn id="89" presetID="10"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0" grpId="0"/>
      <p:bldP spid="31" grpId="0" animBg="1"/>
      <p:bldP spid="32" grpId="0"/>
      <p:bldP spid="38" grpId="0"/>
      <p:bldP spid="44" grpId="0"/>
      <p:bldP spid="45" grpId="0"/>
      <p:bldP spid="46" grpId="0"/>
      <p:bldP spid="49" grpId="0" animBg="1"/>
      <p:bldP spid="47" grpId="0"/>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135625" y="1536609"/>
            <a:ext cx="4968240" cy="3108543"/>
          </a:xfrm>
          <a:prstGeom prst="rect">
            <a:avLst/>
          </a:prstGeom>
        </p:spPr>
        <p:txBody>
          <a:bodyPr wrap="square">
            <a:spAutoFit/>
          </a:bodyPr>
          <a:lstStyle/>
          <a:p>
            <a:pPr algn="ctr"/>
            <a:r>
              <a:rPr lang="en-GB" sz="2800" b="1" dirty="0" smtClean="0">
                <a:latin typeface="Arial" panose="020B0604020202020204" pitchFamily="34" charset="0"/>
              </a:rPr>
              <a:t>Advanced and higher levels account for </a:t>
            </a:r>
            <a:r>
              <a:rPr lang="en-GB" sz="2800" b="1" dirty="0" smtClean="0">
                <a:solidFill>
                  <a:srgbClr val="C00000"/>
                </a:solidFill>
                <a:latin typeface="Arial" panose="020B0604020202020204" pitchFamily="34" charset="0"/>
              </a:rPr>
              <a:t>40% of under 19 apprenticeships </a:t>
            </a:r>
          </a:p>
          <a:p>
            <a:pPr algn="ctr"/>
            <a:r>
              <a:rPr lang="en-GB" sz="2800" b="1" dirty="0" smtClean="0">
                <a:latin typeface="Arial" panose="020B0604020202020204" pitchFamily="34" charset="0"/>
              </a:rPr>
              <a:t>and</a:t>
            </a:r>
            <a:r>
              <a:rPr lang="en-GB" sz="2800" b="1" dirty="0" smtClean="0">
                <a:solidFill>
                  <a:srgbClr val="C00000"/>
                </a:solidFill>
                <a:latin typeface="Arial" panose="020B0604020202020204" pitchFamily="34" charset="0"/>
              </a:rPr>
              <a:t> </a:t>
            </a:r>
          </a:p>
          <a:p>
            <a:pPr algn="ctr"/>
            <a:r>
              <a:rPr lang="en-GB" sz="2800" b="1" dirty="0" smtClean="0">
                <a:solidFill>
                  <a:srgbClr val="C00000"/>
                </a:solidFill>
                <a:latin typeface="Arial" panose="020B0604020202020204" pitchFamily="34" charset="0"/>
              </a:rPr>
              <a:t>73% of over 19 apprenticeships</a:t>
            </a:r>
            <a:r>
              <a:rPr lang="en-GB" sz="2800" b="1" dirty="0" smtClean="0">
                <a:latin typeface="Arial" panose="020B0604020202020204" pitchFamily="34" charset="0"/>
              </a:rPr>
              <a:t> in your area</a:t>
            </a:r>
            <a:endParaRPr lang="en-GB" sz="2800" b="1" dirty="0">
              <a:solidFill>
                <a:srgbClr val="FF7C80"/>
              </a:solidFill>
            </a:endParaRPr>
          </a:p>
        </p:txBody>
      </p:sp>
      <p:sp>
        <p:nvSpPr>
          <p:cNvPr id="3" name="Right Arrow 2"/>
          <p:cNvSpPr/>
          <p:nvPr/>
        </p:nvSpPr>
        <p:spPr>
          <a:xfrm rot="20971756">
            <a:off x="6151182" y="2852760"/>
            <a:ext cx="1752600" cy="774700"/>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hart 4"/>
          <p:cNvGraphicFramePr>
            <a:graphicFrameLocks/>
          </p:cNvGraphicFramePr>
          <p:nvPr>
            <p:extLst>
              <p:ext uri="{D42A27DB-BD31-4B8C-83A1-F6EECF244321}">
                <p14:modId xmlns:p14="http://schemas.microsoft.com/office/powerpoint/2010/main" val="2461857182"/>
              </p:ext>
            </p:extLst>
          </p:nvPr>
        </p:nvGraphicFramePr>
        <p:xfrm>
          <a:off x="166914" y="1683834"/>
          <a:ext cx="6546119" cy="4192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2870876"/>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1000"/>
                                        <p:tgtEl>
                                          <p:spTgt spid="5">
                                            <p:graphicEl>
                                              <a:chart seriesIdx="-3" categoryIdx="-3" bldStep="gridLegend"/>
                                            </p:graphicEl>
                                          </p:spTgt>
                                        </p:tgtEl>
                                      </p:cBhvr>
                                    </p:animEffect>
                                  </p:childTnLst>
                                </p:cTn>
                              </p:par>
                            </p:childTnLst>
                          </p:cTn>
                        </p:par>
                        <p:par>
                          <p:cTn id="8" fill="hold">
                            <p:stCondLst>
                              <p:cond delay="2000"/>
                            </p:stCondLst>
                            <p:childTnLst>
                              <p:par>
                                <p:cTn id="9" presetID="22" presetClass="entr" presetSubtype="4" fill="hold" grpId="0" nodeType="afterEffect">
                                  <p:stCondLst>
                                    <p:cond delay="50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1" dur="500"/>
                                        <p:tgtEl>
                                          <p:spTgt spid="5">
                                            <p:graphicEl>
                                              <a:chart seriesIdx="0" categoryIdx="0" bldStep="ptInCategory"/>
                                            </p:graphicEl>
                                          </p:spTgt>
                                        </p:tgtEl>
                                      </p:cBhvr>
                                    </p:animEffect>
                                  </p:childTnLst>
                                </p:cTn>
                              </p:par>
                            </p:childTnLst>
                          </p:cTn>
                        </p:par>
                        <p:par>
                          <p:cTn id="12" fill="hold">
                            <p:stCondLst>
                              <p:cond delay="3000"/>
                            </p:stCondLst>
                            <p:childTnLst>
                              <p:par>
                                <p:cTn id="13" presetID="22" presetClass="entr" presetSubtype="4" fill="hold" grpId="0" nodeType="afterEffect">
                                  <p:stCondLst>
                                    <p:cond delay="50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5" dur="500"/>
                                        <p:tgtEl>
                                          <p:spTgt spid="5">
                                            <p:graphicEl>
                                              <a:chart seriesIdx="1" categoryIdx="0" bldStep="ptInCategory"/>
                                            </p:graphicEl>
                                          </p:spTgt>
                                        </p:tgtEl>
                                      </p:cBhvr>
                                    </p:animEffect>
                                  </p:childTnLst>
                                </p:cTn>
                              </p:par>
                            </p:childTnLst>
                          </p:cTn>
                        </p:par>
                        <p:par>
                          <p:cTn id="16" fill="hold">
                            <p:stCondLst>
                              <p:cond delay="4000"/>
                            </p:stCondLst>
                            <p:childTnLst>
                              <p:par>
                                <p:cTn id="17" presetID="22" presetClass="entr" presetSubtype="4" fill="hold" grpId="0" nodeType="afterEffect">
                                  <p:stCondLst>
                                    <p:cond delay="500"/>
                                  </p:stCondLst>
                                  <p:childTnLst>
                                    <p:set>
                                      <p:cBhvr>
                                        <p:cTn id="18"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19" dur="500"/>
                                        <p:tgtEl>
                                          <p:spTgt spid="5">
                                            <p:graphicEl>
                                              <a:chart seriesIdx="2" categoryIdx="0" bldStep="ptInCategory"/>
                                            </p:graphicEl>
                                          </p:spTgt>
                                        </p:tgtEl>
                                      </p:cBhvr>
                                    </p:animEffect>
                                  </p:childTnLst>
                                </p:cTn>
                              </p:par>
                            </p:childTnLst>
                          </p:cTn>
                        </p:par>
                        <p:par>
                          <p:cTn id="20" fill="hold">
                            <p:stCondLst>
                              <p:cond delay="5000"/>
                            </p:stCondLst>
                            <p:childTnLst>
                              <p:par>
                                <p:cTn id="21" presetID="22" presetClass="entr" presetSubtype="4" fill="hold" grpId="0" nodeType="afterEffect">
                                  <p:stCondLst>
                                    <p:cond delay="500"/>
                                  </p:stCondLst>
                                  <p:childTnLst>
                                    <p:set>
                                      <p:cBhvr>
                                        <p:cTn id="22"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3" dur="500"/>
                                        <p:tgtEl>
                                          <p:spTgt spid="5">
                                            <p:graphicEl>
                                              <a:chart seriesIdx="0" categoryIdx="1" bldStep="ptInCategory"/>
                                            </p:graphicEl>
                                          </p:spTgt>
                                        </p:tgtEl>
                                      </p:cBhvr>
                                    </p:animEffect>
                                  </p:childTnLst>
                                </p:cTn>
                              </p:par>
                            </p:childTnLst>
                          </p:cTn>
                        </p:par>
                        <p:par>
                          <p:cTn id="24" fill="hold">
                            <p:stCondLst>
                              <p:cond delay="6000"/>
                            </p:stCondLst>
                            <p:childTnLst>
                              <p:par>
                                <p:cTn id="25" presetID="22" presetClass="entr" presetSubtype="4" fill="hold" grpId="0" nodeType="afterEffect">
                                  <p:stCondLst>
                                    <p:cond delay="500"/>
                                  </p:stCondLst>
                                  <p:childTnLst>
                                    <p:set>
                                      <p:cBhvr>
                                        <p:cTn id="26"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27" dur="500"/>
                                        <p:tgtEl>
                                          <p:spTgt spid="5">
                                            <p:graphicEl>
                                              <a:chart seriesIdx="1" categoryIdx="1" bldStep="ptInCategory"/>
                                            </p:graphicEl>
                                          </p:spTgt>
                                        </p:tgtEl>
                                      </p:cBhvr>
                                    </p:animEffect>
                                  </p:childTnLst>
                                </p:cTn>
                              </p:par>
                            </p:childTnLst>
                          </p:cTn>
                        </p:par>
                        <p:par>
                          <p:cTn id="28" fill="hold">
                            <p:stCondLst>
                              <p:cond delay="7000"/>
                            </p:stCondLst>
                            <p:childTnLst>
                              <p:par>
                                <p:cTn id="29" presetID="22" presetClass="entr" presetSubtype="4" fill="hold" grpId="0" nodeType="afterEffect">
                                  <p:stCondLst>
                                    <p:cond delay="500"/>
                                  </p:stCondLst>
                                  <p:childTnLst>
                                    <p:set>
                                      <p:cBhvr>
                                        <p:cTn id="30"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31" dur="500"/>
                                        <p:tgtEl>
                                          <p:spTgt spid="5">
                                            <p:graphicEl>
                                              <a:chart seriesIdx="2" categoryIdx="1" bldStep="ptInCategory"/>
                                            </p:graphicEl>
                                          </p:spTgt>
                                        </p:tgtEl>
                                      </p:cBhvr>
                                    </p:animEffect>
                                  </p:childTnLst>
                                </p:cTn>
                              </p:par>
                            </p:childTnLst>
                          </p:cTn>
                        </p:par>
                        <p:par>
                          <p:cTn id="32" fill="hold">
                            <p:stCondLst>
                              <p:cond delay="8000"/>
                            </p:stCondLst>
                            <p:childTnLst>
                              <p:par>
                                <p:cTn id="33" presetID="22" presetClass="entr" presetSubtype="4" fill="hold" grpId="0" nodeType="afterEffect">
                                  <p:stCondLst>
                                    <p:cond delay="500"/>
                                  </p:stCondLst>
                                  <p:childTnLst>
                                    <p:set>
                                      <p:cBhvr>
                                        <p:cTn id="34"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35" dur="500"/>
                                        <p:tgtEl>
                                          <p:spTgt spid="5">
                                            <p:graphicEl>
                                              <a:chart seriesIdx="0" categoryIdx="2" bldStep="ptInCategory"/>
                                            </p:graphicEl>
                                          </p:spTgt>
                                        </p:tgtEl>
                                      </p:cBhvr>
                                    </p:animEffect>
                                  </p:childTnLst>
                                </p:cTn>
                              </p:par>
                            </p:childTnLst>
                          </p:cTn>
                        </p:par>
                        <p:par>
                          <p:cTn id="36" fill="hold">
                            <p:stCondLst>
                              <p:cond delay="9000"/>
                            </p:stCondLst>
                            <p:childTnLst>
                              <p:par>
                                <p:cTn id="37" presetID="22" presetClass="entr" presetSubtype="4" fill="hold" grpId="0" nodeType="afterEffect">
                                  <p:stCondLst>
                                    <p:cond delay="500"/>
                                  </p:stCondLst>
                                  <p:childTnLst>
                                    <p:set>
                                      <p:cBhvr>
                                        <p:cTn id="38"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39" dur="500"/>
                                        <p:tgtEl>
                                          <p:spTgt spid="5">
                                            <p:graphicEl>
                                              <a:chart seriesIdx="1" categoryIdx="2" bldStep="ptInCategory"/>
                                            </p:graphicEl>
                                          </p:spTgt>
                                        </p:tgtEl>
                                      </p:cBhvr>
                                    </p:animEffect>
                                  </p:childTnLst>
                                </p:cTn>
                              </p:par>
                            </p:childTnLst>
                          </p:cTn>
                        </p:par>
                        <p:par>
                          <p:cTn id="40" fill="hold">
                            <p:stCondLst>
                              <p:cond delay="10000"/>
                            </p:stCondLst>
                            <p:childTnLst>
                              <p:par>
                                <p:cTn id="41" presetID="22" presetClass="entr" presetSubtype="4" fill="hold" grpId="0" nodeType="afterEffect">
                                  <p:stCondLst>
                                    <p:cond delay="500"/>
                                  </p:stCondLst>
                                  <p:childTnLst>
                                    <p:set>
                                      <p:cBhvr>
                                        <p:cTn id="42"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43" dur="500"/>
                                        <p:tgtEl>
                                          <p:spTgt spid="5">
                                            <p:graphicEl>
                                              <a:chart seriesIdx="2" categoryIdx="2" bldStep="ptInCategory"/>
                                            </p:graphicEl>
                                          </p:spTgt>
                                        </p:tgtEl>
                                      </p:cBhvr>
                                    </p:animEffect>
                                  </p:childTnLst>
                                </p:cTn>
                              </p:par>
                            </p:childTnLst>
                          </p:cTn>
                        </p:par>
                        <p:par>
                          <p:cTn id="44" fill="hold">
                            <p:stCondLst>
                              <p:cond delay="11000"/>
                            </p:stCondLst>
                            <p:childTnLst>
                              <p:par>
                                <p:cTn id="45" presetID="49" presetClass="entr" presetSubtype="0" decel="100000" fill="hold" grpId="0" nodeType="afterEffect">
                                  <p:stCondLst>
                                    <p:cond delay="100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 calcmode="lin" valueType="num">
                                      <p:cBhvr>
                                        <p:cTn id="49" dur="500" fill="hold"/>
                                        <p:tgtEl>
                                          <p:spTgt spid="3"/>
                                        </p:tgtEl>
                                        <p:attrNameLst>
                                          <p:attrName>style.rotation</p:attrName>
                                        </p:attrNameLst>
                                      </p:cBhvr>
                                      <p:tavLst>
                                        <p:tav tm="0">
                                          <p:val>
                                            <p:fltVal val="360"/>
                                          </p:val>
                                        </p:tav>
                                        <p:tav tm="100000">
                                          <p:val>
                                            <p:fltVal val="0"/>
                                          </p:val>
                                        </p:tav>
                                      </p:tavLst>
                                    </p:anim>
                                    <p:animEffect transition="in" filter="fade">
                                      <p:cBhvr>
                                        <p:cTn id="50" dur="500"/>
                                        <p:tgtEl>
                                          <p:spTgt spid="3"/>
                                        </p:tgtEl>
                                      </p:cBhvr>
                                    </p:animEffect>
                                  </p:childTnLst>
                                </p:cTn>
                              </p:par>
                            </p:childTnLst>
                          </p:cTn>
                        </p:par>
                        <p:par>
                          <p:cTn id="51" fill="hold">
                            <p:stCondLst>
                              <p:cond delay="12500"/>
                            </p:stCondLst>
                            <p:childTnLst>
                              <p:par>
                                <p:cTn id="52" presetID="22" presetClass="entr" presetSubtype="1" fill="hold" grpId="0" nodeType="afterEffect">
                                  <p:stCondLst>
                                    <p:cond delay="1000"/>
                                  </p:stCondLst>
                                  <p:childTnLst>
                                    <p:set>
                                      <p:cBhvr>
                                        <p:cTn id="53" dur="1" fill="hold">
                                          <p:stCondLst>
                                            <p:cond delay="0"/>
                                          </p:stCondLst>
                                        </p:cTn>
                                        <p:tgtEl>
                                          <p:spTgt spid="62"/>
                                        </p:tgtEl>
                                        <p:attrNameLst>
                                          <p:attrName>style.visibility</p:attrName>
                                        </p:attrNameLst>
                                      </p:cBhvr>
                                      <p:to>
                                        <p:strVal val="visible"/>
                                      </p:to>
                                    </p:set>
                                    <p:animEffect transition="in" filter="wipe(up)">
                                      <p:cBhvr>
                                        <p:cTn id="54"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3" grpId="0" animBg="1"/>
      <p:bldGraphic spid="5" grpId="0" uiExpand="1">
        <p:bldSub>
          <a:bldChart bld="categoryEl"/>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b="1" dirty="0" smtClean="0">
                <a:latin typeface="Arial" panose="020B0604020202020204" pitchFamily="34" charset="0"/>
                <a:cs typeface="Arial" panose="020B0604020202020204" pitchFamily="34" charset="0"/>
              </a:rPr>
              <a:t>For more information</a:t>
            </a:r>
            <a:endParaRPr lang="en-GB" dirty="0"/>
          </a:p>
        </p:txBody>
      </p:sp>
      <p:sp>
        <p:nvSpPr>
          <p:cNvPr id="11" name="Rectangle 10"/>
          <p:cNvSpPr/>
          <p:nvPr/>
        </p:nvSpPr>
        <p:spPr>
          <a:xfrm>
            <a:off x="3745887" y="3105834"/>
            <a:ext cx="3463332" cy="646331"/>
          </a:xfrm>
          <a:prstGeom prst="rect">
            <a:avLst/>
          </a:prstGeom>
        </p:spPr>
        <p:txBody>
          <a:bodyPr wrap="square">
            <a:spAutoFit/>
          </a:bodyPr>
          <a:lstStyle/>
          <a:p>
            <a:pPr algn="ctr"/>
            <a:r>
              <a:rPr lang="en-GB" b="1" i="1" dirty="0" smtClean="0">
                <a:solidFill>
                  <a:srgbClr val="AB7DFF"/>
                </a:solidFill>
                <a:latin typeface="Arial" panose="020B0604020202020204" pitchFamily="34" charset="0"/>
                <a:ea typeface="Calibri" panose="020F0502020204030204" pitchFamily="34" charset="0"/>
              </a:rPr>
              <a:t>Insert link to the LMI Reports online</a:t>
            </a:r>
            <a:endParaRPr lang="en-GB" b="1" i="1" dirty="0">
              <a:solidFill>
                <a:srgbClr val="AB7DFF"/>
              </a:solidFill>
            </a:endParaRPr>
          </a:p>
        </p:txBody>
      </p:sp>
    </p:spTree>
    <p:extLst>
      <p:ext uri="{BB962C8B-B14F-4D97-AF65-F5344CB8AC3E}">
        <p14:creationId xmlns:p14="http://schemas.microsoft.com/office/powerpoint/2010/main" val="410607576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44829" y="1030286"/>
            <a:ext cx="1738067" cy="2024663"/>
          </a:xfrm>
          <a:prstGeom prst="rect">
            <a:avLst/>
          </a:prstGeom>
        </p:spPr>
      </p:pic>
    </p:spTree>
    <p:extLst>
      <p:ext uri="{BB962C8B-B14F-4D97-AF65-F5344CB8AC3E}">
        <p14:creationId xmlns:p14="http://schemas.microsoft.com/office/powerpoint/2010/main" val="199492979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500"/>
                                  </p:stCondLst>
                                  <p:childTnLst>
                                    <p:animMotion origin="layout" path="M 2.70833E-6 4.81481E-6 L -0.22956 0.22615 " pathEditMode="relative" rAng="0" ptsTypes="AA">
                                      <p:cBhvr>
                                        <p:cTn id="6" dur="2000" fill="hold"/>
                                        <p:tgtEl>
                                          <p:spTgt spid="2"/>
                                        </p:tgtEl>
                                        <p:attrNameLst>
                                          <p:attrName>ppt_x</p:attrName>
                                          <p:attrName>ppt_y</p:attrName>
                                        </p:attrNameLst>
                                      </p:cBhvr>
                                      <p:rCtr x="-11484" y="11296"/>
                                    </p:animMotion>
                                  </p:childTnLst>
                                </p:cTn>
                              </p:par>
                            </p:childTnLst>
                          </p:cTn>
                        </p:par>
                        <p:par>
                          <p:cTn id="7" fill="hold">
                            <p:stCondLst>
                              <p:cond delay="2500"/>
                            </p:stCondLst>
                            <p:childTnLst>
                              <p:par>
                                <p:cTn id="8" presetID="6" presetClass="emph" presetSubtype="0" fill="hold" nodeType="afterEffect">
                                  <p:stCondLst>
                                    <p:cond delay="0"/>
                                  </p:stCondLst>
                                  <p:childTnLst>
                                    <p:animScale>
                                      <p:cBhvr>
                                        <p:cTn id="9" dur="1000" fill="hold"/>
                                        <p:tgtEl>
                                          <p:spTgt spid="2"/>
                                        </p:tgtEl>
                                      </p:cBhvr>
                                      <p:by x="150000" y="150000"/>
                                    </p:animScale>
                                  </p:childTnLst>
                                </p:cTn>
                              </p:par>
                            </p:childTnLst>
                          </p:cTn>
                        </p:par>
                        <p:par>
                          <p:cTn id="10" fill="hold">
                            <p:stCondLst>
                              <p:cond delay="3500"/>
                            </p:stCondLst>
                            <p:childTnLst>
                              <p:par>
                                <p:cTn id="11" presetID="6" presetClass="emph" presetSubtype="0" fill="hold" nodeType="afterEffect">
                                  <p:stCondLst>
                                    <p:cond delay="0"/>
                                  </p:stCondLst>
                                  <p:childTnLst>
                                    <p:animScale>
                                      <p:cBhvr>
                                        <p:cTn id="12"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1679" y="1226295"/>
            <a:ext cx="4135646" cy="4779722"/>
          </a:xfrm>
          <a:prstGeom prst="rect">
            <a:avLst/>
          </a:prstGeom>
        </p:spPr>
      </p:pic>
      <p:pic>
        <p:nvPicPr>
          <p:cNvPr id="11" name="Picture 10"/>
          <p:cNvPicPr>
            <a:picLocks noChangeAspect="1"/>
          </p:cNvPicPr>
          <p:nvPr/>
        </p:nvPicPr>
        <p:blipFill rotWithShape="1">
          <a:blip r:embed="rId3"/>
          <a:srcRect l="63361" t="26704" r="9456" b="28054"/>
          <a:stretch/>
        </p:blipFill>
        <p:spPr>
          <a:xfrm>
            <a:off x="10495840" y="5257800"/>
            <a:ext cx="1696160" cy="1600200"/>
          </a:xfrm>
          <a:prstGeom prst="rect">
            <a:avLst/>
          </a:prstGeom>
        </p:spPr>
      </p:pic>
      <p:pic>
        <p:nvPicPr>
          <p:cNvPr id="40" name="Picture 39"/>
          <p:cNvPicPr>
            <a:picLocks noChangeAspect="1"/>
          </p:cNvPicPr>
          <p:nvPr/>
        </p:nvPicPr>
        <p:blipFill>
          <a:blip r:embed="rId4"/>
          <a:stretch>
            <a:fillRect/>
          </a:stretch>
        </p:blipFill>
        <p:spPr>
          <a:xfrm>
            <a:off x="180091" y="6086008"/>
            <a:ext cx="658109" cy="729082"/>
          </a:xfrm>
          <a:prstGeom prst="rect">
            <a:avLst/>
          </a:prstGeom>
        </p:spPr>
      </p:pic>
      <p:sp>
        <p:nvSpPr>
          <p:cNvPr id="45" name="Oval 44"/>
          <p:cNvSpPr/>
          <p:nvPr/>
        </p:nvSpPr>
        <p:spPr>
          <a:xfrm>
            <a:off x="4475968" y="3521247"/>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0" name="TextBox 19"/>
          <p:cNvSpPr txBox="1"/>
          <p:nvPr/>
        </p:nvSpPr>
        <p:spPr>
          <a:xfrm>
            <a:off x="8346204" y="2073433"/>
            <a:ext cx="3845796" cy="2308324"/>
          </a:xfrm>
          <a:prstGeom prst="rect">
            <a:avLst/>
          </a:prstGeom>
          <a:noFill/>
        </p:spPr>
        <p:txBody>
          <a:bodyPr wrap="square" rtlCol="0">
            <a:spAutoFit/>
          </a:bodyPr>
          <a:lstStyle/>
          <a:p>
            <a:pPr algn="ctr"/>
            <a:r>
              <a:rPr lang="en-GB" sz="3600" b="1" dirty="0" smtClean="0">
                <a:latin typeface="Arial" panose="020B0604020202020204" pitchFamily="34" charset="0"/>
                <a:cs typeface="Arial" panose="020B0604020202020204" pitchFamily="34" charset="0"/>
              </a:rPr>
              <a:t>What do you know about the jobs in your local area?</a:t>
            </a:r>
          </a:p>
        </p:txBody>
      </p:sp>
      <p:sp>
        <p:nvSpPr>
          <p:cNvPr id="29" name="TextBox 28"/>
          <p:cNvSpPr txBox="1"/>
          <p:nvPr/>
        </p:nvSpPr>
        <p:spPr>
          <a:xfrm>
            <a:off x="3174522" y="3267908"/>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Morecambe</a:t>
            </a:r>
          </a:p>
        </p:txBody>
      </p:sp>
      <p:sp>
        <p:nvSpPr>
          <p:cNvPr id="22" name="Oval 21"/>
          <p:cNvSpPr/>
          <p:nvPr/>
        </p:nvSpPr>
        <p:spPr>
          <a:xfrm>
            <a:off x="4704568" y="4016547"/>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4" name="Oval 23"/>
          <p:cNvSpPr/>
          <p:nvPr/>
        </p:nvSpPr>
        <p:spPr>
          <a:xfrm>
            <a:off x="4936018" y="2886747"/>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5" name="TextBox 24"/>
          <p:cNvSpPr txBox="1"/>
          <p:nvPr/>
        </p:nvSpPr>
        <p:spPr>
          <a:xfrm>
            <a:off x="4746607" y="2886747"/>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Carnforth</a:t>
            </a:r>
          </a:p>
        </p:txBody>
      </p:sp>
      <p:sp>
        <p:nvSpPr>
          <p:cNvPr id="26" name="Oval 25"/>
          <p:cNvSpPr/>
          <p:nvPr/>
        </p:nvSpPr>
        <p:spPr>
          <a:xfrm>
            <a:off x="4953125" y="4679971"/>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32" name="TextBox 31"/>
          <p:cNvSpPr txBox="1"/>
          <p:nvPr/>
        </p:nvSpPr>
        <p:spPr>
          <a:xfrm>
            <a:off x="4593359" y="3806704"/>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Lancaster</a:t>
            </a:r>
          </a:p>
        </p:txBody>
      </p:sp>
      <p:sp>
        <p:nvSpPr>
          <p:cNvPr id="33" name="TextBox 32"/>
          <p:cNvSpPr txBox="1"/>
          <p:nvPr/>
        </p:nvSpPr>
        <p:spPr>
          <a:xfrm>
            <a:off x="4560046" y="4367626"/>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Bailrigg</a:t>
            </a:r>
          </a:p>
        </p:txBody>
      </p:sp>
      <p:sp>
        <p:nvSpPr>
          <p:cNvPr id="34" name="TextBox 33"/>
          <p:cNvSpPr txBox="1"/>
          <p:nvPr/>
        </p:nvSpPr>
        <p:spPr>
          <a:xfrm>
            <a:off x="2308314" y="4261404"/>
            <a:ext cx="1929836"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Heysham</a:t>
            </a:r>
            <a:endParaRPr lang="en-GB" sz="1600" b="1" dirty="0" smtClean="0">
              <a:latin typeface="Arial" panose="020B0604020202020204" pitchFamily="34" charset="0"/>
              <a:cs typeface="Arial" panose="020B0604020202020204" pitchFamily="34" charset="0"/>
            </a:endParaRPr>
          </a:p>
        </p:txBody>
      </p:sp>
      <p:sp>
        <p:nvSpPr>
          <p:cNvPr id="35" name="Oval 34"/>
          <p:cNvSpPr/>
          <p:nvPr/>
        </p:nvSpPr>
        <p:spPr>
          <a:xfrm>
            <a:off x="3804286" y="4356495"/>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Tree>
    <p:extLst>
      <p:ext uri="{BB962C8B-B14F-4D97-AF65-F5344CB8AC3E}">
        <p14:creationId xmlns:p14="http://schemas.microsoft.com/office/powerpoint/2010/main" val="24532188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0" grpId="0"/>
      <p:bldP spid="29" grpId="0"/>
      <p:bldP spid="22" grpId="0" animBg="1"/>
      <p:bldP spid="24" grpId="0" animBg="1"/>
      <p:bldP spid="25" grpId="0"/>
      <p:bldP spid="26" grpId="0" animBg="1"/>
      <p:bldP spid="32" grpId="0"/>
      <p:bldP spid="33" grpId="0"/>
      <p:bldP spid="34"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651679" y="1270731"/>
            <a:ext cx="4135646" cy="4735286"/>
          </a:xfrm>
          <a:prstGeom prst="rect">
            <a:avLst/>
          </a:prstGeom>
        </p:spPr>
      </p:pic>
      <p:sp>
        <p:nvSpPr>
          <p:cNvPr id="44" name="Rectangle 43"/>
          <p:cNvSpPr/>
          <p:nvPr/>
        </p:nvSpPr>
        <p:spPr>
          <a:xfrm>
            <a:off x="7680045" y="190333"/>
            <a:ext cx="4424338"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There are </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58,000 </a:t>
            </a:r>
            <a:r>
              <a:rPr lang="en-GB" sz="3200" b="1" dirty="0" smtClean="0">
                <a:latin typeface="Arial" panose="020B0604020202020204" pitchFamily="34" charset="0"/>
                <a:ea typeface="Calibri" panose="020F0502020204030204" pitchFamily="34" charset="0"/>
                <a:cs typeface="Times New Roman" panose="02020603050405020304" pitchFamily="18" charset="0"/>
              </a:rPr>
              <a:t>jobs across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46"/>
          <p:cNvSpPr/>
          <p:nvPr/>
        </p:nvSpPr>
        <p:spPr>
          <a:xfrm>
            <a:off x="7680045" y="1482611"/>
            <a:ext cx="4442257"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Around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1</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in 5</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people </a:t>
            </a:r>
            <a:r>
              <a:rPr lang="en-GB" sz="3200" b="1" dirty="0" smtClean="0">
                <a:latin typeface="Arial" panose="020B0604020202020204" pitchFamily="34" charset="0"/>
                <a:ea typeface="Calibri" panose="020F0502020204030204" pitchFamily="34" charset="0"/>
                <a:cs typeface="Times New Roman" panose="02020603050405020304" pitchFamily="18" charset="0"/>
              </a:rPr>
              <a:t>work outside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53" name="Right Arrow 52"/>
          <p:cNvSpPr/>
          <p:nvPr/>
        </p:nvSpPr>
        <p:spPr>
          <a:xfrm rot="13257278" flipV="1">
            <a:off x="4988250" y="480980"/>
            <a:ext cx="2180509" cy="1153866"/>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South Lakeland</a:t>
            </a:r>
          </a:p>
          <a:p>
            <a:pPr algn="ctr"/>
            <a:r>
              <a:rPr lang="en-GB" b="1" dirty="0" smtClean="0">
                <a:latin typeface="Arial" panose="020B0604020202020204" pitchFamily="34" charset="0"/>
                <a:cs typeface="Arial" panose="020B0604020202020204" pitchFamily="34" charset="0"/>
              </a:rPr>
              <a:t>3,050</a:t>
            </a:r>
            <a:endParaRPr lang="en-GB" b="1" dirty="0">
              <a:latin typeface="Arial" panose="020B0604020202020204" pitchFamily="34" charset="0"/>
              <a:cs typeface="Arial" panose="020B0604020202020204" pitchFamily="34" charset="0"/>
            </a:endParaRPr>
          </a:p>
        </p:txBody>
      </p:sp>
      <p:sp>
        <p:nvSpPr>
          <p:cNvPr id="56" name="Right Arrow 55"/>
          <p:cNvSpPr/>
          <p:nvPr/>
        </p:nvSpPr>
        <p:spPr>
          <a:xfrm rot="2187273">
            <a:off x="7670459" y="3559230"/>
            <a:ext cx="1599726" cy="988819"/>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Preston</a:t>
            </a:r>
          </a:p>
          <a:p>
            <a:pPr algn="ctr"/>
            <a:r>
              <a:rPr lang="en-GB" sz="1600" b="1" dirty="0" smtClean="0">
                <a:latin typeface="Arial" panose="020B0604020202020204" pitchFamily="34" charset="0"/>
                <a:cs typeface="Arial" panose="020B0604020202020204" pitchFamily="34" charset="0"/>
              </a:rPr>
              <a:t>1,660</a:t>
            </a:r>
            <a:endParaRPr lang="en-GB" sz="1600" b="1" dirty="0">
              <a:latin typeface="Arial" panose="020B0604020202020204" pitchFamily="34" charset="0"/>
              <a:cs typeface="Arial" panose="020B0604020202020204" pitchFamily="34" charset="0"/>
            </a:endParaRPr>
          </a:p>
        </p:txBody>
      </p:sp>
      <p:sp>
        <p:nvSpPr>
          <p:cNvPr id="57" name="Left Arrow 56"/>
          <p:cNvSpPr/>
          <p:nvPr/>
        </p:nvSpPr>
        <p:spPr>
          <a:xfrm rot="18130173">
            <a:off x="4738263" y="5645929"/>
            <a:ext cx="1381111" cy="84250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Wyre</a:t>
            </a:r>
          </a:p>
          <a:p>
            <a:pPr algn="ctr"/>
            <a:r>
              <a:rPr lang="en-GB" sz="1400" b="1" dirty="0" smtClean="0">
                <a:latin typeface="Arial" panose="020B0604020202020204" pitchFamily="34" charset="0"/>
                <a:cs typeface="Arial" panose="020B0604020202020204" pitchFamily="34" charset="0"/>
              </a:rPr>
              <a:t>1,040</a:t>
            </a:r>
            <a:endParaRPr lang="en-GB" sz="1400" b="1" dirty="0">
              <a:latin typeface="Arial" panose="020B0604020202020204" pitchFamily="34" charset="0"/>
              <a:cs typeface="Arial" panose="020B0604020202020204" pitchFamily="34" charset="0"/>
            </a:endParaRPr>
          </a:p>
        </p:txBody>
      </p:sp>
      <p:sp>
        <p:nvSpPr>
          <p:cNvPr id="38" name="Rectangle 37"/>
          <p:cNvSpPr/>
          <p:nvPr/>
        </p:nvSpPr>
        <p:spPr>
          <a:xfrm>
            <a:off x="7954484" y="4912799"/>
            <a:ext cx="3337294" cy="1277850"/>
          </a:xfrm>
          <a:prstGeom prst="rect">
            <a:avLst/>
          </a:prstGeom>
        </p:spPr>
        <p:txBody>
          <a:bodyPr wrap="square">
            <a:spAutoFit/>
          </a:bodyPr>
          <a:lstStyle/>
          <a:p>
            <a:pPr algn="ctr">
              <a:lnSpc>
                <a:spcPct val="107000"/>
              </a:lnSpc>
              <a:spcAft>
                <a:spcPts val="800"/>
              </a:spcAft>
            </a:pPr>
            <a:r>
              <a:rPr lang="en-GB" sz="2400" b="1" dirty="0" smtClean="0">
                <a:latin typeface="Arial" panose="020B0604020202020204" pitchFamily="34" charset="0"/>
                <a:ea typeface="Calibri" panose="020F0502020204030204" pitchFamily="34" charset="0"/>
                <a:cs typeface="Times New Roman" panose="02020603050405020304" pitchFamily="18" charset="0"/>
              </a:rPr>
              <a:t>The </a:t>
            </a:r>
            <a:r>
              <a:rPr lang="en-GB" sz="2400" b="1" dirty="0" smtClean="0">
                <a:solidFill>
                  <a:srgbClr val="990000"/>
                </a:solidFill>
                <a:latin typeface="Arial" panose="020B0604020202020204" pitchFamily="34" charset="0"/>
                <a:ea typeface="Calibri" panose="020F0502020204030204" pitchFamily="34" charset="0"/>
                <a:cs typeface="Times New Roman" panose="02020603050405020304" pitchFamily="18" charset="0"/>
              </a:rPr>
              <a:t>darker</a:t>
            </a:r>
            <a:r>
              <a:rPr lang="en-GB" sz="2400" b="1" dirty="0" smtClean="0">
                <a:latin typeface="Arial" panose="020B0604020202020204" pitchFamily="34" charset="0"/>
                <a:ea typeface="Calibri" panose="020F0502020204030204" pitchFamily="34" charset="0"/>
                <a:cs typeface="Times New Roman" panose="02020603050405020304" pitchFamily="18" charset="0"/>
              </a:rPr>
              <a:t> the colour, the more people are employed</a:t>
            </a:r>
            <a:endParaRPr lang="en-GB" sz="24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13"/>
          <p:cNvSpPr/>
          <p:nvPr/>
        </p:nvSpPr>
        <p:spPr>
          <a:xfrm>
            <a:off x="4475968" y="3521247"/>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5" name="TextBox 14"/>
          <p:cNvSpPr txBox="1"/>
          <p:nvPr/>
        </p:nvSpPr>
        <p:spPr>
          <a:xfrm>
            <a:off x="3174522" y="3267908"/>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Morecambe</a:t>
            </a:r>
          </a:p>
        </p:txBody>
      </p:sp>
      <p:sp>
        <p:nvSpPr>
          <p:cNvPr id="16" name="Oval 15"/>
          <p:cNvSpPr/>
          <p:nvPr/>
        </p:nvSpPr>
        <p:spPr>
          <a:xfrm>
            <a:off x="4704568" y="4016547"/>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7" name="TextBox 16"/>
          <p:cNvSpPr txBox="1"/>
          <p:nvPr/>
        </p:nvSpPr>
        <p:spPr>
          <a:xfrm>
            <a:off x="4593359" y="3806704"/>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Lancaster</a:t>
            </a:r>
          </a:p>
        </p:txBody>
      </p:sp>
      <p:sp>
        <p:nvSpPr>
          <p:cNvPr id="18" name="Oval 17"/>
          <p:cNvSpPr/>
          <p:nvPr/>
        </p:nvSpPr>
        <p:spPr>
          <a:xfrm>
            <a:off x="4936018" y="2886747"/>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9" name="TextBox 18"/>
          <p:cNvSpPr txBox="1"/>
          <p:nvPr/>
        </p:nvSpPr>
        <p:spPr>
          <a:xfrm>
            <a:off x="4746607" y="2886747"/>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Carnforth</a:t>
            </a:r>
          </a:p>
        </p:txBody>
      </p:sp>
      <p:sp>
        <p:nvSpPr>
          <p:cNvPr id="20" name="Oval 19"/>
          <p:cNvSpPr/>
          <p:nvPr/>
        </p:nvSpPr>
        <p:spPr>
          <a:xfrm>
            <a:off x="4953125" y="4679971"/>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1" name="TextBox 20"/>
          <p:cNvSpPr txBox="1"/>
          <p:nvPr/>
        </p:nvSpPr>
        <p:spPr>
          <a:xfrm>
            <a:off x="4560046" y="4367626"/>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Bailrigg</a:t>
            </a:r>
          </a:p>
        </p:txBody>
      </p:sp>
      <p:sp>
        <p:nvSpPr>
          <p:cNvPr id="22" name="Left Arrow 21"/>
          <p:cNvSpPr/>
          <p:nvPr/>
        </p:nvSpPr>
        <p:spPr>
          <a:xfrm rot="18130173">
            <a:off x="3563251" y="5509158"/>
            <a:ext cx="1381111" cy="84250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Fylde</a:t>
            </a:r>
          </a:p>
          <a:p>
            <a:pPr algn="ctr"/>
            <a:r>
              <a:rPr lang="en-GB" sz="1400" b="1" dirty="0" smtClean="0">
                <a:latin typeface="Arial" panose="020B0604020202020204" pitchFamily="34" charset="0"/>
                <a:cs typeface="Arial" panose="020B0604020202020204" pitchFamily="34" charset="0"/>
              </a:rPr>
              <a:t>540</a:t>
            </a:r>
          </a:p>
        </p:txBody>
      </p:sp>
      <p:cxnSp>
        <p:nvCxnSpPr>
          <p:cNvPr id="23" name="Straight Arrow Connector 22"/>
          <p:cNvCxnSpPr/>
          <p:nvPr/>
        </p:nvCxnSpPr>
        <p:spPr>
          <a:xfrm flipV="1">
            <a:off x="2501148" y="4638383"/>
            <a:ext cx="2458422" cy="8289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34240" y="5298067"/>
            <a:ext cx="1485146"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Lancaster University</a:t>
            </a:r>
          </a:p>
        </p:txBody>
      </p:sp>
      <p:cxnSp>
        <p:nvCxnSpPr>
          <p:cNvPr id="26" name="Straight Arrow Connector 25"/>
          <p:cNvCxnSpPr/>
          <p:nvPr/>
        </p:nvCxnSpPr>
        <p:spPr>
          <a:xfrm>
            <a:off x="2867657" y="3785125"/>
            <a:ext cx="1340420" cy="1108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10374" y="3422377"/>
            <a:ext cx="1929836"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White Lund Industrial Estate</a:t>
            </a:r>
          </a:p>
        </p:txBody>
      </p:sp>
      <p:sp>
        <p:nvSpPr>
          <p:cNvPr id="32" name="TextBox 31"/>
          <p:cNvSpPr txBox="1"/>
          <p:nvPr/>
        </p:nvSpPr>
        <p:spPr>
          <a:xfrm>
            <a:off x="2308314" y="4261404"/>
            <a:ext cx="1929836"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Heysham</a:t>
            </a:r>
            <a:endParaRPr lang="en-GB" sz="1600" b="1" dirty="0" smtClean="0">
              <a:latin typeface="Arial" panose="020B0604020202020204" pitchFamily="34" charset="0"/>
              <a:cs typeface="Arial" panose="020B0604020202020204" pitchFamily="34" charset="0"/>
            </a:endParaRPr>
          </a:p>
        </p:txBody>
      </p:sp>
      <p:sp>
        <p:nvSpPr>
          <p:cNvPr id="35" name="Oval 34"/>
          <p:cNvSpPr/>
          <p:nvPr/>
        </p:nvSpPr>
        <p:spPr>
          <a:xfrm>
            <a:off x="3804286" y="4356495"/>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Tree>
    <p:extLst>
      <p:ext uri="{BB962C8B-B14F-4D97-AF65-F5344CB8AC3E}">
        <p14:creationId xmlns:p14="http://schemas.microsoft.com/office/powerpoint/2010/main" val="3327603998"/>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500"/>
                                        <p:tgtEl>
                                          <p:spTgt spid="4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75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4250"/>
                            </p:stCondLst>
                            <p:childTnLst>
                              <p:par>
                                <p:cTn id="17" presetID="10" presetClass="entr" presetSubtype="0" fill="hold" grpId="0" nodeType="afterEffect">
                                  <p:stCondLst>
                                    <p:cond delay="50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par>
                          <p:cTn id="20" fill="hold">
                            <p:stCondLst>
                              <p:cond delay="5250"/>
                            </p:stCondLst>
                            <p:childTnLst>
                              <p:par>
                                <p:cTn id="21" presetID="10" presetClass="entr" presetSubtype="0" fill="hold" grpId="0" nodeType="afterEffect">
                                  <p:stCondLst>
                                    <p:cond delay="50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par>
                          <p:cTn id="24" fill="hold">
                            <p:stCondLst>
                              <p:cond delay="6250"/>
                            </p:stCondLst>
                            <p:childTnLst>
                              <p:par>
                                <p:cTn id="25" presetID="10" presetClass="entr" presetSubtype="0" fill="hold" grpId="0" nodeType="afterEffect">
                                  <p:stCondLst>
                                    <p:cond delay="5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7250"/>
                            </p:stCondLst>
                            <p:childTnLst>
                              <p:par>
                                <p:cTn id="29" presetID="10" presetClass="entr" presetSubtype="0" fill="hold" grpId="0" nodeType="afterEffect">
                                  <p:stCondLst>
                                    <p:cond delay="1000"/>
                                  </p:stCondLst>
                                  <p:childTnLst>
                                    <p:set>
                                      <p:cBhvr>
                                        <p:cTn id="30" dur="1" fill="hold">
                                          <p:stCondLst>
                                            <p:cond delay="0"/>
                                          </p:stCondLst>
                                        </p:cTn>
                                        <p:tgtEl>
                                          <p:spTgt spid="38">
                                            <p:txEl>
                                              <p:pRg st="0" end="0"/>
                                            </p:txEl>
                                          </p:spTgt>
                                        </p:tgtEl>
                                        <p:attrNameLst>
                                          <p:attrName>style.visibility</p:attrName>
                                        </p:attrNameLst>
                                      </p:cBhvr>
                                      <p:to>
                                        <p:strVal val="visible"/>
                                      </p:to>
                                    </p:set>
                                    <p:animEffect transition="in" filter="fade">
                                      <p:cBhvr>
                                        <p:cTn id="31" dur="500"/>
                                        <p:tgtEl>
                                          <p:spTgt spid="38">
                                            <p:txEl>
                                              <p:pRg st="0" end="0"/>
                                            </p:txEl>
                                          </p:spTgt>
                                        </p:tgtEl>
                                      </p:cBhvr>
                                    </p:animEffect>
                                  </p:childTnLst>
                                </p:cTn>
                              </p:par>
                            </p:childTnLst>
                          </p:cTn>
                        </p:par>
                        <p:par>
                          <p:cTn id="32" fill="hold">
                            <p:stCondLst>
                              <p:cond delay="8750"/>
                            </p:stCondLst>
                            <p:childTnLst>
                              <p:par>
                                <p:cTn id="33" presetID="2" presetClass="entr" presetSubtype="8" fill="hold" nodeType="afterEffect">
                                  <p:stCondLst>
                                    <p:cond delay="5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975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10250"/>
                            </p:stCondLst>
                            <p:childTnLst>
                              <p:par>
                                <p:cTn id="42" presetID="2" presetClass="entr" presetSubtype="8" fill="hold" nodeType="afterEffect">
                                  <p:stCondLst>
                                    <p:cond delay="50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par>
                          <p:cTn id="46" fill="hold">
                            <p:stCondLst>
                              <p:cond delay="1125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7" grpId="0" build="p"/>
      <p:bldP spid="53" grpId="0" animBg="1"/>
      <p:bldP spid="56" grpId="0" animBg="1"/>
      <p:bldP spid="57" grpId="0" animBg="1"/>
      <p:bldP spid="38" grpId="0" build="p"/>
      <p:bldP spid="22" grpId="0" animBg="1"/>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sz="3200" b="1" dirty="0" smtClean="0">
                <a:latin typeface="Arial" panose="020B0604020202020204" pitchFamily="34" charset="0"/>
                <a:cs typeface="Arial" panose="020B0604020202020204" pitchFamily="34" charset="0"/>
              </a:rPr>
              <a:t>An overview of your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a:t>
            </a:r>
            <a:endParaRPr lang="en-GB" sz="3200" dirty="0"/>
          </a:p>
        </p:txBody>
      </p:sp>
      <p:sp>
        <p:nvSpPr>
          <p:cNvPr id="4" name="Block Arc 3"/>
          <p:cNvSpPr/>
          <p:nvPr/>
        </p:nvSpPr>
        <p:spPr>
          <a:xfrm rot="5400000">
            <a:off x="662497" y="2598326"/>
            <a:ext cx="3101654" cy="2991695"/>
          </a:xfrm>
          <a:prstGeom prst="blockArc">
            <a:avLst>
              <a:gd name="adj1" fmla="val 10800000"/>
              <a:gd name="adj2" fmla="val 10774891"/>
              <a:gd name="adj3" fmla="val 14484"/>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Block Arc 27"/>
          <p:cNvSpPr/>
          <p:nvPr/>
        </p:nvSpPr>
        <p:spPr>
          <a:xfrm rot="5400000">
            <a:off x="653166" y="2585168"/>
            <a:ext cx="3101654" cy="2991695"/>
          </a:xfrm>
          <a:prstGeom prst="blockArc">
            <a:avLst>
              <a:gd name="adj1" fmla="val 10840729"/>
              <a:gd name="adj2" fmla="val 12923958"/>
              <a:gd name="adj3" fmla="val 1484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Block Arc 28"/>
          <p:cNvSpPr/>
          <p:nvPr/>
        </p:nvSpPr>
        <p:spPr>
          <a:xfrm rot="7533047">
            <a:off x="610818" y="2635118"/>
            <a:ext cx="3124249" cy="2937173"/>
          </a:xfrm>
          <a:prstGeom prst="blockArc">
            <a:avLst>
              <a:gd name="adj1" fmla="val 10831705"/>
              <a:gd name="adj2" fmla="val 11832604"/>
              <a:gd name="adj3" fmla="val 1471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342373" y="3706419"/>
            <a:ext cx="3682372" cy="830997"/>
          </a:xfrm>
          <a:prstGeom prst="rect">
            <a:avLst/>
          </a:prstGeom>
        </p:spPr>
        <p:txBody>
          <a:bodyPr wrap="square">
            <a:spAutoFit/>
          </a:bodyPr>
          <a:lstStyle/>
          <a:p>
            <a:pPr algn="ctr"/>
            <a:r>
              <a:rPr lang="en-GB" sz="2800" b="1" dirty="0" smtClean="0">
                <a:solidFill>
                  <a:srgbClr val="660066"/>
                </a:solidFill>
                <a:latin typeface="Arial" panose="020B0604020202020204" pitchFamily="34" charset="0"/>
                <a:ea typeface="Calibri" panose="020F0502020204030204" pitchFamily="34" charset="0"/>
              </a:rPr>
              <a:t>66,800</a:t>
            </a:r>
          </a:p>
          <a:p>
            <a:pPr algn="ctr"/>
            <a:r>
              <a:rPr lang="en-GB" sz="2000" b="1" dirty="0" smtClean="0">
                <a:solidFill>
                  <a:srgbClr val="660066"/>
                </a:solidFill>
                <a:latin typeface="Arial" panose="020B0604020202020204" pitchFamily="34" charset="0"/>
              </a:rPr>
              <a:t>People in work</a:t>
            </a:r>
            <a:endParaRPr lang="en-GB" sz="2000" b="1" dirty="0">
              <a:solidFill>
                <a:srgbClr val="660066"/>
              </a:solidFill>
            </a:endParaRPr>
          </a:p>
        </p:txBody>
      </p:sp>
      <p:sp>
        <p:nvSpPr>
          <p:cNvPr id="31" name="Rectangle 30"/>
          <p:cNvSpPr/>
          <p:nvPr/>
        </p:nvSpPr>
        <p:spPr>
          <a:xfrm>
            <a:off x="1661797" y="1801298"/>
            <a:ext cx="3682372" cy="830997"/>
          </a:xfrm>
          <a:prstGeom prst="rect">
            <a:avLst/>
          </a:prstGeom>
        </p:spPr>
        <p:txBody>
          <a:bodyPr wrap="square">
            <a:spAutoFit/>
          </a:bodyPr>
          <a:lstStyle/>
          <a:p>
            <a:pPr algn="ctr"/>
            <a:r>
              <a:rPr lang="en-GB" sz="2800" b="1" dirty="0" smtClean="0">
                <a:solidFill>
                  <a:srgbClr val="92D050"/>
                </a:solidFill>
                <a:latin typeface="Arial" panose="020B0604020202020204" pitchFamily="34" charset="0"/>
                <a:ea typeface="Calibri" panose="020F0502020204030204" pitchFamily="34" charset="0"/>
              </a:rPr>
              <a:t>8,100</a:t>
            </a:r>
          </a:p>
          <a:p>
            <a:pPr algn="ctr"/>
            <a:r>
              <a:rPr lang="en-GB" sz="2000" b="1" dirty="0" smtClean="0">
                <a:solidFill>
                  <a:srgbClr val="92D050"/>
                </a:solidFill>
                <a:latin typeface="Arial" panose="020B0604020202020204" pitchFamily="34" charset="0"/>
              </a:rPr>
              <a:t>Are </a:t>
            </a:r>
            <a:r>
              <a:rPr lang="en-GB" sz="2000" b="1" dirty="0">
                <a:solidFill>
                  <a:srgbClr val="92D050"/>
                </a:solidFill>
                <a:latin typeface="Arial" panose="020B0604020202020204" pitchFamily="34" charset="0"/>
              </a:rPr>
              <a:t>s</a:t>
            </a:r>
            <a:r>
              <a:rPr lang="en-GB" sz="2000" b="1" dirty="0" smtClean="0">
                <a:solidFill>
                  <a:srgbClr val="92D050"/>
                </a:solidFill>
                <a:latin typeface="Arial" panose="020B0604020202020204" pitchFamily="34" charset="0"/>
              </a:rPr>
              <a:t>elf-employed</a:t>
            </a:r>
            <a:endParaRPr lang="en-GB" sz="2000" b="1" dirty="0">
              <a:solidFill>
                <a:srgbClr val="92D050"/>
              </a:solidFill>
            </a:endParaRPr>
          </a:p>
        </p:txBody>
      </p:sp>
      <p:sp>
        <p:nvSpPr>
          <p:cNvPr id="32" name="Rectangle 31"/>
          <p:cNvSpPr/>
          <p:nvPr/>
        </p:nvSpPr>
        <p:spPr>
          <a:xfrm>
            <a:off x="2803257" y="2613830"/>
            <a:ext cx="3682372" cy="830997"/>
          </a:xfrm>
          <a:prstGeom prst="rect">
            <a:avLst/>
          </a:prstGeom>
        </p:spPr>
        <p:txBody>
          <a:bodyPr wrap="square">
            <a:spAutoFit/>
          </a:bodyPr>
          <a:lstStyle/>
          <a:p>
            <a:pPr algn="ctr"/>
            <a:r>
              <a:rPr lang="en-GB" sz="2800" b="1" dirty="0" smtClean="0">
                <a:solidFill>
                  <a:schemeClr val="accent2"/>
                </a:solidFill>
                <a:latin typeface="Arial" panose="020B0604020202020204" pitchFamily="34" charset="0"/>
                <a:ea typeface="Calibri" panose="020F0502020204030204" pitchFamily="34" charset="0"/>
              </a:rPr>
              <a:t>2,800</a:t>
            </a:r>
          </a:p>
          <a:p>
            <a:pPr algn="ctr"/>
            <a:r>
              <a:rPr lang="en-GB" sz="2000" b="1" dirty="0" smtClean="0">
                <a:solidFill>
                  <a:schemeClr val="accent2"/>
                </a:solidFill>
                <a:latin typeface="Arial" panose="020B0604020202020204" pitchFamily="34" charset="0"/>
              </a:rPr>
              <a:t>Are unemployed</a:t>
            </a:r>
            <a:endParaRPr lang="en-GB" sz="2000" b="1" dirty="0">
              <a:solidFill>
                <a:schemeClr val="accent2"/>
              </a:solidFill>
            </a:endParaRPr>
          </a:p>
        </p:txBody>
      </p:sp>
      <p:sp>
        <p:nvSpPr>
          <p:cNvPr id="40" name="Rectangle 39"/>
          <p:cNvSpPr/>
          <p:nvPr/>
        </p:nvSpPr>
        <p:spPr>
          <a:xfrm>
            <a:off x="6754904" y="2296852"/>
            <a:ext cx="2970756" cy="830997"/>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Number of </a:t>
            </a:r>
            <a:r>
              <a:rPr lang="en-GB" sz="2400" b="1" dirty="0">
                <a:solidFill>
                  <a:srgbClr val="990000"/>
                </a:solidFill>
                <a:latin typeface="Arial" panose="020B0604020202020204" pitchFamily="34" charset="0"/>
              </a:rPr>
              <a:t>b</a:t>
            </a:r>
            <a:r>
              <a:rPr lang="en-GB" sz="2400" b="1" dirty="0" smtClean="0">
                <a:solidFill>
                  <a:srgbClr val="990000"/>
                </a:solidFill>
                <a:latin typeface="Arial" panose="020B0604020202020204" pitchFamily="34" charset="0"/>
              </a:rPr>
              <a:t>usinesses</a:t>
            </a:r>
            <a:endParaRPr lang="en-GB" sz="2400" b="1" dirty="0">
              <a:solidFill>
                <a:srgbClr val="990000"/>
              </a:solidFill>
            </a:endParaRPr>
          </a:p>
        </p:txBody>
      </p:sp>
      <p:sp>
        <p:nvSpPr>
          <p:cNvPr id="20" name="Rectangle 19"/>
          <p:cNvSpPr/>
          <p:nvPr/>
        </p:nvSpPr>
        <p:spPr>
          <a:xfrm>
            <a:off x="5015728" y="5978552"/>
            <a:ext cx="6404450" cy="830997"/>
          </a:xfrm>
          <a:prstGeom prst="rect">
            <a:avLst/>
          </a:prstGeom>
        </p:spPr>
        <p:txBody>
          <a:bodyPr wrap="square">
            <a:spAutoFit/>
          </a:bodyPr>
          <a:lstStyle/>
          <a:p>
            <a:pPr algn="ctr"/>
            <a:r>
              <a:rPr lang="en-GB" sz="2400" b="1" dirty="0" smtClean="0">
                <a:latin typeface="Arial" panose="020B0604020202020204" pitchFamily="34" charset="0"/>
              </a:rPr>
              <a:t>Two-fifths of people have gone onto higher education</a:t>
            </a:r>
            <a:endParaRPr lang="en-GB" sz="2400" b="1" dirty="0">
              <a:solidFill>
                <a:srgbClr val="C00000"/>
              </a:solidFill>
            </a:endParaRPr>
          </a:p>
        </p:txBody>
      </p:sp>
      <p:sp>
        <p:nvSpPr>
          <p:cNvPr id="21" name="Rectangle 20"/>
          <p:cNvSpPr/>
          <p:nvPr/>
        </p:nvSpPr>
        <p:spPr>
          <a:xfrm>
            <a:off x="6749781" y="415178"/>
            <a:ext cx="2970756" cy="1015663"/>
          </a:xfrm>
          <a:prstGeom prst="rect">
            <a:avLst/>
          </a:prstGeom>
        </p:spPr>
        <p:txBody>
          <a:bodyPr wrap="square">
            <a:spAutoFit/>
          </a:bodyPr>
          <a:lstStyle/>
          <a:p>
            <a:pPr algn="ctr"/>
            <a:r>
              <a:rPr lang="en-GB" sz="4000" b="1" dirty="0" smtClean="0">
                <a:solidFill>
                  <a:srgbClr val="990000"/>
                </a:solidFill>
                <a:latin typeface="Arial" panose="020B0604020202020204" pitchFamily="34" charset="0"/>
                <a:ea typeface="Calibri" panose="020F0502020204030204" pitchFamily="34" charset="0"/>
              </a:rPr>
              <a:t>4,660</a:t>
            </a:r>
          </a:p>
          <a:p>
            <a:pPr algn="ctr"/>
            <a:endParaRPr lang="en-GB" sz="2000" b="1" dirty="0">
              <a:solidFill>
                <a:srgbClr val="990000"/>
              </a:solidFill>
            </a:endParaRPr>
          </a:p>
        </p:txBody>
      </p:sp>
      <p:grpSp>
        <p:nvGrpSpPr>
          <p:cNvPr id="5" name="Group 4"/>
          <p:cNvGrpSpPr/>
          <p:nvPr/>
        </p:nvGrpSpPr>
        <p:grpSpPr>
          <a:xfrm>
            <a:off x="6857228" y="1048439"/>
            <a:ext cx="2721449" cy="1277909"/>
            <a:chOff x="6857228" y="1048439"/>
            <a:chExt cx="2721449" cy="1277909"/>
          </a:xfrm>
        </p:grpSpPr>
        <p:grpSp>
          <p:nvGrpSpPr>
            <p:cNvPr id="7" name="Group 6"/>
            <p:cNvGrpSpPr/>
            <p:nvPr/>
          </p:nvGrpSpPr>
          <p:grpSpPr>
            <a:xfrm>
              <a:off x="6857228" y="1048439"/>
              <a:ext cx="2721449" cy="1277909"/>
              <a:chOff x="8411346" y="577880"/>
              <a:chExt cx="1521994" cy="714682"/>
            </a:xfrm>
          </p:grpSpPr>
          <p:sp>
            <p:nvSpPr>
              <p:cNvPr id="33"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34"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3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3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3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3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3" name="Oval 2"/>
            <p:cNvSpPr/>
            <p:nvPr/>
          </p:nvSpPr>
          <p:spPr>
            <a:xfrm>
              <a:off x="8213082" y="2093895"/>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 name="Chart 21"/>
          <p:cNvGraphicFramePr>
            <a:graphicFrameLocks/>
          </p:cNvGraphicFramePr>
          <p:nvPr>
            <p:extLst>
              <p:ext uri="{D42A27DB-BD31-4B8C-83A1-F6EECF244321}">
                <p14:modId xmlns:p14="http://schemas.microsoft.com/office/powerpoint/2010/main" val="396694701"/>
              </p:ext>
            </p:extLst>
          </p:nvPr>
        </p:nvGraphicFramePr>
        <p:xfrm>
          <a:off x="5043971" y="3336520"/>
          <a:ext cx="6338222" cy="2753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3071974"/>
      </p:ext>
    </p:extLst>
  </p:cSld>
  <p:clrMapOvr>
    <a:masterClrMapping/>
  </p:clrMapOvr>
  <mc:AlternateContent xmlns:mc="http://schemas.openxmlformats.org/markup-compatibility/2006" xmlns:p14="http://schemas.microsoft.com/office/powerpoint/2010/main">
    <mc:Choice Requires="p14">
      <p:transition spd="med" p14:dur="700" advTm="24000">
        <p:fade/>
      </p:transition>
    </mc:Choice>
    <mc:Fallback xmlns="">
      <p:transition spd="med"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3500"/>
                            </p:stCondLst>
                            <p:childTnLst>
                              <p:par>
                                <p:cTn id="13" presetID="22" presetClass="entr" presetSubtype="8" fill="hold" grpId="0" nodeType="afterEffect">
                                  <p:stCondLst>
                                    <p:cond delay="125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5750"/>
                            </p:stCondLst>
                            <p:childTnLst>
                              <p:par>
                                <p:cTn id="21" presetID="22" presetClass="entr" presetSubtype="1" fill="hold" grpId="0" nodeType="afterEffect">
                                  <p:stCondLst>
                                    <p:cond delay="100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7250"/>
                            </p:stCondLst>
                            <p:childTnLst>
                              <p:par>
                                <p:cTn id="25" presetID="10" presetClass="entr" presetSubtype="0" fill="hold" grpId="0" nodeType="afterEffect">
                                  <p:stCondLst>
                                    <p:cond delay="5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8250"/>
                            </p:stCondLst>
                            <p:childTnLst>
                              <p:par>
                                <p:cTn id="29" presetID="2" presetClass="entr" presetSubtype="2"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9250"/>
                            </p:stCondLst>
                            <p:childTnLst>
                              <p:par>
                                <p:cTn id="34" presetID="10" presetClass="entr" presetSubtype="0" fill="hold" grpId="0" nodeType="after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10250"/>
                            </p:stCondLst>
                            <p:childTnLst>
                              <p:par>
                                <p:cTn id="38" presetID="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10750"/>
                            </p:stCondLst>
                            <p:childTnLst>
                              <p:par>
                                <p:cTn id="43" presetID="42" presetClass="entr" presetSubtype="0" fill="hold" grpId="0" nodeType="afterEffect">
                                  <p:stCondLst>
                                    <p:cond delay="7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12500"/>
                            </p:stCondLst>
                            <p:childTnLst>
                              <p:par>
                                <p:cTn id="49" presetID="10" presetClass="entr" presetSubtype="0" fill="hold" grpId="0" nodeType="afterEffect">
                                  <p:stCondLst>
                                    <p:cond delay="5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p:bldP spid="31" grpId="0"/>
      <p:bldP spid="32" grpId="0"/>
      <p:bldP spid="40" grpId="0"/>
      <p:bldP spid="20" grpId="0"/>
      <p:bldP spid="21" grpId="0"/>
      <p:bldGraphic spid="2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35868" y="714163"/>
            <a:ext cx="105156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top </a:t>
            </a:r>
            <a:r>
              <a:rPr lang="en-GB" sz="3200" b="1" dirty="0">
                <a:latin typeface="Arial" panose="020B0604020202020204" pitchFamily="34" charset="0"/>
                <a:cs typeface="Arial" panose="020B0604020202020204" pitchFamily="34" charset="0"/>
              </a:rPr>
              <a:t>f</a:t>
            </a:r>
            <a:r>
              <a:rPr lang="en-GB" sz="3200" b="1" dirty="0" smtClean="0">
                <a:latin typeface="Arial" panose="020B0604020202020204" pitchFamily="34" charset="0"/>
                <a:cs typeface="Arial" panose="020B0604020202020204" pitchFamily="34" charset="0"/>
              </a:rPr>
              <a:t>ive </a:t>
            </a:r>
            <a:r>
              <a:rPr lang="en-GB" sz="3200" b="1" dirty="0">
                <a:latin typeface="Arial" panose="020B0604020202020204" pitchFamily="34" charset="0"/>
                <a:cs typeface="Arial" panose="020B0604020202020204" pitchFamily="34" charset="0"/>
              </a:rPr>
              <a:t>i</a:t>
            </a:r>
            <a:r>
              <a:rPr lang="en-GB" sz="3200" b="1" dirty="0" smtClean="0">
                <a:latin typeface="Arial" panose="020B0604020202020204" pitchFamily="34" charset="0"/>
                <a:cs typeface="Arial" panose="020B0604020202020204" pitchFamily="34" charset="0"/>
              </a:rPr>
              <a:t>ndustries with the most </a:t>
            </a:r>
            <a:r>
              <a:rPr lang="en-GB" sz="3200" b="1" dirty="0">
                <a:latin typeface="Arial" panose="020B0604020202020204" pitchFamily="34" charset="0"/>
                <a:cs typeface="Arial" panose="020B0604020202020204" pitchFamily="34" charset="0"/>
              </a:rPr>
              <a:t>j</a:t>
            </a:r>
            <a:r>
              <a:rPr lang="en-GB" sz="3200" b="1" dirty="0" smtClean="0">
                <a:latin typeface="Arial" panose="020B0604020202020204" pitchFamily="34" charset="0"/>
                <a:cs typeface="Arial" panose="020B0604020202020204" pitchFamily="34" charset="0"/>
              </a:rPr>
              <a:t>obs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t>
            </a:r>
            <a:endParaRPr lang="en-GB" sz="3200" b="1" dirty="0">
              <a:latin typeface="Arial" panose="020B0604020202020204" pitchFamily="34" charset="0"/>
              <a:cs typeface="Arial" panose="020B0604020202020204" pitchFamily="34" charset="0"/>
            </a:endParaRPr>
          </a:p>
        </p:txBody>
      </p:sp>
      <p:sp>
        <p:nvSpPr>
          <p:cNvPr id="22" name="object 13"/>
          <p:cNvSpPr/>
          <p:nvPr/>
        </p:nvSpPr>
        <p:spPr>
          <a:xfrm>
            <a:off x="5192463" y="178276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23" name="object 36"/>
          <p:cNvSpPr txBox="1"/>
          <p:nvPr/>
        </p:nvSpPr>
        <p:spPr>
          <a:xfrm>
            <a:off x="4109612" y="3284114"/>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9,000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24" name="object 38"/>
          <p:cNvSpPr txBox="1"/>
          <p:nvPr/>
        </p:nvSpPr>
        <p:spPr>
          <a:xfrm>
            <a:off x="1372100" y="3310124"/>
            <a:ext cx="2375538"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9,000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Education</a:t>
            </a:r>
            <a:endParaRPr sz="2000" b="1" dirty="0">
              <a:solidFill>
                <a:srgbClr val="FF7C80"/>
              </a:solidFill>
              <a:latin typeface="Arial"/>
              <a:cs typeface="Arial"/>
            </a:endParaRPr>
          </a:p>
        </p:txBody>
      </p:sp>
      <p:sp>
        <p:nvSpPr>
          <p:cNvPr id="27" name="object 40"/>
          <p:cNvSpPr txBox="1"/>
          <p:nvPr/>
        </p:nvSpPr>
        <p:spPr>
          <a:xfrm>
            <a:off x="7819129" y="3334694"/>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39" name="object 49"/>
          <p:cNvSpPr/>
          <p:nvPr/>
        </p:nvSpPr>
        <p:spPr>
          <a:xfrm>
            <a:off x="8886685" y="2865820"/>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41" name="object 50"/>
          <p:cNvSpPr/>
          <p:nvPr/>
        </p:nvSpPr>
        <p:spPr>
          <a:xfrm>
            <a:off x="8937996" y="2865311"/>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42" name="object 51"/>
          <p:cNvSpPr/>
          <p:nvPr/>
        </p:nvSpPr>
        <p:spPr>
          <a:xfrm>
            <a:off x="9064200" y="2363462"/>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43" name="object 52"/>
          <p:cNvSpPr/>
          <p:nvPr/>
        </p:nvSpPr>
        <p:spPr>
          <a:xfrm>
            <a:off x="9241307" y="1653001"/>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44" name="object 53"/>
          <p:cNvSpPr/>
          <p:nvPr/>
        </p:nvSpPr>
        <p:spPr>
          <a:xfrm>
            <a:off x="8805581" y="2765856"/>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45" name="object 54"/>
          <p:cNvSpPr/>
          <p:nvPr/>
        </p:nvSpPr>
        <p:spPr>
          <a:xfrm>
            <a:off x="9418548" y="2113053"/>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46" name="object 55"/>
          <p:cNvSpPr/>
          <p:nvPr/>
        </p:nvSpPr>
        <p:spPr>
          <a:xfrm>
            <a:off x="9338716" y="1966139"/>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48" name="object 56"/>
          <p:cNvSpPr/>
          <p:nvPr/>
        </p:nvSpPr>
        <p:spPr>
          <a:xfrm>
            <a:off x="9405360" y="2032796"/>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49" name="object 57"/>
          <p:cNvSpPr/>
          <p:nvPr/>
        </p:nvSpPr>
        <p:spPr>
          <a:xfrm>
            <a:off x="9091072" y="1759522"/>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50" name="Group 49"/>
          <p:cNvGrpSpPr/>
          <p:nvPr/>
        </p:nvGrpSpPr>
        <p:grpSpPr>
          <a:xfrm>
            <a:off x="3787180" y="4307988"/>
            <a:ext cx="1412509" cy="1412509"/>
            <a:chOff x="3100509" y="4635925"/>
            <a:chExt cx="989965" cy="989965"/>
          </a:xfrm>
        </p:grpSpPr>
        <p:sp>
          <p:nvSpPr>
            <p:cNvPr id="51"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52"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53"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54"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55" name="object 40"/>
          <p:cNvSpPr txBox="1"/>
          <p:nvPr/>
        </p:nvSpPr>
        <p:spPr>
          <a:xfrm>
            <a:off x="3208535" y="5796610"/>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sp>
        <p:nvSpPr>
          <p:cNvPr id="60" name="object 40"/>
          <p:cNvSpPr txBox="1"/>
          <p:nvPr/>
        </p:nvSpPr>
        <p:spPr>
          <a:xfrm>
            <a:off x="6099396" y="5720497"/>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6,000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Visitor Economy</a:t>
            </a:r>
            <a:endParaRPr sz="2000" b="1" dirty="0">
              <a:solidFill>
                <a:srgbClr val="FF9999"/>
              </a:solidFill>
              <a:latin typeface="Arial"/>
              <a:cs typeface="Arial"/>
            </a:endParaRPr>
          </a:p>
        </p:txBody>
      </p:sp>
      <p:sp>
        <p:nvSpPr>
          <p:cNvPr id="25" name="object 20"/>
          <p:cNvSpPr/>
          <p:nvPr/>
        </p:nvSpPr>
        <p:spPr>
          <a:xfrm>
            <a:off x="2070855" y="1942767"/>
            <a:ext cx="1349830" cy="1341347"/>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26" name="object 21"/>
          <p:cNvSpPr/>
          <p:nvPr/>
        </p:nvSpPr>
        <p:spPr>
          <a:xfrm>
            <a:off x="2255963" y="2113053"/>
            <a:ext cx="697712" cy="259786"/>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sp>
        <p:nvSpPr>
          <p:cNvPr id="28" name="object 58"/>
          <p:cNvSpPr/>
          <p:nvPr/>
        </p:nvSpPr>
        <p:spPr>
          <a:xfrm>
            <a:off x="6823019" y="4541942"/>
            <a:ext cx="1126942" cy="1126942"/>
          </a:xfrm>
          <a:custGeom>
            <a:avLst/>
            <a:gdLst/>
            <a:ahLst/>
            <a:cxnLst/>
            <a:rect l="l" t="t" r="r" b="b"/>
            <a:pathLst>
              <a:path w="761364" h="761364">
                <a:moveTo>
                  <a:pt x="380390" y="0"/>
                </a:moveTo>
                <a:lnTo>
                  <a:pt x="332675" y="2963"/>
                </a:lnTo>
                <a:lnTo>
                  <a:pt x="286728" y="11616"/>
                </a:lnTo>
                <a:lnTo>
                  <a:pt x="242907" y="25603"/>
                </a:lnTo>
                <a:lnTo>
                  <a:pt x="201567" y="44566"/>
                </a:lnTo>
                <a:lnTo>
                  <a:pt x="163065" y="68149"/>
                </a:lnTo>
                <a:lnTo>
                  <a:pt x="127758" y="95997"/>
                </a:lnTo>
                <a:lnTo>
                  <a:pt x="96002" y="127753"/>
                </a:lnTo>
                <a:lnTo>
                  <a:pt x="68153" y="163059"/>
                </a:lnTo>
                <a:lnTo>
                  <a:pt x="44568" y="201561"/>
                </a:lnTo>
                <a:lnTo>
                  <a:pt x="25604" y="242901"/>
                </a:lnTo>
                <a:lnTo>
                  <a:pt x="11617" y="286724"/>
                </a:lnTo>
                <a:lnTo>
                  <a:pt x="2963" y="332672"/>
                </a:lnTo>
                <a:lnTo>
                  <a:pt x="0" y="380390"/>
                </a:lnTo>
                <a:lnTo>
                  <a:pt x="2963" y="428107"/>
                </a:lnTo>
                <a:lnTo>
                  <a:pt x="11617" y="474054"/>
                </a:lnTo>
                <a:lnTo>
                  <a:pt x="25604" y="517873"/>
                </a:lnTo>
                <a:lnTo>
                  <a:pt x="44568" y="559210"/>
                </a:lnTo>
                <a:lnTo>
                  <a:pt x="68153" y="597708"/>
                </a:lnTo>
                <a:lnTo>
                  <a:pt x="96002" y="633010"/>
                </a:lnTo>
                <a:lnTo>
                  <a:pt x="127758" y="664761"/>
                </a:lnTo>
                <a:lnTo>
                  <a:pt x="163065" y="692605"/>
                </a:lnTo>
                <a:lnTo>
                  <a:pt x="201567" y="716185"/>
                </a:lnTo>
                <a:lnTo>
                  <a:pt x="242907" y="735144"/>
                </a:lnTo>
                <a:lnTo>
                  <a:pt x="286728" y="749128"/>
                </a:lnTo>
                <a:lnTo>
                  <a:pt x="332675" y="757779"/>
                </a:lnTo>
                <a:lnTo>
                  <a:pt x="380390" y="760742"/>
                </a:lnTo>
                <a:lnTo>
                  <a:pt x="428105" y="757779"/>
                </a:lnTo>
                <a:lnTo>
                  <a:pt x="474050" y="749128"/>
                </a:lnTo>
                <a:lnTo>
                  <a:pt x="517870" y="735144"/>
                </a:lnTo>
                <a:lnTo>
                  <a:pt x="559207" y="716185"/>
                </a:lnTo>
                <a:lnTo>
                  <a:pt x="597707" y="692605"/>
                </a:lnTo>
                <a:lnTo>
                  <a:pt x="633011" y="664761"/>
                </a:lnTo>
                <a:lnTo>
                  <a:pt x="664764" y="633010"/>
                </a:lnTo>
                <a:lnTo>
                  <a:pt x="692610" y="597708"/>
                </a:lnTo>
                <a:lnTo>
                  <a:pt x="716192" y="559210"/>
                </a:lnTo>
                <a:lnTo>
                  <a:pt x="735154" y="517873"/>
                </a:lnTo>
                <a:lnTo>
                  <a:pt x="749139" y="474054"/>
                </a:lnTo>
                <a:lnTo>
                  <a:pt x="757792" y="428107"/>
                </a:lnTo>
                <a:lnTo>
                  <a:pt x="760755" y="380390"/>
                </a:lnTo>
                <a:lnTo>
                  <a:pt x="757792" y="332672"/>
                </a:lnTo>
                <a:lnTo>
                  <a:pt x="749139" y="286724"/>
                </a:lnTo>
                <a:lnTo>
                  <a:pt x="735154" y="242901"/>
                </a:lnTo>
                <a:lnTo>
                  <a:pt x="716192" y="201561"/>
                </a:lnTo>
                <a:lnTo>
                  <a:pt x="692610" y="163059"/>
                </a:lnTo>
                <a:lnTo>
                  <a:pt x="664764" y="127753"/>
                </a:lnTo>
                <a:lnTo>
                  <a:pt x="633011" y="95997"/>
                </a:lnTo>
                <a:lnTo>
                  <a:pt x="597707" y="68149"/>
                </a:lnTo>
                <a:lnTo>
                  <a:pt x="559207" y="44566"/>
                </a:lnTo>
                <a:lnTo>
                  <a:pt x="517870" y="25603"/>
                </a:lnTo>
                <a:lnTo>
                  <a:pt x="474050" y="11616"/>
                </a:lnTo>
                <a:lnTo>
                  <a:pt x="428105" y="2963"/>
                </a:lnTo>
                <a:lnTo>
                  <a:pt x="380390" y="0"/>
                </a:lnTo>
                <a:close/>
              </a:path>
            </a:pathLst>
          </a:custGeom>
          <a:solidFill>
            <a:srgbClr val="C00000"/>
          </a:solidFill>
        </p:spPr>
        <p:txBody>
          <a:bodyPr wrap="square" lIns="0" tIns="0" rIns="0" bIns="0" rtlCol="0"/>
          <a:lstStyle/>
          <a:p>
            <a:endParaRPr/>
          </a:p>
        </p:txBody>
      </p:sp>
      <p:sp>
        <p:nvSpPr>
          <p:cNvPr id="29" name="object 59"/>
          <p:cNvSpPr/>
          <p:nvPr/>
        </p:nvSpPr>
        <p:spPr>
          <a:xfrm>
            <a:off x="6582989" y="4566041"/>
            <a:ext cx="169183" cy="1073368"/>
          </a:xfrm>
          <a:custGeom>
            <a:avLst/>
            <a:gdLst/>
            <a:ahLst/>
            <a:cxnLst/>
            <a:rect l="l" t="t" r="r" b="b"/>
            <a:pathLst>
              <a:path w="114300" h="725170">
                <a:moveTo>
                  <a:pt x="25766" y="1054"/>
                </a:moveTo>
                <a:lnTo>
                  <a:pt x="21256" y="5740"/>
                </a:lnTo>
                <a:lnTo>
                  <a:pt x="21214" y="5930"/>
                </a:lnTo>
                <a:lnTo>
                  <a:pt x="3884" y="163601"/>
                </a:lnTo>
                <a:lnTo>
                  <a:pt x="0" y="187833"/>
                </a:lnTo>
                <a:lnTo>
                  <a:pt x="196" y="203484"/>
                </a:lnTo>
                <a:lnTo>
                  <a:pt x="5814" y="217370"/>
                </a:lnTo>
                <a:lnTo>
                  <a:pt x="18196" y="236308"/>
                </a:lnTo>
                <a:lnTo>
                  <a:pt x="32606" y="251258"/>
                </a:lnTo>
                <a:lnTo>
                  <a:pt x="40225" y="261802"/>
                </a:lnTo>
                <a:lnTo>
                  <a:pt x="43585" y="272943"/>
                </a:lnTo>
                <a:lnTo>
                  <a:pt x="45222" y="289687"/>
                </a:lnTo>
                <a:lnTo>
                  <a:pt x="49643" y="308481"/>
                </a:lnTo>
                <a:lnTo>
                  <a:pt x="52536" y="327123"/>
                </a:lnTo>
                <a:lnTo>
                  <a:pt x="53649" y="350592"/>
                </a:lnTo>
                <a:lnTo>
                  <a:pt x="52729" y="383868"/>
                </a:lnTo>
                <a:lnTo>
                  <a:pt x="49524" y="431931"/>
                </a:lnTo>
                <a:lnTo>
                  <a:pt x="43781" y="499761"/>
                </a:lnTo>
                <a:lnTo>
                  <a:pt x="35247" y="592338"/>
                </a:lnTo>
                <a:lnTo>
                  <a:pt x="23670" y="714641"/>
                </a:lnTo>
                <a:lnTo>
                  <a:pt x="28879" y="717871"/>
                </a:lnTo>
                <a:lnTo>
                  <a:pt x="43025" y="723336"/>
                </a:lnTo>
                <a:lnTo>
                  <a:pt x="63886" y="724698"/>
                </a:lnTo>
                <a:lnTo>
                  <a:pt x="89240" y="715619"/>
                </a:lnTo>
                <a:lnTo>
                  <a:pt x="85878" y="650837"/>
                </a:lnTo>
                <a:lnTo>
                  <a:pt x="78494" y="507287"/>
                </a:lnTo>
                <a:lnTo>
                  <a:pt x="74563" y="429784"/>
                </a:lnTo>
                <a:lnTo>
                  <a:pt x="71147" y="361162"/>
                </a:lnTo>
                <a:lnTo>
                  <a:pt x="68754" y="310945"/>
                </a:lnTo>
                <a:lnTo>
                  <a:pt x="67892" y="288658"/>
                </a:lnTo>
                <a:lnTo>
                  <a:pt x="68898" y="278636"/>
                </a:lnTo>
                <a:lnTo>
                  <a:pt x="72163" y="266919"/>
                </a:lnTo>
                <a:lnTo>
                  <a:pt x="78398" y="254596"/>
                </a:lnTo>
                <a:lnTo>
                  <a:pt x="91478" y="238961"/>
                </a:lnTo>
                <a:lnTo>
                  <a:pt x="95971" y="232721"/>
                </a:lnTo>
                <a:lnTo>
                  <a:pt x="100350" y="226119"/>
                </a:lnTo>
                <a:lnTo>
                  <a:pt x="103172" y="221234"/>
                </a:lnTo>
                <a:lnTo>
                  <a:pt x="110618" y="203894"/>
                </a:lnTo>
                <a:lnTo>
                  <a:pt x="113878" y="188629"/>
                </a:lnTo>
                <a:lnTo>
                  <a:pt x="113652" y="166902"/>
                </a:lnTo>
                <a:lnTo>
                  <a:pt x="112638" y="154533"/>
                </a:lnTo>
                <a:lnTo>
                  <a:pt x="41006" y="154533"/>
                </a:lnTo>
                <a:lnTo>
                  <a:pt x="27315" y="154343"/>
                </a:lnTo>
                <a:lnTo>
                  <a:pt x="27437" y="143205"/>
                </a:lnTo>
                <a:lnTo>
                  <a:pt x="27702" y="25824"/>
                </a:lnTo>
                <a:lnTo>
                  <a:pt x="27601" y="5524"/>
                </a:lnTo>
                <a:lnTo>
                  <a:pt x="25766" y="1054"/>
                </a:lnTo>
                <a:close/>
              </a:path>
              <a:path w="114300" h="725170">
                <a:moveTo>
                  <a:pt x="49464" y="0"/>
                </a:moveTo>
                <a:lnTo>
                  <a:pt x="44917" y="5740"/>
                </a:lnTo>
                <a:lnTo>
                  <a:pt x="41523" y="75745"/>
                </a:lnTo>
                <a:lnTo>
                  <a:pt x="39259" y="124308"/>
                </a:lnTo>
                <a:lnTo>
                  <a:pt x="38377" y="147294"/>
                </a:lnTo>
                <a:lnTo>
                  <a:pt x="38707" y="149326"/>
                </a:lnTo>
                <a:lnTo>
                  <a:pt x="41006" y="154533"/>
                </a:lnTo>
                <a:lnTo>
                  <a:pt x="112638" y="154533"/>
                </a:lnTo>
                <a:lnTo>
                  <a:pt x="112549" y="153454"/>
                </a:lnTo>
                <a:lnTo>
                  <a:pt x="60564" y="153454"/>
                </a:lnTo>
                <a:lnTo>
                  <a:pt x="53058" y="153339"/>
                </a:lnTo>
                <a:lnTo>
                  <a:pt x="53787" y="145402"/>
                </a:lnTo>
                <a:lnTo>
                  <a:pt x="53818" y="143205"/>
                </a:lnTo>
                <a:lnTo>
                  <a:pt x="51427" y="5930"/>
                </a:lnTo>
                <a:lnTo>
                  <a:pt x="51325" y="5257"/>
                </a:lnTo>
                <a:lnTo>
                  <a:pt x="49464" y="0"/>
                </a:lnTo>
                <a:close/>
              </a:path>
              <a:path w="114300" h="725170">
                <a:moveTo>
                  <a:pt x="69758" y="723"/>
                </a:moveTo>
                <a:lnTo>
                  <a:pt x="64894" y="71042"/>
                </a:lnTo>
                <a:lnTo>
                  <a:pt x="64116" y="117933"/>
                </a:lnTo>
                <a:lnTo>
                  <a:pt x="64153" y="143281"/>
                </a:lnTo>
                <a:lnTo>
                  <a:pt x="65072" y="152146"/>
                </a:lnTo>
                <a:lnTo>
                  <a:pt x="60564" y="153454"/>
                </a:lnTo>
                <a:lnTo>
                  <a:pt x="112549" y="153454"/>
                </a:lnTo>
                <a:lnTo>
                  <a:pt x="112538" y="153314"/>
                </a:lnTo>
                <a:lnTo>
                  <a:pt x="92212" y="153314"/>
                </a:lnTo>
                <a:lnTo>
                  <a:pt x="79360" y="153123"/>
                </a:lnTo>
                <a:lnTo>
                  <a:pt x="79673" y="146773"/>
                </a:lnTo>
                <a:lnTo>
                  <a:pt x="79632" y="143205"/>
                </a:lnTo>
                <a:lnTo>
                  <a:pt x="72768" y="4635"/>
                </a:lnTo>
                <a:lnTo>
                  <a:pt x="69758" y="723"/>
                </a:lnTo>
                <a:close/>
              </a:path>
              <a:path w="114300" h="725170">
                <a:moveTo>
                  <a:pt x="94181" y="1625"/>
                </a:moveTo>
                <a:lnTo>
                  <a:pt x="90928" y="5740"/>
                </a:lnTo>
                <a:lnTo>
                  <a:pt x="90852" y="25824"/>
                </a:lnTo>
                <a:lnTo>
                  <a:pt x="91024" y="71042"/>
                </a:lnTo>
                <a:lnTo>
                  <a:pt x="91107" y="143281"/>
                </a:lnTo>
                <a:lnTo>
                  <a:pt x="90895" y="145402"/>
                </a:lnTo>
                <a:lnTo>
                  <a:pt x="90818" y="146773"/>
                </a:lnTo>
                <a:lnTo>
                  <a:pt x="92212" y="153314"/>
                </a:lnTo>
                <a:lnTo>
                  <a:pt x="112538" y="153314"/>
                </a:lnTo>
                <a:lnTo>
                  <a:pt x="110640" y="130175"/>
                </a:lnTo>
                <a:lnTo>
                  <a:pt x="96936" y="5257"/>
                </a:lnTo>
                <a:lnTo>
                  <a:pt x="94181" y="1625"/>
                </a:lnTo>
                <a:close/>
              </a:path>
            </a:pathLst>
          </a:custGeom>
          <a:solidFill>
            <a:srgbClr val="FF7C80"/>
          </a:solidFill>
        </p:spPr>
        <p:txBody>
          <a:bodyPr wrap="square" lIns="0" tIns="0" rIns="0" bIns="0" rtlCol="0"/>
          <a:lstStyle/>
          <a:p>
            <a:endParaRPr/>
          </a:p>
        </p:txBody>
      </p:sp>
      <p:sp>
        <p:nvSpPr>
          <p:cNvPr id="30" name="object 60"/>
          <p:cNvSpPr/>
          <p:nvPr/>
        </p:nvSpPr>
        <p:spPr>
          <a:xfrm>
            <a:off x="8021010" y="4560274"/>
            <a:ext cx="125007" cy="1092165"/>
          </a:xfrm>
          <a:custGeom>
            <a:avLst/>
            <a:gdLst/>
            <a:ahLst/>
            <a:cxnLst/>
            <a:rect l="l" t="t" r="r" b="b"/>
            <a:pathLst>
              <a:path w="84454" h="737870">
                <a:moveTo>
                  <a:pt x="60744" y="0"/>
                </a:moveTo>
                <a:lnTo>
                  <a:pt x="26214" y="29759"/>
                </a:lnTo>
                <a:lnTo>
                  <a:pt x="4312" y="96618"/>
                </a:lnTo>
                <a:lnTo>
                  <a:pt x="0" y="151133"/>
                </a:lnTo>
                <a:lnTo>
                  <a:pt x="3267" y="221669"/>
                </a:lnTo>
                <a:lnTo>
                  <a:pt x="16480" y="309695"/>
                </a:lnTo>
                <a:lnTo>
                  <a:pt x="18731" y="424408"/>
                </a:lnTo>
                <a:lnTo>
                  <a:pt x="20321" y="511393"/>
                </a:lnTo>
                <a:lnTo>
                  <a:pt x="21231" y="575466"/>
                </a:lnTo>
                <a:lnTo>
                  <a:pt x="21444" y="621445"/>
                </a:lnTo>
                <a:lnTo>
                  <a:pt x="20942" y="654148"/>
                </a:lnTo>
                <a:lnTo>
                  <a:pt x="19707" y="678391"/>
                </a:lnTo>
                <a:lnTo>
                  <a:pt x="17722" y="698993"/>
                </a:lnTo>
                <a:lnTo>
                  <a:pt x="14969" y="720769"/>
                </a:lnTo>
                <a:lnTo>
                  <a:pt x="37116" y="733319"/>
                </a:lnTo>
                <a:lnTo>
                  <a:pt x="51702" y="737304"/>
                </a:lnTo>
                <a:lnTo>
                  <a:pt x="65209" y="732545"/>
                </a:lnTo>
                <a:lnTo>
                  <a:pt x="84120" y="718864"/>
                </a:lnTo>
                <a:lnTo>
                  <a:pt x="72517" y="602969"/>
                </a:lnTo>
                <a:lnTo>
                  <a:pt x="63955" y="515179"/>
                </a:lnTo>
                <a:lnTo>
                  <a:pt x="58172" y="450710"/>
                </a:lnTo>
                <a:lnTo>
                  <a:pt x="54908" y="404783"/>
                </a:lnTo>
                <a:lnTo>
                  <a:pt x="53901" y="372617"/>
                </a:lnTo>
                <a:lnTo>
                  <a:pt x="54890" y="349428"/>
                </a:lnTo>
                <a:lnTo>
                  <a:pt x="57612" y="330438"/>
                </a:lnTo>
                <a:lnTo>
                  <a:pt x="61806" y="310864"/>
                </a:lnTo>
                <a:lnTo>
                  <a:pt x="62948" y="304876"/>
                </a:lnTo>
                <a:lnTo>
                  <a:pt x="64408" y="296470"/>
                </a:lnTo>
                <a:lnTo>
                  <a:pt x="66200" y="285743"/>
                </a:lnTo>
                <a:lnTo>
                  <a:pt x="69261" y="14217"/>
                </a:lnTo>
                <a:lnTo>
                  <a:pt x="65232" y="3534"/>
                </a:lnTo>
                <a:lnTo>
                  <a:pt x="60744" y="0"/>
                </a:lnTo>
                <a:close/>
              </a:path>
            </a:pathLst>
          </a:custGeom>
          <a:solidFill>
            <a:srgbClr val="FF7C80"/>
          </a:solidFill>
        </p:spPr>
        <p:txBody>
          <a:bodyPr wrap="square" lIns="0" tIns="0" rIns="0" bIns="0" rtlCol="0"/>
          <a:lstStyle/>
          <a:p>
            <a:endParaRPr/>
          </a:p>
        </p:txBody>
      </p:sp>
      <p:sp>
        <p:nvSpPr>
          <p:cNvPr id="31" name="object 61"/>
          <p:cNvSpPr/>
          <p:nvPr/>
        </p:nvSpPr>
        <p:spPr>
          <a:xfrm>
            <a:off x="7136175" y="5086254"/>
            <a:ext cx="488749" cy="335544"/>
          </a:xfrm>
          <a:custGeom>
            <a:avLst/>
            <a:gdLst/>
            <a:ahLst/>
            <a:cxnLst/>
            <a:rect l="l" t="t" r="r" b="b"/>
            <a:pathLst>
              <a:path w="330200" h="226695">
                <a:moveTo>
                  <a:pt x="329780" y="0"/>
                </a:moveTo>
                <a:lnTo>
                  <a:pt x="0" y="0"/>
                </a:lnTo>
                <a:lnTo>
                  <a:pt x="1748" y="34904"/>
                </a:lnTo>
                <a:lnTo>
                  <a:pt x="12349" y="110160"/>
                </a:lnTo>
                <a:lnTo>
                  <a:pt x="44507" y="177863"/>
                </a:lnTo>
                <a:lnTo>
                  <a:pt x="73203" y="203327"/>
                </a:lnTo>
                <a:lnTo>
                  <a:pt x="112729" y="220234"/>
                </a:lnTo>
                <a:lnTo>
                  <a:pt x="164896" y="226364"/>
                </a:lnTo>
                <a:lnTo>
                  <a:pt x="217060" y="220234"/>
                </a:lnTo>
                <a:lnTo>
                  <a:pt x="256582" y="203327"/>
                </a:lnTo>
                <a:lnTo>
                  <a:pt x="285276" y="177863"/>
                </a:lnTo>
                <a:lnTo>
                  <a:pt x="317432" y="110160"/>
                </a:lnTo>
                <a:lnTo>
                  <a:pt x="324520" y="72365"/>
                </a:lnTo>
                <a:lnTo>
                  <a:pt x="329780" y="0"/>
                </a:lnTo>
                <a:close/>
              </a:path>
            </a:pathLst>
          </a:custGeom>
          <a:solidFill>
            <a:srgbClr val="FFFFFF"/>
          </a:solidFill>
        </p:spPr>
        <p:txBody>
          <a:bodyPr wrap="square" lIns="0" tIns="0" rIns="0" bIns="0" rtlCol="0"/>
          <a:lstStyle/>
          <a:p>
            <a:endParaRPr/>
          </a:p>
        </p:txBody>
      </p:sp>
      <p:sp>
        <p:nvSpPr>
          <p:cNvPr id="32" name="object 62"/>
          <p:cNvSpPr/>
          <p:nvPr/>
        </p:nvSpPr>
        <p:spPr>
          <a:xfrm>
            <a:off x="7523081" y="5103272"/>
            <a:ext cx="212418" cy="211478"/>
          </a:xfrm>
          <a:custGeom>
            <a:avLst/>
            <a:gdLst/>
            <a:ahLst/>
            <a:cxnLst/>
            <a:rect l="l" t="t" r="r" b="b"/>
            <a:pathLst>
              <a:path w="143510" h="142875">
                <a:moveTo>
                  <a:pt x="69345" y="0"/>
                </a:moveTo>
                <a:lnTo>
                  <a:pt x="25224" y="24038"/>
                </a:lnTo>
                <a:lnTo>
                  <a:pt x="4832" y="75723"/>
                </a:lnTo>
                <a:lnTo>
                  <a:pt x="0" y="104148"/>
                </a:lnTo>
                <a:lnTo>
                  <a:pt x="3751" y="127894"/>
                </a:lnTo>
                <a:lnTo>
                  <a:pt x="21486" y="142097"/>
                </a:lnTo>
                <a:lnTo>
                  <a:pt x="53612" y="142580"/>
                </a:lnTo>
                <a:lnTo>
                  <a:pt x="90573" y="130824"/>
                </a:lnTo>
                <a:lnTo>
                  <a:pt x="121505" y="111334"/>
                </a:lnTo>
                <a:lnTo>
                  <a:pt x="63207" y="111334"/>
                </a:lnTo>
                <a:lnTo>
                  <a:pt x="46315" y="111084"/>
                </a:lnTo>
                <a:lnTo>
                  <a:pt x="36991" y="103611"/>
                </a:lnTo>
                <a:lnTo>
                  <a:pt x="35018" y="91124"/>
                </a:lnTo>
                <a:lnTo>
                  <a:pt x="37560" y="76178"/>
                </a:lnTo>
                <a:lnTo>
                  <a:pt x="41781" y="61325"/>
                </a:lnTo>
                <a:lnTo>
                  <a:pt x="48284" y="49001"/>
                </a:lnTo>
                <a:lnTo>
                  <a:pt x="58650" y="40426"/>
                </a:lnTo>
                <a:lnTo>
                  <a:pt x="71477" y="36363"/>
                </a:lnTo>
                <a:lnTo>
                  <a:pt x="136139" y="36363"/>
                </a:lnTo>
                <a:lnTo>
                  <a:pt x="135518" y="34403"/>
                </a:lnTo>
                <a:lnTo>
                  <a:pt x="119202" y="14682"/>
                </a:lnTo>
                <a:lnTo>
                  <a:pt x="95756" y="2308"/>
                </a:lnTo>
                <a:lnTo>
                  <a:pt x="69345" y="0"/>
                </a:lnTo>
                <a:close/>
              </a:path>
              <a:path w="143510" h="142875">
                <a:moveTo>
                  <a:pt x="136139" y="36363"/>
                </a:moveTo>
                <a:lnTo>
                  <a:pt x="71477" y="36363"/>
                </a:lnTo>
                <a:lnTo>
                  <a:pt x="85367" y="37576"/>
                </a:lnTo>
                <a:lnTo>
                  <a:pt x="97692" y="44081"/>
                </a:lnTo>
                <a:lnTo>
                  <a:pt x="106267" y="54450"/>
                </a:lnTo>
                <a:lnTo>
                  <a:pt x="110329" y="67278"/>
                </a:lnTo>
                <a:lnTo>
                  <a:pt x="109116" y="81163"/>
                </a:lnTo>
                <a:lnTo>
                  <a:pt x="99611" y="94457"/>
                </a:lnTo>
                <a:lnTo>
                  <a:pt x="82640" y="105153"/>
                </a:lnTo>
                <a:lnTo>
                  <a:pt x="63207" y="111334"/>
                </a:lnTo>
                <a:lnTo>
                  <a:pt x="121505" y="111334"/>
                </a:lnTo>
                <a:lnTo>
                  <a:pt x="122854" y="110484"/>
                </a:lnTo>
                <a:lnTo>
                  <a:pt x="140943" y="85214"/>
                </a:lnTo>
                <a:lnTo>
                  <a:pt x="143249" y="58803"/>
                </a:lnTo>
                <a:lnTo>
                  <a:pt x="136139" y="36363"/>
                </a:lnTo>
                <a:close/>
              </a:path>
            </a:pathLst>
          </a:custGeom>
          <a:solidFill>
            <a:srgbClr val="FFFFFF"/>
          </a:solidFill>
        </p:spPr>
        <p:txBody>
          <a:bodyPr wrap="square" lIns="0" tIns="0" rIns="0" bIns="0" rtlCol="0"/>
          <a:lstStyle/>
          <a:p>
            <a:endParaRPr/>
          </a:p>
        </p:txBody>
      </p:sp>
      <p:sp>
        <p:nvSpPr>
          <p:cNvPr id="33" name="object 63"/>
          <p:cNvSpPr/>
          <p:nvPr/>
        </p:nvSpPr>
        <p:spPr>
          <a:xfrm>
            <a:off x="7071096" y="5366703"/>
            <a:ext cx="618455" cy="109969"/>
          </a:xfrm>
          <a:custGeom>
            <a:avLst/>
            <a:gdLst/>
            <a:ahLst/>
            <a:cxnLst/>
            <a:rect l="l" t="t" r="r" b="b"/>
            <a:pathLst>
              <a:path w="417829" h="74295">
                <a:moveTo>
                  <a:pt x="208864" y="0"/>
                </a:moveTo>
                <a:lnTo>
                  <a:pt x="142846" y="1880"/>
                </a:lnTo>
                <a:lnTo>
                  <a:pt x="85511" y="7116"/>
                </a:lnTo>
                <a:lnTo>
                  <a:pt x="40298" y="15101"/>
                </a:lnTo>
                <a:lnTo>
                  <a:pt x="0" y="36893"/>
                </a:lnTo>
                <a:lnTo>
                  <a:pt x="10647" y="48552"/>
                </a:lnTo>
                <a:lnTo>
                  <a:pt x="40298" y="58680"/>
                </a:lnTo>
                <a:lnTo>
                  <a:pt x="85511" y="66667"/>
                </a:lnTo>
                <a:lnTo>
                  <a:pt x="142846" y="71905"/>
                </a:lnTo>
                <a:lnTo>
                  <a:pt x="208864" y="73786"/>
                </a:lnTo>
                <a:lnTo>
                  <a:pt x="274875" y="71905"/>
                </a:lnTo>
                <a:lnTo>
                  <a:pt x="332207" y="66667"/>
                </a:lnTo>
                <a:lnTo>
                  <a:pt x="377418" y="58680"/>
                </a:lnTo>
                <a:lnTo>
                  <a:pt x="407067" y="48552"/>
                </a:lnTo>
                <a:lnTo>
                  <a:pt x="417715" y="36893"/>
                </a:lnTo>
                <a:lnTo>
                  <a:pt x="407067" y="25229"/>
                </a:lnTo>
                <a:lnTo>
                  <a:pt x="377418" y="15101"/>
                </a:lnTo>
                <a:lnTo>
                  <a:pt x="332207" y="7116"/>
                </a:lnTo>
                <a:lnTo>
                  <a:pt x="274875" y="1880"/>
                </a:lnTo>
                <a:lnTo>
                  <a:pt x="208864" y="0"/>
                </a:lnTo>
                <a:close/>
              </a:path>
            </a:pathLst>
          </a:custGeom>
          <a:solidFill>
            <a:srgbClr val="FFFFFF"/>
          </a:solidFill>
        </p:spPr>
        <p:txBody>
          <a:bodyPr wrap="square" lIns="0" tIns="0" rIns="0" bIns="0" rtlCol="0"/>
          <a:lstStyle/>
          <a:p>
            <a:endParaRPr/>
          </a:p>
        </p:txBody>
      </p:sp>
      <p:sp>
        <p:nvSpPr>
          <p:cNvPr id="34" name="object 64"/>
          <p:cNvSpPr/>
          <p:nvPr/>
        </p:nvSpPr>
        <p:spPr>
          <a:xfrm>
            <a:off x="7323833" y="4695041"/>
            <a:ext cx="145685" cy="365622"/>
          </a:xfrm>
          <a:custGeom>
            <a:avLst/>
            <a:gdLst/>
            <a:ahLst/>
            <a:cxnLst/>
            <a:rect l="l" t="t" r="r" b="b"/>
            <a:pathLst>
              <a:path w="98425" h="247014">
                <a:moveTo>
                  <a:pt x="41438" y="0"/>
                </a:moveTo>
                <a:lnTo>
                  <a:pt x="60803" y="30240"/>
                </a:lnTo>
                <a:lnTo>
                  <a:pt x="66835" y="66489"/>
                </a:lnTo>
                <a:lnTo>
                  <a:pt x="60251" y="103964"/>
                </a:lnTo>
                <a:lnTo>
                  <a:pt x="41768" y="137883"/>
                </a:lnTo>
                <a:lnTo>
                  <a:pt x="9425" y="180683"/>
                </a:lnTo>
                <a:lnTo>
                  <a:pt x="0" y="206294"/>
                </a:lnTo>
                <a:lnTo>
                  <a:pt x="14713" y="224925"/>
                </a:lnTo>
                <a:lnTo>
                  <a:pt x="54786" y="246786"/>
                </a:lnTo>
                <a:lnTo>
                  <a:pt x="51310" y="244602"/>
                </a:lnTo>
                <a:lnTo>
                  <a:pt x="44337" y="237004"/>
                </a:lnTo>
                <a:lnTo>
                  <a:pt x="39044" y="222419"/>
                </a:lnTo>
                <a:lnTo>
                  <a:pt x="40613" y="199275"/>
                </a:lnTo>
                <a:lnTo>
                  <a:pt x="53322" y="172383"/>
                </a:lnTo>
                <a:lnTo>
                  <a:pt x="71518" y="151099"/>
                </a:lnTo>
                <a:lnTo>
                  <a:pt x="88590" y="127561"/>
                </a:lnTo>
                <a:lnTo>
                  <a:pt x="97928" y="93903"/>
                </a:lnTo>
                <a:lnTo>
                  <a:pt x="93618" y="56392"/>
                </a:lnTo>
                <a:lnTo>
                  <a:pt x="78441" y="27711"/>
                </a:lnTo>
                <a:lnTo>
                  <a:pt x="58885" y="8650"/>
                </a:lnTo>
                <a:lnTo>
                  <a:pt x="41438" y="0"/>
                </a:lnTo>
                <a:close/>
              </a:path>
            </a:pathLst>
          </a:custGeom>
          <a:solidFill>
            <a:srgbClr val="FFFFFF"/>
          </a:solidFill>
        </p:spPr>
        <p:txBody>
          <a:bodyPr wrap="square" lIns="0" tIns="0" rIns="0" bIns="0" rtlCol="0"/>
          <a:lstStyle/>
          <a:p>
            <a:endParaRPr/>
          </a:p>
        </p:txBody>
      </p:sp>
      <p:sp>
        <p:nvSpPr>
          <p:cNvPr id="35" name="object 65"/>
          <p:cNvSpPr/>
          <p:nvPr/>
        </p:nvSpPr>
        <p:spPr>
          <a:xfrm>
            <a:off x="7262335" y="4674770"/>
            <a:ext cx="140045" cy="198319"/>
          </a:xfrm>
          <a:custGeom>
            <a:avLst/>
            <a:gdLst/>
            <a:ahLst/>
            <a:cxnLst/>
            <a:rect l="l" t="t" r="r" b="b"/>
            <a:pathLst>
              <a:path w="94614" h="133985">
                <a:moveTo>
                  <a:pt x="82505" y="34026"/>
                </a:moveTo>
                <a:lnTo>
                  <a:pt x="35781" y="34026"/>
                </a:lnTo>
                <a:lnTo>
                  <a:pt x="63084" y="38611"/>
                </a:lnTo>
                <a:lnTo>
                  <a:pt x="82661" y="65624"/>
                </a:lnTo>
                <a:lnTo>
                  <a:pt x="90340" y="101770"/>
                </a:lnTo>
                <a:lnTo>
                  <a:pt x="81945" y="133759"/>
                </a:lnTo>
                <a:lnTo>
                  <a:pt x="86504" y="126206"/>
                </a:lnTo>
                <a:lnTo>
                  <a:pt x="92104" y="110437"/>
                </a:lnTo>
                <a:lnTo>
                  <a:pt x="94606" y="85069"/>
                </a:lnTo>
                <a:lnTo>
                  <a:pt x="89870" y="48720"/>
                </a:lnTo>
                <a:lnTo>
                  <a:pt x="82505" y="34026"/>
                </a:lnTo>
                <a:close/>
              </a:path>
              <a:path w="94614" h="133985">
                <a:moveTo>
                  <a:pt x="27414" y="0"/>
                </a:moveTo>
                <a:lnTo>
                  <a:pt x="6292" y="12245"/>
                </a:lnTo>
                <a:lnTo>
                  <a:pt x="0" y="28855"/>
                </a:lnTo>
                <a:lnTo>
                  <a:pt x="4514" y="45246"/>
                </a:lnTo>
                <a:lnTo>
                  <a:pt x="16457" y="58608"/>
                </a:lnTo>
                <a:lnTo>
                  <a:pt x="32454" y="66132"/>
                </a:lnTo>
                <a:lnTo>
                  <a:pt x="24380" y="59949"/>
                </a:lnTo>
                <a:lnTo>
                  <a:pt x="22773" y="50417"/>
                </a:lnTo>
                <a:lnTo>
                  <a:pt x="26839" y="40716"/>
                </a:lnTo>
                <a:lnTo>
                  <a:pt x="35781" y="34026"/>
                </a:lnTo>
                <a:lnTo>
                  <a:pt x="82505" y="34026"/>
                </a:lnTo>
                <a:lnTo>
                  <a:pt x="75670" y="20389"/>
                </a:lnTo>
                <a:lnTo>
                  <a:pt x="52696" y="3432"/>
                </a:lnTo>
                <a:lnTo>
                  <a:pt x="27414"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64081029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2500"/>
                            </p:stCondLst>
                            <p:childTnLst>
                              <p:par>
                                <p:cTn id="17" presetID="6" presetClass="entr" presetSubtype="16"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1250"/>
                                        <p:tgtEl>
                                          <p:spTgt spid="22"/>
                                        </p:tgtEl>
                                      </p:cBhvr>
                                    </p:animEffect>
                                  </p:childTnLst>
                                </p:cTn>
                              </p:par>
                            </p:childTnLst>
                          </p:cTn>
                        </p:par>
                        <p:par>
                          <p:cTn id="20" fill="hold">
                            <p:stCondLst>
                              <p:cond delay="425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4750"/>
                            </p:stCondLst>
                            <p:childTnLst>
                              <p:par>
                                <p:cTn id="25" presetID="2" presetClass="entr" presetSubtype="4" fill="hold" grpId="0" nodeType="afterEffect">
                                  <p:stCondLst>
                                    <p:cond delay="50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1+#ppt_w/2"/>
                                          </p:val>
                                        </p:tav>
                                        <p:tav tm="100000">
                                          <p:val>
                                            <p:strVal val="#ppt_x"/>
                                          </p:val>
                                        </p:tav>
                                      </p:tavLst>
                                    </p:anim>
                                    <p:anim calcmode="lin" valueType="num">
                                      <p:cBhvr additive="base">
                                        <p:cTn id="44" dur="500" fill="hold"/>
                                        <p:tgtEl>
                                          <p:spTgt spid="48"/>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5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50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50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0-#ppt_h/2"/>
                                          </p:val>
                                        </p:tav>
                                        <p:tav tm="100000">
                                          <p:val>
                                            <p:strVal val="#ppt_y"/>
                                          </p:val>
                                        </p:tav>
                                      </p:tavLst>
                                    </p:anim>
                                  </p:childTnLst>
                                </p:cTn>
                              </p:par>
                            </p:childTnLst>
                          </p:cTn>
                        </p:par>
                        <p:par>
                          <p:cTn id="61" fill="hold">
                            <p:stCondLst>
                              <p:cond delay="575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6250"/>
                            </p:stCondLst>
                            <p:childTnLst>
                              <p:par>
                                <p:cTn id="66" presetID="21" presetClass="entr" presetSubtype="1" fill="hold" nodeType="afterEffect">
                                  <p:stCondLst>
                                    <p:cond delay="500"/>
                                  </p:stCondLst>
                                  <p:childTnLst>
                                    <p:set>
                                      <p:cBhvr>
                                        <p:cTn id="67" dur="1" fill="hold">
                                          <p:stCondLst>
                                            <p:cond delay="0"/>
                                          </p:stCondLst>
                                        </p:cTn>
                                        <p:tgtEl>
                                          <p:spTgt spid="50"/>
                                        </p:tgtEl>
                                        <p:attrNameLst>
                                          <p:attrName>style.visibility</p:attrName>
                                        </p:attrNameLst>
                                      </p:cBhvr>
                                      <p:to>
                                        <p:strVal val="visible"/>
                                      </p:to>
                                    </p:set>
                                    <p:animEffect transition="in" filter="wheel(1)">
                                      <p:cBhvr>
                                        <p:cTn id="68" dur="1000"/>
                                        <p:tgtEl>
                                          <p:spTgt spid="50"/>
                                        </p:tgtEl>
                                      </p:cBhvr>
                                    </p:animEffect>
                                  </p:childTnLst>
                                </p:cTn>
                              </p:par>
                            </p:childTnLst>
                          </p:cTn>
                        </p:par>
                        <p:par>
                          <p:cTn id="69" fill="hold">
                            <p:stCondLst>
                              <p:cond delay="7750"/>
                            </p:stCondLst>
                            <p:childTnLst>
                              <p:par>
                                <p:cTn id="70" presetID="10" presetClass="entr" presetSubtype="0"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childTnLst>
                          </p:cTn>
                        </p:par>
                        <p:par>
                          <p:cTn id="73" fill="hold">
                            <p:stCondLst>
                              <p:cond delay="8750"/>
                            </p:stCondLst>
                            <p:childTnLst>
                              <p:par>
                                <p:cTn id="74" presetID="21" presetClass="entr" presetSubtype="1" fill="hold" grpId="0" nodeType="afterEffect">
                                  <p:stCondLst>
                                    <p:cond delay="500"/>
                                  </p:stCondLst>
                                  <p:childTnLst>
                                    <p:set>
                                      <p:cBhvr>
                                        <p:cTn id="75" dur="1" fill="hold">
                                          <p:stCondLst>
                                            <p:cond delay="0"/>
                                          </p:stCondLst>
                                        </p:cTn>
                                        <p:tgtEl>
                                          <p:spTgt spid="32"/>
                                        </p:tgtEl>
                                        <p:attrNameLst>
                                          <p:attrName>style.visibility</p:attrName>
                                        </p:attrNameLst>
                                      </p:cBhvr>
                                      <p:to>
                                        <p:strVal val="visible"/>
                                      </p:to>
                                    </p:set>
                                    <p:animEffect transition="in" filter="wheel(1)">
                                      <p:cBhvr>
                                        <p:cTn id="76" dur="1000"/>
                                        <p:tgtEl>
                                          <p:spTgt spid="32"/>
                                        </p:tgtEl>
                                      </p:cBhvr>
                                    </p:animEffect>
                                  </p:childTnLst>
                                </p:cTn>
                              </p:par>
                              <p:par>
                                <p:cTn id="77" presetID="21" presetClass="entr" presetSubtype="1" fill="hold" grpId="0" nodeType="withEffect">
                                  <p:stCondLst>
                                    <p:cond delay="500"/>
                                  </p:stCondLst>
                                  <p:childTnLst>
                                    <p:set>
                                      <p:cBhvr>
                                        <p:cTn id="78" dur="1" fill="hold">
                                          <p:stCondLst>
                                            <p:cond delay="0"/>
                                          </p:stCondLst>
                                        </p:cTn>
                                        <p:tgtEl>
                                          <p:spTgt spid="33"/>
                                        </p:tgtEl>
                                        <p:attrNameLst>
                                          <p:attrName>style.visibility</p:attrName>
                                        </p:attrNameLst>
                                      </p:cBhvr>
                                      <p:to>
                                        <p:strVal val="visible"/>
                                      </p:to>
                                    </p:set>
                                    <p:animEffect transition="in" filter="wheel(1)">
                                      <p:cBhvr>
                                        <p:cTn id="79" dur="1000"/>
                                        <p:tgtEl>
                                          <p:spTgt spid="33"/>
                                        </p:tgtEl>
                                      </p:cBhvr>
                                    </p:animEffect>
                                  </p:childTnLst>
                                </p:cTn>
                              </p:par>
                              <p:par>
                                <p:cTn id="80" presetID="21" presetClass="entr" presetSubtype="1" fill="hold" grpId="0" nodeType="withEffect">
                                  <p:stCondLst>
                                    <p:cond delay="500"/>
                                  </p:stCondLst>
                                  <p:childTnLst>
                                    <p:set>
                                      <p:cBhvr>
                                        <p:cTn id="81" dur="1" fill="hold">
                                          <p:stCondLst>
                                            <p:cond delay="0"/>
                                          </p:stCondLst>
                                        </p:cTn>
                                        <p:tgtEl>
                                          <p:spTgt spid="31"/>
                                        </p:tgtEl>
                                        <p:attrNameLst>
                                          <p:attrName>style.visibility</p:attrName>
                                        </p:attrNameLst>
                                      </p:cBhvr>
                                      <p:to>
                                        <p:strVal val="visible"/>
                                      </p:to>
                                    </p:set>
                                    <p:animEffect transition="in" filter="wheel(1)">
                                      <p:cBhvr>
                                        <p:cTn id="82" dur="1000"/>
                                        <p:tgtEl>
                                          <p:spTgt spid="31"/>
                                        </p:tgtEl>
                                      </p:cBhvr>
                                    </p:animEffect>
                                  </p:childTnLst>
                                </p:cTn>
                              </p:par>
                              <p:par>
                                <p:cTn id="83" presetID="21" presetClass="entr" presetSubtype="1" fill="hold" grpId="0" nodeType="withEffect">
                                  <p:stCondLst>
                                    <p:cond delay="500"/>
                                  </p:stCondLst>
                                  <p:childTnLst>
                                    <p:set>
                                      <p:cBhvr>
                                        <p:cTn id="84" dur="1" fill="hold">
                                          <p:stCondLst>
                                            <p:cond delay="0"/>
                                          </p:stCondLst>
                                        </p:cTn>
                                        <p:tgtEl>
                                          <p:spTgt spid="28"/>
                                        </p:tgtEl>
                                        <p:attrNameLst>
                                          <p:attrName>style.visibility</p:attrName>
                                        </p:attrNameLst>
                                      </p:cBhvr>
                                      <p:to>
                                        <p:strVal val="visible"/>
                                      </p:to>
                                    </p:set>
                                    <p:animEffect transition="in" filter="wheel(1)">
                                      <p:cBhvr>
                                        <p:cTn id="85" dur="1000"/>
                                        <p:tgtEl>
                                          <p:spTgt spid="28"/>
                                        </p:tgtEl>
                                      </p:cBhvr>
                                    </p:animEffect>
                                  </p:childTnLst>
                                </p:cTn>
                              </p:par>
                            </p:childTnLst>
                          </p:cTn>
                        </p:par>
                        <p:par>
                          <p:cTn id="86" fill="hold">
                            <p:stCondLst>
                              <p:cond delay="10250"/>
                            </p:stCondLst>
                            <p:childTnLst>
                              <p:par>
                                <p:cTn id="87" presetID="22" presetClass="entr" presetSubtype="4" fill="hold" grpId="0" nodeType="afterEffect">
                                  <p:stCondLst>
                                    <p:cond delay="500"/>
                                  </p:stCondLst>
                                  <p:childTnLst>
                                    <p:set>
                                      <p:cBhvr>
                                        <p:cTn id="88" dur="1" fill="hold">
                                          <p:stCondLst>
                                            <p:cond delay="0"/>
                                          </p:stCondLst>
                                        </p:cTn>
                                        <p:tgtEl>
                                          <p:spTgt spid="35"/>
                                        </p:tgtEl>
                                        <p:attrNameLst>
                                          <p:attrName>style.visibility</p:attrName>
                                        </p:attrNameLst>
                                      </p:cBhvr>
                                      <p:to>
                                        <p:strVal val="visible"/>
                                      </p:to>
                                    </p:set>
                                    <p:animEffect transition="in" filter="wipe(down)">
                                      <p:cBhvr>
                                        <p:cTn id="89" dur="500"/>
                                        <p:tgtEl>
                                          <p:spTgt spid="35"/>
                                        </p:tgtEl>
                                      </p:cBhvr>
                                    </p:animEffect>
                                  </p:childTnLst>
                                </p:cTn>
                              </p:par>
                              <p:par>
                                <p:cTn id="90" presetID="22" presetClass="entr" presetSubtype="4" fill="hold" grpId="0" nodeType="withEffect">
                                  <p:stCondLst>
                                    <p:cond delay="500"/>
                                  </p:stCondLst>
                                  <p:childTnLst>
                                    <p:set>
                                      <p:cBhvr>
                                        <p:cTn id="91" dur="1" fill="hold">
                                          <p:stCondLst>
                                            <p:cond delay="0"/>
                                          </p:stCondLst>
                                        </p:cTn>
                                        <p:tgtEl>
                                          <p:spTgt spid="34"/>
                                        </p:tgtEl>
                                        <p:attrNameLst>
                                          <p:attrName>style.visibility</p:attrName>
                                        </p:attrNameLst>
                                      </p:cBhvr>
                                      <p:to>
                                        <p:strVal val="visible"/>
                                      </p:to>
                                    </p:set>
                                    <p:animEffect transition="in" filter="wipe(down)">
                                      <p:cBhvr>
                                        <p:cTn id="92" dur="500"/>
                                        <p:tgtEl>
                                          <p:spTgt spid="34"/>
                                        </p:tgtEl>
                                      </p:cBhvr>
                                    </p:animEffect>
                                  </p:childTnLst>
                                </p:cTn>
                              </p:par>
                              <p:par>
                                <p:cTn id="93" presetID="22" presetClass="entr" presetSubtype="4" fill="hold" grpId="0" nodeType="withEffect">
                                  <p:stCondLst>
                                    <p:cond delay="50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par>
                                <p:cTn id="96" presetID="22" presetClass="entr" presetSubtype="4" fill="hold" grpId="0" nodeType="withEffect">
                                  <p:stCondLst>
                                    <p:cond delay="50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11250"/>
                            </p:stCondLst>
                            <p:childTnLst>
                              <p:par>
                                <p:cTn id="100" presetID="10" presetClass="entr" presetSubtype="0"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p:bldP spid="39" grpId="0" animBg="1"/>
      <p:bldP spid="41" grpId="0" animBg="1"/>
      <p:bldP spid="42" grpId="0" animBg="1"/>
      <p:bldP spid="43" grpId="0" animBg="1"/>
      <p:bldP spid="44" grpId="0" animBg="1"/>
      <p:bldP spid="45" grpId="0" animBg="1"/>
      <p:bldP spid="46" grpId="0" animBg="1"/>
      <p:bldP spid="48" grpId="0" animBg="1"/>
      <p:bldP spid="49" grpId="0" animBg="1"/>
      <p:bldP spid="55" grpId="0"/>
      <p:bldP spid="60" grpId="0"/>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What are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ome of the businesses in these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ectors?</a:t>
            </a:r>
            <a:endParaRPr lang="en-GB" sz="3200" b="1" dirty="0">
              <a:latin typeface="Arial" panose="020B0604020202020204" pitchFamily="34" charset="0"/>
              <a:cs typeface="Arial" panose="020B0604020202020204" pitchFamily="34" charset="0"/>
            </a:endParaRPr>
          </a:p>
        </p:txBody>
      </p:sp>
      <p:grpSp>
        <p:nvGrpSpPr>
          <p:cNvPr id="37" name="Group 36"/>
          <p:cNvGrpSpPr/>
          <p:nvPr/>
        </p:nvGrpSpPr>
        <p:grpSpPr>
          <a:xfrm>
            <a:off x="1451219" y="1452894"/>
            <a:ext cx="9508722" cy="5028047"/>
            <a:chOff x="1451219" y="1452894"/>
            <a:chExt cx="9508722" cy="5028047"/>
          </a:xfrm>
        </p:grpSpPr>
        <p:grpSp>
          <p:nvGrpSpPr>
            <p:cNvPr id="36" name="Group 35"/>
            <p:cNvGrpSpPr/>
            <p:nvPr/>
          </p:nvGrpSpPr>
          <p:grpSpPr>
            <a:xfrm>
              <a:off x="1451219" y="1452894"/>
              <a:ext cx="9508722" cy="5028047"/>
              <a:chOff x="1451219" y="1452894"/>
              <a:chExt cx="9508722" cy="5028047"/>
            </a:xfrm>
          </p:grpSpPr>
          <p:pic>
            <p:nvPicPr>
              <p:cNvPr id="1026" name="Picture 2" descr="Image result for Lancaster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219" y="1568306"/>
                <a:ext cx="2636152" cy="1175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niversity of cumb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914" y="235010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XA Insurance"/>
              <p:cNvPicPr>
                <a:picLocks noChangeAspect="1" noChangeArrowheads="1"/>
              </p:cNvPicPr>
              <p:nvPr/>
            </p:nvPicPr>
            <p:blipFill rotWithShape="1">
              <a:blip r:embed="rId5">
                <a:extLst>
                  <a:ext uri="{28A0092B-C50C-407E-A947-70E740481C1C}">
                    <a14:useLocalDpi xmlns:a14="http://schemas.microsoft.com/office/drawing/2010/main" val="0"/>
                  </a:ext>
                </a:extLst>
              </a:blip>
              <a:srcRect l="35676" t="16746" r="34931" b="38437"/>
              <a:stretch/>
            </p:blipFill>
            <p:spPr bwMode="auto">
              <a:xfrm>
                <a:off x="8632379" y="1452894"/>
                <a:ext cx="1267036" cy="12503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oore and smalley logo"/>
              <p:cNvPicPr>
                <a:picLocks noChangeAspect="1" noChangeArrowheads="1"/>
              </p:cNvPicPr>
              <p:nvPr/>
            </p:nvPicPr>
            <p:blipFill rotWithShape="1">
              <a:blip r:embed="rId6">
                <a:extLst>
                  <a:ext uri="{28A0092B-C50C-407E-A947-70E740481C1C}">
                    <a14:useLocalDpi xmlns:a14="http://schemas.microsoft.com/office/drawing/2010/main" val="0"/>
                  </a:ext>
                </a:extLst>
              </a:blip>
              <a:srcRect l="18330" t="39977" r="16158" b="39058"/>
              <a:stretch/>
            </p:blipFill>
            <p:spPr bwMode="auto">
              <a:xfrm>
                <a:off x="7689654" y="3433495"/>
                <a:ext cx="3270287" cy="7407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egbies traynor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8596" y="2757761"/>
                <a:ext cx="2633026" cy="60319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mage result for NH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4567" y="2284128"/>
                <a:ext cx="1926593" cy="7786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English lakes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25841" y="5107251"/>
                <a:ext cx="1778362" cy="5287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Holgates logo"/>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689" t="15236" r="12417" b="15717"/>
              <a:stretch/>
            </p:blipFill>
            <p:spPr bwMode="auto">
              <a:xfrm>
                <a:off x="7807046" y="5060663"/>
                <a:ext cx="1420804" cy="12926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25841" y="5685902"/>
                <a:ext cx="1874576" cy="79503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sainsburys logo"/>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34517" b="30787"/>
              <a:stretch/>
            </p:blipFill>
            <p:spPr bwMode="auto">
              <a:xfrm>
                <a:off x="3058468" y="4965953"/>
                <a:ext cx="2515214" cy="490873"/>
              </a:xfrm>
              <a:prstGeom prst="rect">
                <a:avLst/>
              </a:prstGeom>
              <a:noFill/>
              <a:extLst>
                <a:ext uri="{909E8E84-426E-40DD-AFC4-6F175D3DCCD1}">
                  <a14:hiddenFill xmlns:a14="http://schemas.microsoft.com/office/drawing/2010/main">
                    <a:solidFill>
                      <a:srgbClr val="FFFFFF"/>
                    </a:solidFill>
                  </a14:hiddenFill>
                </a:ext>
              </a:extLst>
            </p:spPr>
          </p:pic>
        </p:grpSp>
        <p:pic>
          <p:nvPicPr>
            <p:cNvPr id="1046" name="Picture 22" descr="Image result for diamond resorts lancast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12439" y="4655054"/>
              <a:ext cx="3519548" cy="419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1372100" y="1653001"/>
            <a:ext cx="9386301" cy="5128494"/>
            <a:chOff x="1372100" y="1653001"/>
            <a:chExt cx="9386301" cy="5128494"/>
          </a:xfrm>
        </p:grpSpPr>
        <p:sp>
          <p:nvSpPr>
            <p:cNvPr id="77" name="object 13"/>
            <p:cNvSpPr/>
            <p:nvPr/>
          </p:nvSpPr>
          <p:spPr>
            <a:xfrm>
              <a:off x="5192463" y="178276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78" name="object 36"/>
            <p:cNvSpPr txBox="1"/>
            <p:nvPr/>
          </p:nvSpPr>
          <p:spPr>
            <a:xfrm>
              <a:off x="4109612" y="3284114"/>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9,000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79" name="object 38"/>
            <p:cNvSpPr txBox="1"/>
            <p:nvPr/>
          </p:nvSpPr>
          <p:spPr>
            <a:xfrm>
              <a:off x="1372100" y="3310124"/>
              <a:ext cx="2375538"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9,000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Education</a:t>
              </a:r>
              <a:endParaRPr sz="2000" b="1" dirty="0">
                <a:solidFill>
                  <a:srgbClr val="FF7C80"/>
                </a:solidFill>
                <a:latin typeface="Arial"/>
                <a:cs typeface="Arial"/>
              </a:endParaRPr>
            </a:p>
          </p:txBody>
        </p:sp>
        <p:sp>
          <p:nvSpPr>
            <p:cNvPr id="80" name="object 40"/>
            <p:cNvSpPr txBox="1"/>
            <p:nvPr/>
          </p:nvSpPr>
          <p:spPr>
            <a:xfrm>
              <a:off x="7819129" y="3334694"/>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81" name="object 49"/>
            <p:cNvSpPr/>
            <p:nvPr/>
          </p:nvSpPr>
          <p:spPr>
            <a:xfrm>
              <a:off x="8886685" y="2865820"/>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82" name="object 50"/>
            <p:cNvSpPr/>
            <p:nvPr/>
          </p:nvSpPr>
          <p:spPr>
            <a:xfrm>
              <a:off x="8937996" y="2865311"/>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83" name="object 51"/>
            <p:cNvSpPr/>
            <p:nvPr/>
          </p:nvSpPr>
          <p:spPr>
            <a:xfrm>
              <a:off x="9064200" y="2363462"/>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84" name="object 52"/>
            <p:cNvSpPr/>
            <p:nvPr/>
          </p:nvSpPr>
          <p:spPr>
            <a:xfrm>
              <a:off x="9241307" y="1653001"/>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85" name="object 53"/>
            <p:cNvSpPr/>
            <p:nvPr/>
          </p:nvSpPr>
          <p:spPr>
            <a:xfrm>
              <a:off x="8805581" y="2765856"/>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86" name="object 54"/>
            <p:cNvSpPr/>
            <p:nvPr/>
          </p:nvSpPr>
          <p:spPr>
            <a:xfrm>
              <a:off x="9418548" y="2113053"/>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87" name="object 55"/>
            <p:cNvSpPr/>
            <p:nvPr/>
          </p:nvSpPr>
          <p:spPr>
            <a:xfrm>
              <a:off x="9338716" y="1966139"/>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88" name="object 56"/>
            <p:cNvSpPr/>
            <p:nvPr/>
          </p:nvSpPr>
          <p:spPr>
            <a:xfrm>
              <a:off x="9405360" y="2032796"/>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89" name="object 57"/>
            <p:cNvSpPr/>
            <p:nvPr/>
          </p:nvSpPr>
          <p:spPr>
            <a:xfrm>
              <a:off x="9091072" y="1759522"/>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90" name="Group 89"/>
            <p:cNvGrpSpPr/>
            <p:nvPr/>
          </p:nvGrpSpPr>
          <p:grpSpPr>
            <a:xfrm>
              <a:off x="3787180" y="4307988"/>
              <a:ext cx="1412509" cy="1412509"/>
              <a:chOff x="3100509" y="4635925"/>
              <a:chExt cx="989965" cy="989965"/>
            </a:xfrm>
          </p:grpSpPr>
          <p:sp>
            <p:nvSpPr>
              <p:cNvPr id="91"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92"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93"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94"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95" name="object 40"/>
            <p:cNvSpPr txBox="1"/>
            <p:nvPr/>
          </p:nvSpPr>
          <p:spPr>
            <a:xfrm>
              <a:off x="3208535" y="5796610"/>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sp>
          <p:nvSpPr>
            <p:cNvPr id="96" name="object 40"/>
            <p:cNvSpPr txBox="1"/>
            <p:nvPr/>
          </p:nvSpPr>
          <p:spPr>
            <a:xfrm>
              <a:off x="6099396" y="5720497"/>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6,000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Visitor Economy</a:t>
              </a:r>
              <a:endParaRPr sz="2000" b="1" dirty="0">
                <a:solidFill>
                  <a:srgbClr val="FF9999"/>
                </a:solidFill>
                <a:latin typeface="Arial"/>
                <a:cs typeface="Arial"/>
              </a:endParaRPr>
            </a:p>
          </p:txBody>
        </p:sp>
        <p:sp>
          <p:nvSpPr>
            <p:cNvPr id="97" name="object 20"/>
            <p:cNvSpPr/>
            <p:nvPr/>
          </p:nvSpPr>
          <p:spPr>
            <a:xfrm>
              <a:off x="2070855" y="1942767"/>
              <a:ext cx="1349830" cy="1341347"/>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98" name="object 21"/>
            <p:cNvSpPr/>
            <p:nvPr/>
          </p:nvSpPr>
          <p:spPr>
            <a:xfrm>
              <a:off x="2255963" y="2113053"/>
              <a:ext cx="697712" cy="259786"/>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sp>
          <p:nvSpPr>
            <p:cNvPr id="99" name="object 58"/>
            <p:cNvSpPr/>
            <p:nvPr/>
          </p:nvSpPr>
          <p:spPr>
            <a:xfrm>
              <a:off x="6823019" y="4541942"/>
              <a:ext cx="1126942" cy="1126942"/>
            </a:xfrm>
            <a:custGeom>
              <a:avLst/>
              <a:gdLst/>
              <a:ahLst/>
              <a:cxnLst/>
              <a:rect l="l" t="t" r="r" b="b"/>
              <a:pathLst>
                <a:path w="761364" h="761364">
                  <a:moveTo>
                    <a:pt x="380390" y="0"/>
                  </a:moveTo>
                  <a:lnTo>
                    <a:pt x="332675" y="2963"/>
                  </a:lnTo>
                  <a:lnTo>
                    <a:pt x="286728" y="11616"/>
                  </a:lnTo>
                  <a:lnTo>
                    <a:pt x="242907" y="25603"/>
                  </a:lnTo>
                  <a:lnTo>
                    <a:pt x="201567" y="44566"/>
                  </a:lnTo>
                  <a:lnTo>
                    <a:pt x="163065" y="68149"/>
                  </a:lnTo>
                  <a:lnTo>
                    <a:pt x="127758" y="95997"/>
                  </a:lnTo>
                  <a:lnTo>
                    <a:pt x="96002" y="127753"/>
                  </a:lnTo>
                  <a:lnTo>
                    <a:pt x="68153" y="163059"/>
                  </a:lnTo>
                  <a:lnTo>
                    <a:pt x="44568" y="201561"/>
                  </a:lnTo>
                  <a:lnTo>
                    <a:pt x="25604" y="242901"/>
                  </a:lnTo>
                  <a:lnTo>
                    <a:pt x="11617" y="286724"/>
                  </a:lnTo>
                  <a:lnTo>
                    <a:pt x="2963" y="332672"/>
                  </a:lnTo>
                  <a:lnTo>
                    <a:pt x="0" y="380390"/>
                  </a:lnTo>
                  <a:lnTo>
                    <a:pt x="2963" y="428107"/>
                  </a:lnTo>
                  <a:lnTo>
                    <a:pt x="11617" y="474054"/>
                  </a:lnTo>
                  <a:lnTo>
                    <a:pt x="25604" y="517873"/>
                  </a:lnTo>
                  <a:lnTo>
                    <a:pt x="44568" y="559210"/>
                  </a:lnTo>
                  <a:lnTo>
                    <a:pt x="68153" y="597708"/>
                  </a:lnTo>
                  <a:lnTo>
                    <a:pt x="96002" y="633010"/>
                  </a:lnTo>
                  <a:lnTo>
                    <a:pt x="127758" y="664761"/>
                  </a:lnTo>
                  <a:lnTo>
                    <a:pt x="163065" y="692605"/>
                  </a:lnTo>
                  <a:lnTo>
                    <a:pt x="201567" y="716185"/>
                  </a:lnTo>
                  <a:lnTo>
                    <a:pt x="242907" y="735144"/>
                  </a:lnTo>
                  <a:lnTo>
                    <a:pt x="286728" y="749128"/>
                  </a:lnTo>
                  <a:lnTo>
                    <a:pt x="332675" y="757779"/>
                  </a:lnTo>
                  <a:lnTo>
                    <a:pt x="380390" y="760742"/>
                  </a:lnTo>
                  <a:lnTo>
                    <a:pt x="428105" y="757779"/>
                  </a:lnTo>
                  <a:lnTo>
                    <a:pt x="474050" y="749128"/>
                  </a:lnTo>
                  <a:lnTo>
                    <a:pt x="517870" y="735144"/>
                  </a:lnTo>
                  <a:lnTo>
                    <a:pt x="559207" y="716185"/>
                  </a:lnTo>
                  <a:lnTo>
                    <a:pt x="597707" y="692605"/>
                  </a:lnTo>
                  <a:lnTo>
                    <a:pt x="633011" y="664761"/>
                  </a:lnTo>
                  <a:lnTo>
                    <a:pt x="664764" y="633010"/>
                  </a:lnTo>
                  <a:lnTo>
                    <a:pt x="692610" y="597708"/>
                  </a:lnTo>
                  <a:lnTo>
                    <a:pt x="716192" y="559210"/>
                  </a:lnTo>
                  <a:lnTo>
                    <a:pt x="735154" y="517873"/>
                  </a:lnTo>
                  <a:lnTo>
                    <a:pt x="749139" y="474054"/>
                  </a:lnTo>
                  <a:lnTo>
                    <a:pt x="757792" y="428107"/>
                  </a:lnTo>
                  <a:lnTo>
                    <a:pt x="760755" y="380390"/>
                  </a:lnTo>
                  <a:lnTo>
                    <a:pt x="757792" y="332672"/>
                  </a:lnTo>
                  <a:lnTo>
                    <a:pt x="749139" y="286724"/>
                  </a:lnTo>
                  <a:lnTo>
                    <a:pt x="735154" y="242901"/>
                  </a:lnTo>
                  <a:lnTo>
                    <a:pt x="716192" y="201561"/>
                  </a:lnTo>
                  <a:lnTo>
                    <a:pt x="692610" y="163059"/>
                  </a:lnTo>
                  <a:lnTo>
                    <a:pt x="664764" y="127753"/>
                  </a:lnTo>
                  <a:lnTo>
                    <a:pt x="633011" y="95997"/>
                  </a:lnTo>
                  <a:lnTo>
                    <a:pt x="597707" y="68149"/>
                  </a:lnTo>
                  <a:lnTo>
                    <a:pt x="559207" y="44566"/>
                  </a:lnTo>
                  <a:lnTo>
                    <a:pt x="517870" y="25603"/>
                  </a:lnTo>
                  <a:lnTo>
                    <a:pt x="474050" y="11616"/>
                  </a:lnTo>
                  <a:lnTo>
                    <a:pt x="428105" y="2963"/>
                  </a:lnTo>
                  <a:lnTo>
                    <a:pt x="380390" y="0"/>
                  </a:lnTo>
                  <a:close/>
                </a:path>
              </a:pathLst>
            </a:custGeom>
            <a:solidFill>
              <a:srgbClr val="C00000"/>
            </a:solidFill>
          </p:spPr>
          <p:txBody>
            <a:bodyPr wrap="square" lIns="0" tIns="0" rIns="0" bIns="0" rtlCol="0"/>
            <a:lstStyle/>
            <a:p>
              <a:endParaRPr/>
            </a:p>
          </p:txBody>
        </p:sp>
        <p:sp>
          <p:nvSpPr>
            <p:cNvPr id="100" name="object 59"/>
            <p:cNvSpPr/>
            <p:nvPr/>
          </p:nvSpPr>
          <p:spPr>
            <a:xfrm>
              <a:off x="6582989" y="4566041"/>
              <a:ext cx="169183" cy="1073368"/>
            </a:xfrm>
            <a:custGeom>
              <a:avLst/>
              <a:gdLst/>
              <a:ahLst/>
              <a:cxnLst/>
              <a:rect l="l" t="t" r="r" b="b"/>
              <a:pathLst>
                <a:path w="114300" h="725170">
                  <a:moveTo>
                    <a:pt x="25766" y="1054"/>
                  </a:moveTo>
                  <a:lnTo>
                    <a:pt x="21256" y="5740"/>
                  </a:lnTo>
                  <a:lnTo>
                    <a:pt x="21214" y="5930"/>
                  </a:lnTo>
                  <a:lnTo>
                    <a:pt x="3884" y="163601"/>
                  </a:lnTo>
                  <a:lnTo>
                    <a:pt x="0" y="187833"/>
                  </a:lnTo>
                  <a:lnTo>
                    <a:pt x="196" y="203484"/>
                  </a:lnTo>
                  <a:lnTo>
                    <a:pt x="5814" y="217370"/>
                  </a:lnTo>
                  <a:lnTo>
                    <a:pt x="18196" y="236308"/>
                  </a:lnTo>
                  <a:lnTo>
                    <a:pt x="32606" y="251258"/>
                  </a:lnTo>
                  <a:lnTo>
                    <a:pt x="40225" y="261802"/>
                  </a:lnTo>
                  <a:lnTo>
                    <a:pt x="43585" y="272943"/>
                  </a:lnTo>
                  <a:lnTo>
                    <a:pt x="45222" y="289687"/>
                  </a:lnTo>
                  <a:lnTo>
                    <a:pt x="49643" y="308481"/>
                  </a:lnTo>
                  <a:lnTo>
                    <a:pt x="52536" y="327123"/>
                  </a:lnTo>
                  <a:lnTo>
                    <a:pt x="53649" y="350592"/>
                  </a:lnTo>
                  <a:lnTo>
                    <a:pt x="52729" y="383868"/>
                  </a:lnTo>
                  <a:lnTo>
                    <a:pt x="49524" y="431931"/>
                  </a:lnTo>
                  <a:lnTo>
                    <a:pt x="43781" y="499761"/>
                  </a:lnTo>
                  <a:lnTo>
                    <a:pt x="35247" y="592338"/>
                  </a:lnTo>
                  <a:lnTo>
                    <a:pt x="23670" y="714641"/>
                  </a:lnTo>
                  <a:lnTo>
                    <a:pt x="28879" y="717871"/>
                  </a:lnTo>
                  <a:lnTo>
                    <a:pt x="43025" y="723336"/>
                  </a:lnTo>
                  <a:lnTo>
                    <a:pt x="63886" y="724698"/>
                  </a:lnTo>
                  <a:lnTo>
                    <a:pt x="89240" y="715619"/>
                  </a:lnTo>
                  <a:lnTo>
                    <a:pt x="85878" y="650837"/>
                  </a:lnTo>
                  <a:lnTo>
                    <a:pt x="78494" y="507287"/>
                  </a:lnTo>
                  <a:lnTo>
                    <a:pt x="74563" y="429784"/>
                  </a:lnTo>
                  <a:lnTo>
                    <a:pt x="71147" y="361162"/>
                  </a:lnTo>
                  <a:lnTo>
                    <a:pt x="68754" y="310945"/>
                  </a:lnTo>
                  <a:lnTo>
                    <a:pt x="67892" y="288658"/>
                  </a:lnTo>
                  <a:lnTo>
                    <a:pt x="68898" y="278636"/>
                  </a:lnTo>
                  <a:lnTo>
                    <a:pt x="72163" y="266919"/>
                  </a:lnTo>
                  <a:lnTo>
                    <a:pt x="78398" y="254596"/>
                  </a:lnTo>
                  <a:lnTo>
                    <a:pt x="91478" y="238961"/>
                  </a:lnTo>
                  <a:lnTo>
                    <a:pt x="95971" y="232721"/>
                  </a:lnTo>
                  <a:lnTo>
                    <a:pt x="100350" y="226119"/>
                  </a:lnTo>
                  <a:lnTo>
                    <a:pt x="103172" y="221234"/>
                  </a:lnTo>
                  <a:lnTo>
                    <a:pt x="110618" y="203894"/>
                  </a:lnTo>
                  <a:lnTo>
                    <a:pt x="113878" y="188629"/>
                  </a:lnTo>
                  <a:lnTo>
                    <a:pt x="113652" y="166902"/>
                  </a:lnTo>
                  <a:lnTo>
                    <a:pt x="112638" y="154533"/>
                  </a:lnTo>
                  <a:lnTo>
                    <a:pt x="41006" y="154533"/>
                  </a:lnTo>
                  <a:lnTo>
                    <a:pt x="27315" y="154343"/>
                  </a:lnTo>
                  <a:lnTo>
                    <a:pt x="27437" y="143205"/>
                  </a:lnTo>
                  <a:lnTo>
                    <a:pt x="27702" y="25824"/>
                  </a:lnTo>
                  <a:lnTo>
                    <a:pt x="27601" y="5524"/>
                  </a:lnTo>
                  <a:lnTo>
                    <a:pt x="25766" y="1054"/>
                  </a:lnTo>
                  <a:close/>
                </a:path>
                <a:path w="114300" h="725170">
                  <a:moveTo>
                    <a:pt x="49464" y="0"/>
                  </a:moveTo>
                  <a:lnTo>
                    <a:pt x="44917" y="5740"/>
                  </a:lnTo>
                  <a:lnTo>
                    <a:pt x="41523" y="75745"/>
                  </a:lnTo>
                  <a:lnTo>
                    <a:pt x="39259" y="124308"/>
                  </a:lnTo>
                  <a:lnTo>
                    <a:pt x="38377" y="147294"/>
                  </a:lnTo>
                  <a:lnTo>
                    <a:pt x="38707" y="149326"/>
                  </a:lnTo>
                  <a:lnTo>
                    <a:pt x="41006" y="154533"/>
                  </a:lnTo>
                  <a:lnTo>
                    <a:pt x="112638" y="154533"/>
                  </a:lnTo>
                  <a:lnTo>
                    <a:pt x="112549" y="153454"/>
                  </a:lnTo>
                  <a:lnTo>
                    <a:pt x="60564" y="153454"/>
                  </a:lnTo>
                  <a:lnTo>
                    <a:pt x="53058" y="153339"/>
                  </a:lnTo>
                  <a:lnTo>
                    <a:pt x="53787" y="145402"/>
                  </a:lnTo>
                  <a:lnTo>
                    <a:pt x="53818" y="143205"/>
                  </a:lnTo>
                  <a:lnTo>
                    <a:pt x="51427" y="5930"/>
                  </a:lnTo>
                  <a:lnTo>
                    <a:pt x="51325" y="5257"/>
                  </a:lnTo>
                  <a:lnTo>
                    <a:pt x="49464" y="0"/>
                  </a:lnTo>
                  <a:close/>
                </a:path>
                <a:path w="114300" h="725170">
                  <a:moveTo>
                    <a:pt x="69758" y="723"/>
                  </a:moveTo>
                  <a:lnTo>
                    <a:pt x="64894" y="71042"/>
                  </a:lnTo>
                  <a:lnTo>
                    <a:pt x="64116" y="117933"/>
                  </a:lnTo>
                  <a:lnTo>
                    <a:pt x="64153" y="143281"/>
                  </a:lnTo>
                  <a:lnTo>
                    <a:pt x="65072" y="152146"/>
                  </a:lnTo>
                  <a:lnTo>
                    <a:pt x="60564" y="153454"/>
                  </a:lnTo>
                  <a:lnTo>
                    <a:pt x="112549" y="153454"/>
                  </a:lnTo>
                  <a:lnTo>
                    <a:pt x="112538" y="153314"/>
                  </a:lnTo>
                  <a:lnTo>
                    <a:pt x="92212" y="153314"/>
                  </a:lnTo>
                  <a:lnTo>
                    <a:pt x="79360" y="153123"/>
                  </a:lnTo>
                  <a:lnTo>
                    <a:pt x="79673" y="146773"/>
                  </a:lnTo>
                  <a:lnTo>
                    <a:pt x="79632" y="143205"/>
                  </a:lnTo>
                  <a:lnTo>
                    <a:pt x="72768" y="4635"/>
                  </a:lnTo>
                  <a:lnTo>
                    <a:pt x="69758" y="723"/>
                  </a:lnTo>
                  <a:close/>
                </a:path>
                <a:path w="114300" h="725170">
                  <a:moveTo>
                    <a:pt x="94181" y="1625"/>
                  </a:moveTo>
                  <a:lnTo>
                    <a:pt x="90928" y="5740"/>
                  </a:lnTo>
                  <a:lnTo>
                    <a:pt x="90852" y="25824"/>
                  </a:lnTo>
                  <a:lnTo>
                    <a:pt x="91024" y="71042"/>
                  </a:lnTo>
                  <a:lnTo>
                    <a:pt x="91107" y="143281"/>
                  </a:lnTo>
                  <a:lnTo>
                    <a:pt x="90895" y="145402"/>
                  </a:lnTo>
                  <a:lnTo>
                    <a:pt x="90818" y="146773"/>
                  </a:lnTo>
                  <a:lnTo>
                    <a:pt x="92212" y="153314"/>
                  </a:lnTo>
                  <a:lnTo>
                    <a:pt x="112538" y="153314"/>
                  </a:lnTo>
                  <a:lnTo>
                    <a:pt x="110640" y="130175"/>
                  </a:lnTo>
                  <a:lnTo>
                    <a:pt x="96936" y="5257"/>
                  </a:lnTo>
                  <a:lnTo>
                    <a:pt x="94181" y="1625"/>
                  </a:lnTo>
                  <a:close/>
                </a:path>
              </a:pathLst>
            </a:custGeom>
            <a:solidFill>
              <a:srgbClr val="FF7C80"/>
            </a:solidFill>
          </p:spPr>
          <p:txBody>
            <a:bodyPr wrap="square" lIns="0" tIns="0" rIns="0" bIns="0" rtlCol="0"/>
            <a:lstStyle/>
            <a:p>
              <a:endParaRPr/>
            </a:p>
          </p:txBody>
        </p:sp>
        <p:sp>
          <p:nvSpPr>
            <p:cNvPr id="101" name="object 60"/>
            <p:cNvSpPr/>
            <p:nvPr/>
          </p:nvSpPr>
          <p:spPr>
            <a:xfrm>
              <a:off x="8021010" y="4560274"/>
              <a:ext cx="125007" cy="1092165"/>
            </a:xfrm>
            <a:custGeom>
              <a:avLst/>
              <a:gdLst/>
              <a:ahLst/>
              <a:cxnLst/>
              <a:rect l="l" t="t" r="r" b="b"/>
              <a:pathLst>
                <a:path w="84454" h="737870">
                  <a:moveTo>
                    <a:pt x="60744" y="0"/>
                  </a:moveTo>
                  <a:lnTo>
                    <a:pt x="26214" y="29759"/>
                  </a:lnTo>
                  <a:lnTo>
                    <a:pt x="4312" y="96618"/>
                  </a:lnTo>
                  <a:lnTo>
                    <a:pt x="0" y="151133"/>
                  </a:lnTo>
                  <a:lnTo>
                    <a:pt x="3267" y="221669"/>
                  </a:lnTo>
                  <a:lnTo>
                    <a:pt x="16480" y="309695"/>
                  </a:lnTo>
                  <a:lnTo>
                    <a:pt x="18731" y="424408"/>
                  </a:lnTo>
                  <a:lnTo>
                    <a:pt x="20321" y="511393"/>
                  </a:lnTo>
                  <a:lnTo>
                    <a:pt x="21231" y="575466"/>
                  </a:lnTo>
                  <a:lnTo>
                    <a:pt x="21444" y="621445"/>
                  </a:lnTo>
                  <a:lnTo>
                    <a:pt x="20942" y="654148"/>
                  </a:lnTo>
                  <a:lnTo>
                    <a:pt x="19707" y="678391"/>
                  </a:lnTo>
                  <a:lnTo>
                    <a:pt x="17722" y="698993"/>
                  </a:lnTo>
                  <a:lnTo>
                    <a:pt x="14969" y="720769"/>
                  </a:lnTo>
                  <a:lnTo>
                    <a:pt x="37116" y="733319"/>
                  </a:lnTo>
                  <a:lnTo>
                    <a:pt x="51702" y="737304"/>
                  </a:lnTo>
                  <a:lnTo>
                    <a:pt x="65209" y="732545"/>
                  </a:lnTo>
                  <a:lnTo>
                    <a:pt x="84120" y="718864"/>
                  </a:lnTo>
                  <a:lnTo>
                    <a:pt x="72517" y="602969"/>
                  </a:lnTo>
                  <a:lnTo>
                    <a:pt x="63955" y="515179"/>
                  </a:lnTo>
                  <a:lnTo>
                    <a:pt x="58172" y="450710"/>
                  </a:lnTo>
                  <a:lnTo>
                    <a:pt x="54908" y="404783"/>
                  </a:lnTo>
                  <a:lnTo>
                    <a:pt x="53901" y="372617"/>
                  </a:lnTo>
                  <a:lnTo>
                    <a:pt x="54890" y="349428"/>
                  </a:lnTo>
                  <a:lnTo>
                    <a:pt x="57612" y="330438"/>
                  </a:lnTo>
                  <a:lnTo>
                    <a:pt x="61806" y="310864"/>
                  </a:lnTo>
                  <a:lnTo>
                    <a:pt x="62948" y="304876"/>
                  </a:lnTo>
                  <a:lnTo>
                    <a:pt x="64408" y="296470"/>
                  </a:lnTo>
                  <a:lnTo>
                    <a:pt x="66200" y="285743"/>
                  </a:lnTo>
                  <a:lnTo>
                    <a:pt x="69261" y="14217"/>
                  </a:lnTo>
                  <a:lnTo>
                    <a:pt x="65232" y="3534"/>
                  </a:lnTo>
                  <a:lnTo>
                    <a:pt x="60744" y="0"/>
                  </a:lnTo>
                  <a:close/>
                </a:path>
              </a:pathLst>
            </a:custGeom>
            <a:solidFill>
              <a:srgbClr val="FF7C80"/>
            </a:solidFill>
          </p:spPr>
          <p:txBody>
            <a:bodyPr wrap="square" lIns="0" tIns="0" rIns="0" bIns="0" rtlCol="0"/>
            <a:lstStyle/>
            <a:p>
              <a:endParaRPr/>
            </a:p>
          </p:txBody>
        </p:sp>
        <p:sp>
          <p:nvSpPr>
            <p:cNvPr id="102" name="object 61"/>
            <p:cNvSpPr/>
            <p:nvPr/>
          </p:nvSpPr>
          <p:spPr>
            <a:xfrm>
              <a:off x="7136175" y="5086254"/>
              <a:ext cx="488749" cy="335544"/>
            </a:xfrm>
            <a:custGeom>
              <a:avLst/>
              <a:gdLst/>
              <a:ahLst/>
              <a:cxnLst/>
              <a:rect l="l" t="t" r="r" b="b"/>
              <a:pathLst>
                <a:path w="330200" h="226695">
                  <a:moveTo>
                    <a:pt x="329780" y="0"/>
                  </a:moveTo>
                  <a:lnTo>
                    <a:pt x="0" y="0"/>
                  </a:lnTo>
                  <a:lnTo>
                    <a:pt x="1748" y="34904"/>
                  </a:lnTo>
                  <a:lnTo>
                    <a:pt x="12349" y="110160"/>
                  </a:lnTo>
                  <a:lnTo>
                    <a:pt x="44507" y="177863"/>
                  </a:lnTo>
                  <a:lnTo>
                    <a:pt x="73203" y="203327"/>
                  </a:lnTo>
                  <a:lnTo>
                    <a:pt x="112729" y="220234"/>
                  </a:lnTo>
                  <a:lnTo>
                    <a:pt x="164896" y="226364"/>
                  </a:lnTo>
                  <a:lnTo>
                    <a:pt x="217060" y="220234"/>
                  </a:lnTo>
                  <a:lnTo>
                    <a:pt x="256582" y="203327"/>
                  </a:lnTo>
                  <a:lnTo>
                    <a:pt x="285276" y="177863"/>
                  </a:lnTo>
                  <a:lnTo>
                    <a:pt x="317432" y="110160"/>
                  </a:lnTo>
                  <a:lnTo>
                    <a:pt x="324520" y="72365"/>
                  </a:lnTo>
                  <a:lnTo>
                    <a:pt x="329780" y="0"/>
                  </a:lnTo>
                  <a:close/>
                </a:path>
              </a:pathLst>
            </a:custGeom>
            <a:solidFill>
              <a:srgbClr val="FFFFFF"/>
            </a:solidFill>
          </p:spPr>
          <p:txBody>
            <a:bodyPr wrap="square" lIns="0" tIns="0" rIns="0" bIns="0" rtlCol="0"/>
            <a:lstStyle/>
            <a:p>
              <a:endParaRPr/>
            </a:p>
          </p:txBody>
        </p:sp>
        <p:sp>
          <p:nvSpPr>
            <p:cNvPr id="103" name="object 62"/>
            <p:cNvSpPr/>
            <p:nvPr/>
          </p:nvSpPr>
          <p:spPr>
            <a:xfrm>
              <a:off x="7523081" y="5103272"/>
              <a:ext cx="212418" cy="211478"/>
            </a:xfrm>
            <a:custGeom>
              <a:avLst/>
              <a:gdLst/>
              <a:ahLst/>
              <a:cxnLst/>
              <a:rect l="l" t="t" r="r" b="b"/>
              <a:pathLst>
                <a:path w="143510" h="142875">
                  <a:moveTo>
                    <a:pt x="69345" y="0"/>
                  </a:moveTo>
                  <a:lnTo>
                    <a:pt x="25224" y="24038"/>
                  </a:lnTo>
                  <a:lnTo>
                    <a:pt x="4832" y="75723"/>
                  </a:lnTo>
                  <a:lnTo>
                    <a:pt x="0" y="104148"/>
                  </a:lnTo>
                  <a:lnTo>
                    <a:pt x="3751" y="127894"/>
                  </a:lnTo>
                  <a:lnTo>
                    <a:pt x="21486" y="142097"/>
                  </a:lnTo>
                  <a:lnTo>
                    <a:pt x="53612" y="142580"/>
                  </a:lnTo>
                  <a:lnTo>
                    <a:pt x="90573" y="130824"/>
                  </a:lnTo>
                  <a:lnTo>
                    <a:pt x="121505" y="111334"/>
                  </a:lnTo>
                  <a:lnTo>
                    <a:pt x="63207" y="111334"/>
                  </a:lnTo>
                  <a:lnTo>
                    <a:pt x="46315" y="111084"/>
                  </a:lnTo>
                  <a:lnTo>
                    <a:pt x="36991" y="103611"/>
                  </a:lnTo>
                  <a:lnTo>
                    <a:pt x="35018" y="91124"/>
                  </a:lnTo>
                  <a:lnTo>
                    <a:pt x="37560" y="76178"/>
                  </a:lnTo>
                  <a:lnTo>
                    <a:pt x="41781" y="61325"/>
                  </a:lnTo>
                  <a:lnTo>
                    <a:pt x="48284" y="49001"/>
                  </a:lnTo>
                  <a:lnTo>
                    <a:pt x="58650" y="40426"/>
                  </a:lnTo>
                  <a:lnTo>
                    <a:pt x="71477" y="36363"/>
                  </a:lnTo>
                  <a:lnTo>
                    <a:pt x="136139" y="36363"/>
                  </a:lnTo>
                  <a:lnTo>
                    <a:pt x="135518" y="34403"/>
                  </a:lnTo>
                  <a:lnTo>
                    <a:pt x="119202" y="14682"/>
                  </a:lnTo>
                  <a:lnTo>
                    <a:pt x="95756" y="2308"/>
                  </a:lnTo>
                  <a:lnTo>
                    <a:pt x="69345" y="0"/>
                  </a:lnTo>
                  <a:close/>
                </a:path>
                <a:path w="143510" h="142875">
                  <a:moveTo>
                    <a:pt x="136139" y="36363"/>
                  </a:moveTo>
                  <a:lnTo>
                    <a:pt x="71477" y="36363"/>
                  </a:lnTo>
                  <a:lnTo>
                    <a:pt x="85367" y="37576"/>
                  </a:lnTo>
                  <a:lnTo>
                    <a:pt x="97692" y="44081"/>
                  </a:lnTo>
                  <a:lnTo>
                    <a:pt x="106267" y="54450"/>
                  </a:lnTo>
                  <a:lnTo>
                    <a:pt x="110329" y="67278"/>
                  </a:lnTo>
                  <a:lnTo>
                    <a:pt x="109116" y="81163"/>
                  </a:lnTo>
                  <a:lnTo>
                    <a:pt x="99611" y="94457"/>
                  </a:lnTo>
                  <a:lnTo>
                    <a:pt x="82640" y="105153"/>
                  </a:lnTo>
                  <a:lnTo>
                    <a:pt x="63207" y="111334"/>
                  </a:lnTo>
                  <a:lnTo>
                    <a:pt x="121505" y="111334"/>
                  </a:lnTo>
                  <a:lnTo>
                    <a:pt x="122854" y="110484"/>
                  </a:lnTo>
                  <a:lnTo>
                    <a:pt x="140943" y="85214"/>
                  </a:lnTo>
                  <a:lnTo>
                    <a:pt x="143249" y="58803"/>
                  </a:lnTo>
                  <a:lnTo>
                    <a:pt x="136139" y="36363"/>
                  </a:lnTo>
                  <a:close/>
                </a:path>
              </a:pathLst>
            </a:custGeom>
            <a:solidFill>
              <a:srgbClr val="FFFFFF"/>
            </a:solidFill>
          </p:spPr>
          <p:txBody>
            <a:bodyPr wrap="square" lIns="0" tIns="0" rIns="0" bIns="0" rtlCol="0"/>
            <a:lstStyle/>
            <a:p>
              <a:endParaRPr/>
            </a:p>
          </p:txBody>
        </p:sp>
        <p:sp>
          <p:nvSpPr>
            <p:cNvPr id="104" name="object 63"/>
            <p:cNvSpPr/>
            <p:nvPr/>
          </p:nvSpPr>
          <p:spPr>
            <a:xfrm>
              <a:off x="7071096" y="5366703"/>
              <a:ext cx="618455" cy="109969"/>
            </a:xfrm>
            <a:custGeom>
              <a:avLst/>
              <a:gdLst/>
              <a:ahLst/>
              <a:cxnLst/>
              <a:rect l="l" t="t" r="r" b="b"/>
              <a:pathLst>
                <a:path w="417829" h="74295">
                  <a:moveTo>
                    <a:pt x="208864" y="0"/>
                  </a:moveTo>
                  <a:lnTo>
                    <a:pt x="142846" y="1880"/>
                  </a:lnTo>
                  <a:lnTo>
                    <a:pt x="85511" y="7116"/>
                  </a:lnTo>
                  <a:lnTo>
                    <a:pt x="40298" y="15101"/>
                  </a:lnTo>
                  <a:lnTo>
                    <a:pt x="0" y="36893"/>
                  </a:lnTo>
                  <a:lnTo>
                    <a:pt x="10647" y="48552"/>
                  </a:lnTo>
                  <a:lnTo>
                    <a:pt x="40298" y="58680"/>
                  </a:lnTo>
                  <a:lnTo>
                    <a:pt x="85511" y="66667"/>
                  </a:lnTo>
                  <a:lnTo>
                    <a:pt x="142846" y="71905"/>
                  </a:lnTo>
                  <a:lnTo>
                    <a:pt x="208864" y="73786"/>
                  </a:lnTo>
                  <a:lnTo>
                    <a:pt x="274875" y="71905"/>
                  </a:lnTo>
                  <a:lnTo>
                    <a:pt x="332207" y="66667"/>
                  </a:lnTo>
                  <a:lnTo>
                    <a:pt x="377418" y="58680"/>
                  </a:lnTo>
                  <a:lnTo>
                    <a:pt x="407067" y="48552"/>
                  </a:lnTo>
                  <a:lnTo>
                    <a:pt x="417715" y="36893"/>
                  </a:lnTo>
                  <a:lnTo>
                    <a:pt x="407067" y="25229"/>
                  </a:lnTo>
                  <a:lnTo>
                    <a:pt x="377418" y="15101"/>
                  </a:lnTo>
                  <a:lnTo>
                    <a:pt x="332207" y="7116"/>
                  </a:lnTo>
                  <a:lnTo>
                    <a:pt x="274875" y="1880"/>
                  </a:lnTo>
                  <a:lnTo>
                    <a:pt x="208864" y="0"/>
                  </a:lnTo>
                  <a:close/>
                </a:path>
              </a:pathLst>
            </a:custGeom>
            <a:solidFill>
              <a:srgbClr val="FFFFFF"/>
            </a:solidFill>
          </p:spPr>
          <p:txBody>
            <a:bodyPr wrap="square" lIns="0" tIns="0" rIns="0" bIns="0" rtlCol="0"/>
            <a:lstStyle/>
            <a:p>
              <a:endParaRPr/>
            </a:p>
          </p:txBody>
        </p:sp>
        <p:sp>
          <p:nvSpPr>
            <p:cNvPr id="105" name="object 64"/>
            <p:cNvSpPr/>
            <p:nvPr/>
          </p:nvSpPr>
          <p:spPr>
            <a:xfrm>
              <a:off x="7323833" y="4695041"/>
              <a:ext cx="145685" cy="365622"/>
            </a:xfrm>
            <a:custGeom>
              <a:avLst/>
              <a:gdLst/>
              <a:ahLst/>
              <a:cxnLst/>
              <a:rect l="l" t="t" r="r" b="b"/>
              <a:pathLst>
                <a:path w="98425" h="247014">
                  <a:moveTo>
                    <a:pt x="41438" y="0"/>
                  </a:moveTo>
                  <a:lnTo>
                    <a:pt x="60803" y="30240"/>
                  </a:lnTo>
                  <a:lnTo>
                    <a:pt x="66835" y="66489"/>
                  </a:lnTo>
                  <a:lnTo>
                    <a:pt x="60251" y="103964"/>
                  </a:lnTo>
                  <a:lnTo>
                    <a:pt x="41768" y="137883"/>
                  </a:lnTo>
                  <a:lnTo>
                    <a:pt x="9425" y="180683"/>
                  </a:lnTo>
                  <a:lnTo>
                    <a:pt x="0" y="206294"/>
                  </a:lnTo>
                  <a:lnTo>
                    <a:pt x="14713" y="224925"/>
                  </a:lnTo>
                  <a:lnTo>
                    <a:pt x="54786" y="246786"/>
                  </a:lnTo>
                  <a:lnTo>
                    <a:pt x="51310" y="244602"/>
                  </a:lnTo>
                  <a:lnTo>
                    <a:pt x="44337" y="237004"/>
                  </a:lnTo>
                  <a:lnTo>
                    <a:pt x="39044" y="222419"/>
                  </a:lnTo>
                  <a:lnTo>
                    <a:pt x="40613" y="199275"/>
                  </a:lnTo>
                  <a:lnTo>
                    <a:pt x="53322" y="172383"/>
                  </a:lnTo>
                  <a:lnTo>
                    <a:pt x="71518" y="151099"/>
                  </a:lnTo>
                  <a:lnTo>
                    <a:pt x="88590" y="127561"/>
                  </a:lnTo>
                  <a:lnTo>
                    <a:pt x="97928" y="93903"/>
                  </a:lnTo>
                  <a:lnTo>
                    <a:pt x="93618" y="56392"/>
                  </a:lnTo>
                  <a:lnTo>
                    <a:pt x="78441" y="27711"/>
                  </a:lnTo>
                  <a:lnTo>
                    <a:pt x="58885" y="8650"/>
                  </a:lnTo>
                  <a:lnTo>
                    <a:pt x="41438" y="0"/>
                  </a:lnTo>
                  <a:close/>
                </a:path>
              </a:pathLst>
            </a:custGeom>
            <a:solidFill>
              <a:srgbClr val="FFFFFF"/>
            </a:solidFill>
          </p:spPr>
          <p:txBody>
            <a:bodyPr wrap="square" lIns="0" tIns="0" rIns="0" bIns="0" rtlCol="0"/>
            <a:lstStyle/>
            <a:p>
              <a:endParaRPr/>
            </a:p>
          </p:txBody>
        </p:sp>
        <p:sp>
          <p:nvSpPr>
            <p:cNvPr id="106" name="object 65"/>
            <p:cNvSpPr/>
            <p:nvPr/>
          </p:nvSpPr>
          <p:spPr>
            <a:xfrm>
              <a:off x="7262335" y="4674770"/>
              <a:ext cx="140045" cy="198319"/>
            </a:xfrm>
            <a:custGeom>
              <a:avLst/>
              <a:gdLst/>
              <a:ahLst/>
              <a:cxnLst/>
              <a:rect l="l" t="t" r="r" b="b"/>
              <a:pathLst>
                <a:path w="94614" h="133985">
                  <a:moveTo>
                    <a:pt x="82505" y="34026"/>
                  </a:moveTo>
                  <a:lnTo>
                    <a:pt x="35781" y="34026"/>
                  </a:lnTo>
                  <a:lnTo>
                    <a:pt x="63084" y="38611"/>
                  </a:lnTo>
                  <a:lnTo>
                    <a:pt x="82661" y="65624"/>
                  </a:lnTo>
                  <a:lnTo>
                    <a:pt x="90340" y="101770"/>
                  </a:lnTo>
                  <a:lnTo>
                    <a:pt x="81945" y="133759"/>
                  </a:lnTo>
                  <a:lnTo>
                    <a:pt x="86504" y="126206"/>
                  </a:lnTo>
                  <a:lnTo>
                    <a:pt x="92104" y="110437"/>
                  </a:lnTo>
                  <a:lnTo>
                    <a:pt x="94606" y="85069"/>
                  </a:lnTo>
                  <a:lnTo>
                    <a:pt x="89870" y="48720"/>
                  </a:lnTo>
                  <a:lnTo>
                    <a:pt x="82505" y="34026"/>
                  </a:lnTo>
                  <a:close/>
                </a:path>
                <a:path w="94614" h="133985">
                  <a:moveTo>
                    <a:pt x="27414" y="0"/>
                  </a:moveTo>
                  <a:lnTo>
                    <a:pt x="6292" y="12245"/>
                  </a:lnTo>
                  <a:lnTo>
                    <a:pt x="0" y="28855"/>
                  </a:lnTo>
                  <a:lnTo>
                    <a:pt x="4514" y="45246"/>
                  </a:lnTo>
                  <a:lnTo>
                    <a:pt x="16457" y="58608"/>
                  </a:lnTo>
                  <a:lnTo>
                    <a:pt x="32454" y="66132"/>
                  </a:lnTo>
                  <a:lnTo>
                    <a:pt x="24380" y="59949"/>
                  </a:lnTo>
                  <a:lnTo>
                    <a:pt x="22773" y="50417"/>
                  </a:lnTo>
                  <a:lnTo>
                    <a:pt x="26839" y="40716"/>
                  </a:lnTo>
                  <a:lnTo>
                    <a:pt x="35781" y="34026"/>
                  </a:lnTo>
                  <a:lnTo>
                    <a:pt x="82505" y="34026"/>
                  </a:lnTo>
                  <a:lnTo>
                    <a:pt x="75670" y="20389"/>
                  </a:lnTo>
                  <a:lnTo>
                    <a:pt x="52696" y="3432"/>
                  </a:lnTo>
                  <a:lnTo>
                    <a:pt x="27414" y="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72519797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1000"/>
                                        <p:tgtEl>
                                          <p:spTgt spid="34"/>
                                        </p:tgtEl>
                                      </p:cBhvr>
                                    </p:animEffect>
                                    <p:set>
                                      <p:cBhvr>
                                        <p:cTn id="7" dur="1" fill="hold">
                                          <p:stCondLst>
                                            <p:cond delay="999"/>
                                          </p:stCondLst>
                                        </p:cTn>
                                        <p:tgtEl>
                                          <p:spTgt spid="34"/>
                                        </p:tgtEl>
                                        <p:attrNameLst>
                                          <p:attrName>style.visibility</p:attrName>
                                        </p:attrNameLst>
                                      </p:cBhvr>
                                      <p:to>
                                        <p:strVal val="hidden"/>
                                      </p:to>
                                    </p:set>
                                  </p:childTnLst>
                                </p:cTn>
                              </p:par>
                              <p:par>
                                <p:cTn id="8" presetID="10" presetClass="entr" presetSubtype="0" fill="hold" nodeType="withEffect">
                                  <p:stCondLst>
                                    <p:cond delay="20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37538"/>
            <a:ext cx="11267661" cy="938213"/>
          </a:xfrm>
        </p:spPr>
        <p:txBody>
          <a:bodyPr>
            <a:noAutofit/>
          </a:bodyPr>
          <a:lstStyle/>
          <a:p>
            <a:r>
              <a:rPr lang="en-GB" sz="2800" b="1" dirty="0" smtClean="0">
                <a:latin typeface="Arial" panose="020B0604020202020204" pitchFamily="34" charset="0"/>
                <a:cs typeface="Arial" panose="020B0604020202020204" pitchFamily="34" charset="0"/>
              </a:rPr>
              <a:t>There are some well known large businesses, but </a:t>
            </a:r>
            <a:r>
              <a:rPr lang="en-GB" sz="2800" b="1" dirty="0" smtClean="0">
                <a:solidFill>
                  <a:srgbClr val="C00000"/>
                </a:solidFill>
                <a:latin typeface="Arial" panose="020B0604020202020204" pitchFamily="34" charset="0"/>
                <a:cs typeface="Arial" panose="020B0604020202020204" pitchFamily="34" charset="0"/>
              </a:rPr>
              <a:t>most employ fewer than 10 people</a:t>
            </a:r>
            <a:endParaRPr lang="en-GB" sz="2800" dirty="0">
              <a:solidFill>
                <a:srgbClr val="C00000"/>
              </a:solidFill>
            </a:endParaRPr>
          </a:p>
        </p:txBody>
      </p:sp>
      <p:graphicFrame>
        <p:nvGraphicFramePr>
          <p:cNvPr id="10" name="Chart 9"/>
          <p:cNvGraphicFramePr>
            <a:graphicFrameLocks/>
          </p:cNvGraphicFramePr>
          <p:nvPr>
            <p:extLst/>
          </p:nvPr>
        </p:nvGraphicFramePr>
        <p:xfrm>
          <a:off x="2537424" y="2804154"/>
          <a:ext cx="6390203" cy="3815026"/>
        </p:xfrm>
        <a:graphic>
          <a:graphicData uri="http://schemas.openxmlformats.org/drawingml/2006/chart">
            <c:chart xmlns:c="http://schemas.openxmlformats.org/drawingml/2006/chart" xmlns:r="http://schemas.openxmlformats.org/officeDocument/2006/relationships" r:id="rId2"/>
          </a:graphicData>
        </a:graphic>
      </p:graphicFrame>
      <p:sp>
        <p:nvSpPr>
          <p:cNvPr id="16" name="object 36"/>
          <p:cNvSpPr txBox="1"/>
          <p:nvPr/>
        </p:nvSpPr>
        <p:spPr>
          <a:xfrm>
            <a:off x="7291124" y="4408221"/>
            <a:ext cx="2836850" cy="1107996"/>
          </a:xfrm>
          <a:prstGeom prst="rect">
            <a:avLst/>
          </a:prstGeom>
        </p:spPr>
        <p:txBody>
          <a:bodyPr vert="horz" wrap="square" lIns="0" tIns="0" rIns="0" bIns="0" rtlCol="0">
            <a:spAutoFit/>
          </a:bodyPr>
          <a:lstStyle/>
          <a:p>
            <a:pPr algn="ctr">
              <a:lnSpc>
                <a:spcPct val="100000"/>
              </a:lnSpc>
            </a:pPr>
            <a:r>
              <a:rPr lang="en-GB" sz="3600" b="1" dirty="0" smtClean="0">
                <a:solidFill>
                  <a:srgbClr val="660066"/>
                </a:solidFill>
                <a:latin typeface="Arial"/>
                <a:cs typeface="Arial"/>
              </a:rPr>
              <a:t>4,120</a:t>
            </a:r>
            <a:endParaRPr lang="en-GB" sz="3600" b="1" spc="-5" dirty="0" smtClean="0">
              <a:solidFill>
                <a:srgbClr val="660066"/>
              </a:solidFill>
              <a:latin typeface="Arial"/>
              <a:cs typeface="Arial"/>
            </a:endParaRPr>
          </a:p>
          <a:p>
            <a:pPr algn="ctr">
              <a:lnSpc>
                <a:spcPct val="100000"/>
              </a:lnSpc>
            </a:pPr>
            <a:r>
              <a:rPr lang="en-GB" b="1" spc="-5" dirty="0" smtClean="0">
                <a:solidFill>
                  <a:srgbClr val="660066"/>
                </a:solidFill>
                <a:latin typeface="Arial"/>
                <a:cs typeface="Arial"/>
              </a:rPr>
              <a:t>Are micro </a:t>
            </a:r>
            <a:r>
              <a:rPr lang="en-GB" b="1" spc="-5" dirty="0">
                <a:solidFill>
                  <a:srgbClr val="660066"/>
                </a:solidFill>
                <a:latin typeface="Arial"/>
                <a:cs typeface="Arial"/>
              </a:rPr>
              <a:t>b</a:t>
            </a:r>
            <a:r>
              <a:rPr lang="en-GB" b="1" spc="-5" dirty="0" smtClean="0">
                <a:solidFill>
                  <a:srgbClr val="660066"/>
                </a:solidFill>
                <a:latin typeface="Arial"/>
                <a:cs typeface="Arial"/>
              </a:rPr>
              <a:t>usinesses</a:t>
            </a:r>
            <a:endParaRPr lang="en-GB" b="1" dirty="0">
              <a:solidFill>
                <a:srgbClr val="660066"/>
              </a:solidFill>
              <a:latin typeface="Arial"/>
              <a:cs typeface="Arial"/>
            </a:endParaRPr>
          </a:p>
          <a:p>
            <a:pPr algn="ctr">
              <a:lnSpc>
                <a:spcPct val="100000"/>
              </a:lnSpc>
            </a:pPr>
            <a:r>
              <a:rPr lang="en-GB" b="1" spc="-5" dirty="0" smtClean="0">
                <a:solidFill>
                  <a:srgbClr val="660066"/>
                </a:solidFill>
                <a:latin typeface="Arial"/>
                <a:cs typeface="Arial"/>
              </a:rPr>
              <a:t>(Employing 0-9 people)</a:t>
            </a:r>
            <a:endParaRPr lang="en-GB" b="1" spc="-5" dirty="0">
              <a:solidFill>
                <a:srgbClr val="660066"/>
              </a:solidFill>
              <a:latin typeface="Arial"/>
              <a:cs typeface="Arial"/>
            </a:endParaRPr>
          </a:p>
        </p:txBody>
      </p:sp>
      <p:sp>
        <p:nvSpPr>
          <p:cNvPr id="17" name="object 36"/>
          <p:cNvSpPr txBox="1"/>
          <p:nvPr/>
        </p:nvSpPr>
        <p:spPr>
          <a:xfrm>
            <a:off x="509145" y="3288445"/>
            <a:ext cx="3017985" cy="1107996"/>
          </a:xfrm>
          <a:prstGeom prst="rect">
            <a:avLst/>
          </a:prstGeom>
        </p:spPr>
        <p:txBody>
          <a:bodyPr vert="horz" wrap="square" lIns="0" tIns="0" rIns="0" bIns="0" rtlCol="0">
            <a:spAutoFit/>
          </a:bodyPr>
          <a:lstStyle/>
          <a:p>
            <a:pPr algn="ctr">
              <a:lnSpc>
                <a:spcPct val="100000"/>
              </a:lnSpc>
            </a:pPr>
            <a:r>
              <a:rPr lang="en-GB" sz="3600" b="1" spc="-5" dirty="0" smtClean="0">
                <a:solidFill>
                  <a:srgbClr val="92D050"/>
                </a:solidFill>
                <a:latin typeface="Arial"/>
                <a:cs typeface="Arial"/>
              </a:rPr>
              <a:t>445</a:t>
            </a:r>
          </a:p>
          <a:p>
            <a:pPr algn="ctr">
              <a:lnSpc>
                <a:spcPct val="100000"/>
              </a:lnSpc>
            </a:pPr>
            <a:r>
              <a:rPr lang="en-GB" b="1" spc="-5" dirty="0" smtClean="0">
                <a:solidFill>
                  <a:srgbClr val="92D050"/>
                </a:solidFill>
                <a:latin typeface="Arial"/>
                <a:cs typeface="Arial"/>
              </a:rPr>
              <a:t>Are small </a:t>
            </a:r>
            <a:r>
              <a:rPr lang="en-GB" b="1" spc="-5" dirty="0">
                <a:solidFill>
                  <a:srgbClr val="92D050"/>
                </a:solidFill>
                <a:latin typeface="Arial"/>
                <a:cs typeface="Arial"/>
              </a:rPr>
              <a:t>b</a:t>
            </a:r>
            <a:r>
              <a:rPr lang="en-GB" b="1" spc="-5" dirty="0" smtClean="0">
                <a:solidFill>
                  <a:srgbClr val="92D050"/>
                </a:solidFill>
                <a:latin typeface="Arial"/>
                <a:cs typeface="Arial"/>
              </a:rPr>
              <a:t>usinesses</a:t>
            </a:r>
          </a:p>
          <a:p>
            <a:pPr algn="ctr">
              <a:lnSpc>
                <a:spcPct val="100000"/>
              </a:lnSpc>
            </a:pPr>
            <a:r>
              <a:rPr lang="en-GB" b="1" spc="-5" dirty="0" smtClean="0">
                <a:solidFill>
                  <a:srgbClr val="92D050"/>
                </a:solidFill>
                <a:latin typeface="Arial"/>
                <a:cs typeface="Arial"/>
              </a:rPr>
              <a:t>(Employing 10-49 people)</a:t>
            </a:r>
            <a:endParaRPr b="1" dirty="0">
              <a:solidFill>
                <a:srgbClr val="92D050"/>
              </a:solidFill>
              <a:latin typeface="Arial"/>
              <a:cs typeface="Arial"/>
            </a:endParaRPr>
          </a:p>
        </p:txBody>
      </p:sp>
      <p:sp>
        <p:nvSpPr>
          <p:cNvPr id="18" name="object 36"/>
          <p:cNvSpPr txBox="1"/>
          <p:nvPr/>
        </p:nvSpPr>
        <p:spPr>
          <a:xfrm>
            <a:off x="1307148" y="1887533"/>
            <a:ext cx="5235068" cy="1107996"/>
          </a:xfrm>
          <a:prstGeom prst="rect">
            <a:avLst/>
          </a:prstGeom>
        </p:spPr>
        <p:txBody>
          <a:bodyPr vert="horz" wrap="square" lIns="0" tIns="0" rIns="0" bIns="0" rtlCol="0">
            <a:spAutoFit/>
          </a:bodyPr>
          <a:lstStyle/>
          <a:p>
            <a:pPr algn="ctr">
              <a:lnSpc>
                <a:spcPct val="100000"/>
              </a:lnSpc>
            </a:pPr>
            <a:r>
              <a:rPr lang="en-GB" sz="3600" b="1" dirty="0" smtClean="0">
                <a:solidFill>
                  <a:schemeClr val="accent2"/>
                </a:solidFill>
                <a:latin typeface="Arial"/>
                <a:cs typeface="Arial"/>
              </a:rPr>
              <a:t>80</a:t>
            </a:r>
            <a:endParaRPr lang="en-GB" sz="3600" b="1" spc="-5" dirty="0" smtClean="0">
              <a:solidFill>
                <a:schemeClr val="accent2"/>
              </a:solidFill>
              <a:latin typeface="Arial"/>
              <a:cs typeface="Arial"/>
            </a:endParaRPr>
          </a:p>
          <a:p>
            <a:pPr algn="ctr">
              <a:lnSpc>
                <a:spcPct val="100000"/>
              </a:lnSpc>
            </a:pPr>
            <a:r>
              <a:rPr lang="en-GB" b="1" spc="-5" dirty="0" smtClean="0">
                <a:solidFill>
                  <a:schemeClr val="accent2"/>
                </a:solidFill>
                <a:latin typeface="Arial"/>
                <a:cs typeface="Arial"/>
              </a:rPr>
              <a:t>Are medium-sized </a:t>
            </a:r>
            <a:r>
              <a:rPr lang="en-GB" b="1" spc="-5" dirty="0">
                <a:solidFill>
                  <a:schemeClr val="accent2"/>
                </a:solidFill>
                <a:latin typeface="Arial"/>
                <a:cs typeface="Arial"/>
              </a:rPr>
              <a:t>b</a:t>
            </a:r>
            <a:r>
              <a:rPr lang="en-GB" b="1" spc="-5" dirty="0" smtClean="0">
                <a:solidFill>
                  <a:schemeClr val="accent2"/>
                </a:solidFill>
                <a:latin typeface="Arial"/>
                <a:cs typeface="Arial"/>
              </a:rPr>
              <a:t>usinesses</a:t>
            </a:r>
          </a:p>
          <a:p>
            <a:pPr algn="ctr">
              <a:lnSpc>
                <a:spcPct val="100000"/>
              </a:lnSpc>
            </a:pPr>
            <a:r>
              <a:rPr lang="en-GB" b="1" spc="-5" dirty="0" smtClean="0">
                <a:solidFill>
                  <a:schemeClr val="accent2"/>
                </a:solidFill>
                <a:latin typeface="Arial"/>
                <a:cs typeface="Arial"/>
              </a:rPr>
              <a:t>(Employing 50 to 249 people)</a:t>
            </a:r>
            <a:endParaRPr b="1" dirty="0">
              <a:solidFill>
                <a:schemeClr val="accent2"/>
              </a:solidFill>
              <a:latin typeface="Arial"/>
              <a:cs typeface="Arial"/>
            </a:endParaRPr>
          </a:p>
        </p:txBody>
      </p:sp>
      <p:sp>
        <p:nvSpPr>
          <p:cNvPr id="19" name="object 36"/>
          <p:cNvSpPr txBox="1"/>
          <p:nvPr/>
        </p:nvSpPr>
        <p:spPr>
          <a:xfrm>
            <a:off x="5309655" y="1640267"/>
            <a:ext cx="3617972" cy="1107996"/>
          </a:xfrm>
          <a:prstGeom prst="rect">
            <a:avLst/>
          </a:prstGeom>
        </p:spPr>
        <p:txBody>
          <a:bodyPr vert="horz" wrap="square" lIns="0" tIns="0" rIns="0" bIns="0" rtlCol="0">
            <a:spAutoFit/>
          </a:bodyPr>
          <a:lstStyle/>
          <a:p>
            <a:pPr algn="ctr">
              <a:lnSpc>
                <a:spcPct val="100000"/>
              </a:lnSpc>
            </a:pPr>
            <a:r>
              <a:rPr lang="en-GB" sz="3600" b="1" dirty="0" smtClean="0">
                <a:solidFill>
                  <a:srgbClr val="AB7DFF"/>
                </a:solidFill>
                <a:latin typeface="Arial"/>
                <a:cs typeface="Arial"/>
              </a:rPr>
              <a:t>15</a:t>
            </a:r>
            <a:endParaRPr lang="en-GB" sz="3600" b="1" spc="-5" dirty="0" smtClean="0">
              <a:solidFill>
                <a:srgbClr val="AB7DFF"/>
              </a:solidFill>
              <a:latin typeface="Arial"/>
              <a:cs typeface="Arial"/>
            </a:endParaRPr>
          </a:p>
          <a:p>
            <a:pPr algn="ctr">
              <a:lnSpc>
                <a:spcPct val="100000"/>
              </a:lnSpc>
            </a:pPr>
            <a:r>
              <a:rPr lang="en-GB" b="1" spc="-5" dirty="0" smtClean="0">
                <a:solidFill>
                  <a:srgbClr val="AB7DFF"/>
                </a:solidFill>
                <a:latin typeface="Arial"/>
                <a:cs typeface="Arial"/>
              </a:rPr>
              <a:t>Are large </a:t>
            </a:r>
            <a:r>
              <a:rPr lang="en-GB" b="1" spc="-5" dirty="0">
                <a:solidFill>
                  <a:srgbClr val="AB7DFF"/>
                </a:solidFill>
                <a:latin typeface="Arial"/>
                <a:cs typeface="Arial"/>
              </a:rPr>
              <a:t>b</a:t>
            </a:r>
            <a:r>
              <a:rPr lang="en-GB" b="1" spc="-5" dirty="0" smtClean="0">
                <a:solidFill>
                  <a:srgbClr val="AB7DFF"/>
                </a:solidFill>
                <a:latin typeface="Arial"/>
                <a:cs typeface="Arial"/>
              </a:rPr>
              <a:t>usinesses</a:t>
            </a:r>
          </a:p>
          <a:p>
            <a:pPr algn="ctr">
              <a:lnSpc>
                <a:spcPct val="100000"/>
              </a:lnSpc>
            </a:pPr>
            <a:r>
              <a:rPr lang="en-GB" b="1" spc="-5" dirty="0" smtClean="0">
                <a:solidFill>
                  <a:srgbClr val="AB7DFF"/>
                </a:solidFill>
                <a:latin typeface="Arial"/>
                <a:cs typeface="Arial"/>
              </a:rPr>
              <a:t>(Employing 250+ people)</a:t>
            </a:r>
            <a:endParaRPr b="1" dirty="0">
              <a:solidFill>
                <a:srgbClr val="AB7DFF"/>
              </a:solidFill>
              <a:latin typeface="Arial"/>
              <a:cs typeface="Arial"/>
            </a:endParaRPr>
          </a:p>
        </p:txBody>
      </p:sp>
    </p:spTree>
    <p:extLst>
      <p:ext uri="{BB962C8B-B14F-4D97-AF65-F5344CB8AC3E}">
        <p14:creationId xmlns:p14="http://schemas.microsoft.com/office/powerpoint/2010/main" val="2548166029"/>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100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11" dur="1000"/>
                                        <p:tgtEl>
                                          <p:spTgt spid="10">
                                            <p:graphicEl>
                                              <a:chart seriesIdx="-3" categoryIdx="-3" bldStep="gridLegend"/>
                                            </p:graphicEl>
                                          </p:spTgt>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heel(1)">
                                      <p:cBhvr>
                                        <p:cTn id="15" dur="1000"/>
                                        <p:tgtEl>
                                          <p:spTgt spid="10">
                                            <p:graphicEl>
                                              <a:chart seriesIdx="-4" categoryIdx="0" bldStep="category"/>
                                            </p:graphic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heel(1)">
                                      <p:cBhvr>
                                        <p:cTn id="23" dur="1500"/>
                                        <p:tgtEl>
                                          <p:spTgt spid="10">
                                            <p:graphicEl>
                                              <a:chart seriesIdx="-4" categoryIdx="1" bldStep="category"/>
                                            </p:graphic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6500"/>
                            </p:stCondLst>
                            <p:childTnLst>
                              <p:par>
                                <p:cTn id="29" presetID="21" presetClass="entr" presetSubtype="1" fill="hold" grpId="0" nodeType="afterEffect">
                                  <p:stCondLst>
                                    <p:cond delay="0"/>
                                  </p:stCondLst>
                                  <p:childTnLst>
                                    <p:set>
                                      <p:cBhvr>
                                        <p:cTn id="30"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heel(1)">
                                      <p:cBhvr>
                                        <p:cTn id="31" dur="1500"/>
                                        <p:tgtEl>
                                          <p:spTgt spid="10">
                                            <p:graphicEl>
                                              <a:chart seriesIdx="-4" categoryIdx="2" bldStep="category"/>
                                            </p:graphic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8500"/>
                            </p:stCondLst>
                            <p:childTnLst>
                              <p:par>
                                <p:cTn id="37" presetID="21" presetClass="entr" presetSubtype="1" fill="hold" grpId="0" nodeType="afterEffect">
                                  <p:stCondLst>
                                    <p:cond delay="0"/>
                                  </p:stCondLst>
                                  <p:childTnLst>
                                    <p:set>
                                      <p:cBhvr>
                                        <p:cTn id="3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heel(1)">
                                      <p:cBhvr>
                                        <p:cTn id="39" dur="1500"/>
                                        <p:tgtEl>
                                          <p:spTgt spid="10">
                                            <p:graphicEl>
                                              <a:chart seriesIdx="-4" categoryIdx="3" bldStep="category"/>
                                            </p:graphicEl>
                                          </p:spTgt>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Chart bld="category"/>
        </p:bldSub>
      </p:bldGraphic>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2"/>
          <a:srcRect l="38906" t="14664" r="23244" b="8348"/>
          <a:stretch/>
        </p:blipFill>
        <p:spPr>
          <a:xfrm>
            <a:off x="3797997" y="985838"/>
            <a:ext cx="4614734" cy="5279770"/>
          </a:xfrm>
          <a:prstGeom prst="rect">
            <a:avLst/>
          </a:prstGeom>
        </p:spPr>
      </p:pic>
      <p:cxnSp>
        <p:nvCxnSpPr>
          <p:cNvPr id="35" name="Straight Arrow Connector 34"/>
          <p:cNvCxnSpPr/>
          <p:nvPr/>
        </p:nvCxnSpPr>
        <p:spPr>
          <a:xfrm flipH="1" flipV="1">
            <a:off x="5028298" y="4194646"/>
            <a:ext cx="3183246" cy="12964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itle 1"/>
          <p:cNvSpPr txBox="1">
            <a:spLocks/>
          </p:cNvSpPr>
          <p:nvPr/>
        </p:nvSpPr>
        <p:spPr>
          <a:xfrm>
            <a:off x="7680046" y="-43186"/>
            <a:ext cx="4789241"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Where are key employers based in your area?</a:t>
            </a:r>
            <a:endParaRPr lang="en-GB" sz="2800" b="1" dirty="0">
              <a:latin typeface="Arial" panose="020B0604020202020204" pitchFamily="34" charset="0"/>
              <a:cs typeface="Arial" panose="020B0604020202020204" pitchFamily="34" charset="0"/>
            </a:endParaRPr>
          </a:p>
        </p:txBody>
      </p:sp>
      <p:cxnSp>
        <p:nvCxnSpPr>
          <p:cNvPr id="4" name="Straight Arrow Connector 3"/>
          <p:cNvCxnSpPr/>
          <p:nvPr/>
        </p:nvCxnSpPr>
        <p:spPr>
          <a:xfrm>
            <a:off x="2554687" y="4126532"/>
            <a:ext cx="1347042" cy="13636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7" idx="3"/>
          </p:cNvCxnSpPr>
          <p:nvPr/>
        </p:nvCxnSpPr>
        <p:spPr>
          <a:xfrm>
            <a:off x="3139029" y="3723434"/>
            <a:ext cx="1290331" cy="22093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21816" y="3061000"/>
            <a:ext cx="1823906" cy="85657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70713" y="4818484"/>
            <a:ext cx="1421073" cy="22400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339088" y="1809184"/>
            <a:ext cx="1851815" cy="94481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347715" y="2782498"/>
            <a:ext cx="1863829" cy="60208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190903" y="3256953"/>
            <a:ext cx="3462017" cy="53861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48041" y="3656029"/>
            <a:ext cx="3728719" cy="19124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67078" y="4047123"/>
            <a:ext cx="4108818" cy="7148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776566" y="4095283"/>
            <a:ext cx="4129080" cy="49650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6" idx="3"/>
          </p:cNvCxnSpPr>
          <p:nvPr/>
        </p:nvCxnSpPr>
        <p:spPr>
          <a:xfrm flipV="1">
            <a:off x="2619370" y="4286454"/>
            <a:ext cx="1324969" cy="26869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784210" y="2797661"/>
            <a:ext cx="809394" cy="110382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539528" y="4800740"/>
            <a:ext cx="1552258" cy="88855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4774184" y="4082865"/>
            <a:ext cx="3878736" cy="95962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231250" y="1526535"/>
            <a:ext cx="10137324" cy="4855721"/>
            <a:chOff x="1231250" y="1526535"/>
            <a:chExt cx="10137324" cy="4855721"/>
          </a:xfrm>
        </p:grpSpPr>
        <p:sp>
          <p:nvSpPr>
            <p:cNvPr id="5" name="TextBox 4"/>
            <p:cNvSpPr txBox="1"/>
            <p:nvPr/>
          </p:nvSpPr>
          <p:spPr>
            <a:xfrm>
              <a:off x="1231250" y="3917579"/>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Alfa </a:t>
              </a:r>
              <a:r>
                <a:rPr lang="en-GB" sz="1600" b="1" dirty="0" err="1" smtClean="0">
                  <a:latin typeface="Arial" panose="020B0604020202020204" pitchFamily="34" charset="0"/>
                  <a:cs typeface="Arial" panose="020B0604020202020204" pitchFamily="34" charset="0"/>
                </a:rPr>
                <a:t>Aesar</a:t>
              </a:r>
              <a:endParaRPr lang="en-GB" sz="1600" b="1" dirty="0">
                <a:latin typeface="Arial" panose="020B0604020202020204" pitchFamily="34" charset="0"/>
                <a:cs typeface="Arial" panose="020B0604020202020204" pitchFamily="34" charset="0"/>
              </a:endParaRPr>
            </a:p>
          </p:txBody>
        </p:sp>
        <p:sp>
          <p:nvSpPr>
            <p:cNvPr id="7" name="TextBox 6"/>
            <p:cNvSpPr txBox="1"/>
            <p:nvPr/>
          </p:nvSpPr>
          <p:spPr>
            <a:xfrm>
              <a:off x="1780892" y="3554157"/>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GVS Filters</a:t>
              </a:r>
              <a:endParaRPr lang="en-GB" sz="1600" b="1" dirty="0">
                <a:latin typeface="Arial" panose="020B0604020202020204" pitchFamily="34" charset="0"/>
                <a:cs typeface="Arial" panose="020B0604020202020204" pitchFamily="34" charset="0"/>
              </a:endParaRPr>
            </a:p>
          </p:txBody>
        </p:sp>
        <p:sp>
          <p:nvSpPr>
            <p:cNvPr id="9" name="TextBox 8"/>
            <p:cNvSpPr txBox="1"/>
            <p:nvPr/>
          </p:nvSpPr>
          <p:spPr>
            <a:xfrm>
              <a:off x="1413464" y="2829296"/>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ICT Reverse</a:t>
              </a:r>
              <a:endParaRPr lang="en-GB" sz="1600" b="1" dirty="0">
                <a:latin typeface="Arial" panose="020B0604020202020204" pitchFamily="34" charset="0"/>
                <a:cs typeface="Arial" panose="020B0604020202020204" pitchFamily="34" charset="0"/>
              </a:endParaRPr>
            </a:p>
          </p:txBody>
        </p:sp>
        <p:sp>
          <p:nvSpPr>
            <p:cNvPr id="11" name="TextBox 10"/>
            <p:cNvSpPr txBox="1"/>
            <p:nvPr/>
          </p:nvSpPr>
          <p:spPr>
            <a:xfrm>
              <a:off x="1872520" y="4891694"/>
              <a:ext cx="2060531"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English Lakes</a:t>
              </a:r>
              <a:endParaRPr lang="en-GB" sz="1600" b="1" dirty="0">
                <a:latin typeface="Arial" panose="020B0604020202020204" pitchFamily="34" charset="0"/>
                <a:cs typeface="Arial" panose="020B0604020202020204" pitchFamily="34" charset="0"/>
              </a:endParaRPr>
            </a:p>
          </p:txBody>
        </p:sp>
        <p:sp>
          <p:nvSpPr>
            <p:cNvPr id="13" name="TextBox 12"/>
            <p:cNvSpPr txBox="1"/>
            <p:nvPr/>
          </p:nvSpPr>
          <p:spPr>
            <a:xfrm>
              <a:off x="1544548" y="1526535"/>
              <a:ext cx="2454106"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Holgates</a:t>
              </a:r>
              <a:endParaRPr lang="en-GB" sz="1600" b="1" dirty="0">
                <a:latin typeface="Arial" panose="020B0604020202020204" pitchFamily="34" charset="0"/>
                <a:cs typeface="Arial" panose="020B0604020202020204" pitchFamily="34" charset="0"/>
              </a:endParaRPr>
            </a:p>
          </p:txBody>
        </p:sp>
        <p:sp>
          <p:nvSpPr>
            <p:cNvPr id="15" name="TextBox 14"/>
            <p:cNvSpPr txBox="1"/>
            <p:nvPr/>
          </p:nvSpPr>
          <p:spPr>
            <a:xfrm>
              <a:off x="7699863" y="2495700"/>
              <a:ext cx="295206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SWS Shutters UK</a:t>
              </a:r>
              <a:endParaRPr lang="en-GB" sz="1600" b="1" dirty="0">
                <a:latin typeface="Arial" panose="020B0604020202020204" pitchFamily="34" charset="0"/>
                <a:cs typeface="Arial" panose="020B0604020202020204" pitchFamily="34" charset="0"/>
              </a:endParaRPr>
            </a:p>
          </p:txBody>
        </p:sp>
        <p:sp>
          <p:nvSpPr>
            <p:cNvPr id="17" name="TextBox 16"/>
            <p:cNvSpPr txBox="1"/>
            <p:nvPr/>
          </p:nvSpPr>
          <p:spPr>
            <a:xfrm>
              <a:off x="8032032" y="3025342"/>
              <a:ext cx="2954558"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Diamond Resorts</a:t>
              </a:r>
              <a:endParaRPr lang="en-GB" sz="1600" b="1" dirty="0">
                <a:latin typeface="Arial" panose="020B0604020202020204" pitchFamily="34" charset="0"/>
                <a:cs typeface="Arial" panose="020B0604020202020204" pitchFamily="34" charset="0"/>
              </a:endParaRPr>
            </a:p>
          </p:txBody>
        </p:sp>
        <p:sp>
          <p:nvSpPr>
            <p:cNvPr id="19" name="TextBox 18"/>
            <p:cNvSpPr txBox="1"/>
            <p:nvPr/>
          </p:nvSpPr>
          <p:spPr>
            <a:xfrm>
              <a:off x="8437063" y="3477418"/>
              <a:ext cx="2931511"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The Network People</a:t>
              </a:r>
              <a:endParaRPr lang="en-GB" sz="1600" b="1" dirty="0">
                <a:latin typeface="Arial" panose="020B0604020202020204" pitchFamily="34" charset="0"/>
                <a:cs typeface="Arial" panose="020B0604020202020204" pitchFamily="34" charset="0"/>
              </a:endParaRPr>
            </a:p>
          </p:txBody>
        </p:sp>
        <p:sp>
          <p:nvSpPr>
            <p:cNvPr id="21" name="TextBox 20"/>
            <p:cNvSpPr txBox="1"/>
            <p:nvPr/>
          </p:nvSpPr>
          <p:spPr>
            <a:xfrm>
              <a:off x="8876759" y="3926006"/>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Elis</a:t>
              </a:r>
              <a:endParaRPr lang="en-GB" sz="1600" b="1" dirty="0">
                <a:latin typeface="Arial" panose="020B0604020202020204" pitchFamily="34" charset="0"/>
                <a:cs typeface="Arial" panose="020B0604020202020204" pitchFamily="34" charset="0"/>
              </a:endParaRPr>
            </a:p>
          </p:txBody>
        </p:sp>
        <p:sp>
          <p:nvSpPr>
            <p:cNvPr id="23" name="TextBox 22"/>
            <p:cNvSpPr txBox="1"/>
            <p:nvPr/>
          </p:nvSpPr>
          <p:spPr>
            <a:xfrm>
              <a:off x="8559543" y="4402401"/>
              <a:ext cx="2234195"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First Subsea</a:t>
              </a:r>
              <a:endParaRPr lang="en-GB" sz="1600" b="1" dirty="0">
                <a:latin typeface="Arial" panose="020B0604020202020204" pitchFamily="34" charset="0"/>
                <a:cs typeface="Arial" panose="020B0604020202020204" pitchFamily="34" charset="0"/>
              </a:endParaRPr>
            </a:p>
          </p:txBody>
        </p:sp>
        <p:sp>
          <p:nvSpPr>
            <p:cNvPr id="24" name="TextBox 23"/>
            <p:cNvSpPr txBox="1"/>
            <p:nvPr/>
          </p:nvSpPr>
          <p:spPr>
            <a:xfrm>
              <a:off x="8473389" y="4863233"/>
              <a:ext cx="135813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Metamark</a:t>
              </a:r>
              <a:endParaRPr lang="en-GB" sz="1600" b="1" dirty="0">
                <a:latin typeface="Arial" panose="020B0604020202020204" pitchFamily="34" charset="0"/>
                <a:cs typeface="Arial" panose="020B0604020202020204" pitchFamily="34" charset="0"/>
              </a:endParaRPr>
            </a:p>
          </p:txBody>
        </p:sp>
        <p:sp>
          <p:nvSpPr>
            <p:cNvPr id="26" name="TextBox 25"/>
            <p:cNvSpPr txBox="1"/>
            <p:nvPr/>
          </p:nvSpPr>
          <p:spPr>
            <a:xfrm>
              <a:off x="1261233" y="4385868"/>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EDF Energy</a:t>
              </a:r>
              <a:endParaRPr lang="en-GB" sz="1600" b="1" dirty="0">
                <a:latin typeface="Arial" panose="020B0604020202020204" pitchFamily="34" charset="0"/>
                <a:cs typeface="Arial" panose="020B0604020202020204" pitchFamily="34" charset="0"/>
              </a:endParaRPr>
            </a:p>
          </p:txBody>
        </p:sp>
        <p:sp>
          <p:nvSpPr>
            <p:cNvPr id="28" name="TextBox 27"/>
            <p:cNvSpPr txBox="1"/>
            <p:nvPr/>
          </p:nvSpPr>
          <p:spPr>
            <a:xfrm>
              <a:off x="2685194" y="2511894"/>
              <a:ext cx="179589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AXA Insurance</a:t>
              </a:r>
              <a:endParaRPr lang="en-GB" sz="1600" b="1" dirty="0">
                <a:latin typeface="Arial" panose="020B0604020202020204" pitchFamily="34" charset="0"/>
                <a:cs typeface="Arial" panose="020B0604020202020204" pitchFamily="34" charset="0"/>
              </a:endParaRPr>
            </a:p>
          </p:txBody>
        </p:sp>
        <p:sp>
          <p:nvSpPr>
            <p:cNvPr id="30" name="TextBox 29"/>
            <p:cNvSpPr txBox="1"/>
            <p:nvPr/>
          </p:nvSpPr>
          <p:spPr>
            <a:xfrm>
              <a:off x="1985595" y="5411520"/>
              <a:ext cx="2060531"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Lancaster University</a:t>
              </a:r>
              <a:endParaRPr lang="en-GB" sz="1600" b="1" dirty="0">
                <a:latin typeface="Arial" panose="020B0604020202020204" pitchFamily="34" charset="0"/>
                <a:cs typeface="Arial" panose="020B0604020202020204" pitchFamily="34" charset="0"/>
              </a:endParaRPr>
            </a:p>
          </p:txBody>
        </p:sp>
        <p:sp>
          <p:nvSpPr>
            <p:cNvPr id="32" name="TextBox 31"/>
            <p:cNvSpPr txBox="1"/>
            <p:nvPr/>
          </p:nvSpPr>
          <p:spPr>
            <a:xfrm>
              <a:off x="7987536" y="5330357"/>
              <a:ext cx="135813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NuBlue</a:t>
              </a:r>
              <a:endParaRPr lang="en-GB" sz="1600" b="1" dirty="0">
                <a:latin typeface="Arial" panose="020B0604020202020204" pitchFamily="34" charset="0"/>
                <a:cs typeface="Arial" panose="020B0604020202020204" pitchFamily="34" charset="0"/>
              </a:endParaRPr>
            </a:p>
          </p:txBody>
        </p:sp>
        <p:sp>
          <p:nvSpPr>
            <p:cNvPr id="36" name="TextBox 35"/>
            <p:cNvSpPr txBox="1"/>
            <p:nvPr/>
          </p:nvSpPr>
          <p:spPr>
            <a:xfrm>
              <a:off x="7153075" y="5797481"/>
              <a:ext cx="1358137"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University of Cumbria</a:t>
              </a:r>
              <a:endParaRPr lang="en-GB" sz="1600" b="1" dirty="0">
                <a:latin typeface="Arial" panose="020B0604020202020204" pitchFamily="34" charset="0"/>
                <a:cs typeface="Arial" panose="020B0604020202020204" pitchFamily="34" charset="0"/>
              </a:endParaRPr>
            </a:p>
          </p:txBody>
        </p:sp>
      </p:grpSp>
      <p:cxnSp>
        <p:nvCxnSpPr>
          <p:cNvPr id="37" name="Straight Arrow Connector 36"/>
          <p:cNvCxnSpPr/>
          <p:nvPr/>
        </p:nvCxnSpPr>
        <p:spPr>
          <a:xfrm flipH="1" flipV="1">
            <a:off x="4952056" y="4219041"/>
            <a:ext cx="2342727" cy="165882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69897" y="3554013"/>
            <a:ext cx="84078" cy="74186"/>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65000"/>
                </a:schemeClr>
              </a:solidFill>
            </a:endParaRPr>
          </a:p>
        </p:txBody>
      </p:sp>
      <p:sp>
        <p:nvSpPr>
          <p:cNvPr id="41" name="TextBox 40"/>
          <p:cNvSpPr txBox="1"/>
          <p:nvPr/>
        </p:nvSpPr>
        <p:spPr>
          <a:xfrm>
            <a:off x="4575473" y="3294478"/>
            <a:ext cx="1485146"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Morecambe</a:t>
            </a:r>
          </a:p>
        </p:txBody>
      </p:sp>
      <p:sp>
        <p:nvSpPr>
          <p:cNvPr id="42" name="Oval 41"/>
          <p:cNvSpPr/>
          <p:nvPr/>
        </p:nvSpPr>
        <p:spPr>
          <a:xfrm>
            <a:off x="4898497" y="4049313"/>
            <a:ext cx="84078" cy="74186"/>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65000"/>
                </a:schemeClr>
              </a:solidFill>
            </a:endParaRPr>
          </a:p>
        </p:txBody>
      </p:sp>
      <p:sp>
        <p:nvSpPr>
          <p:cNvPr id="43" name="Oval 42"/>
          <p:cNvSpPr/>
          <p:nvPr/>
        </p:nvSpPr>
        <p:spPr>
          <a:xfrm>
            <a:off x="5129947" y="2919513"/>
            <a:ext cx="84078" cy="74186"/>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65000"/>
                </a:schemeClr>
              </a:solidFill>
            </a:endParaRPr>
          </a:p>
        </p:txBody>
      </p:sp>
      <p:sp>
        <p:nvSpPr>
          <p:cNvPr id="44" name="TextBox 43"/>
          <p:cNvSpPr txBox="1"/>
          <p:nvPr/>
        </p:nvSpPr>
        <p:spPr>
          <a:xfrm>
            <a:off x="4950047" y="2882893"/>
            <a:ext cx="1485146"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Carnforth</a:t>
            </a:r>
          </a:p>
        </p:txBody>
      </p:sp>
      <p:sp>
        <p:nvSpPr>
          <p:cNvPr id="45" name="Oval 44"/>
          <p:cNvSpPr/>
          <p:nvPr/>
        </p:nvSpPr>
        <p:spPr>
          <a:xfrm>
            <a:off x="5147054" y="4712737"/>
            <a:ext cx="84078" cy="74186"/>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65000"/>
                </a:schemeClr>
              </a:solidFill>
            </a:endParaRPr>
          </a:p>
        </p:txBody>
      </p:sp>
      <p:sp>
        <p:nvSpPr>
          <p:cNvPr id="46" name="TextBox 45"/>
          <p:cNvSpPr txBox="1"/>
          <p:nvPr/>
        </p:nvSpPr>
        <p:spPr>
          <a:xfrm>
            <a:off x="4827111" y="3973226"/>
            <a:ext cx="1485146"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Lancaster</a:t>
            </a:r>
          </a:p>
        </p:txBody>
      </p:sp>
      <p:sp>
        <p:nvSpPr>
          <p:cNvPr id="47" name="TextBox 46"/>
          <p:cNvSpPr txBox="1"/>
          <p:nvPr/>
        </p:nvSpPr>
        <p:spPr>
          <a:xfrm>
            <a:off x="4827111" y="4700747"/>
            <a:ext cx="1485146"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Bailrigg</a:t>
            </a:r>
          </a:p>
        </p:txBody>
      </p:sp>
      <p:sp>
        <p:nvSpPr>
          <p:cNvPr id="48" name="TextBox 47"/>
          <p:cNvSpPr txBox="1"/>
          <p:nvPr/>
        </p:nvSpPr>
        <p:spPr>
          <a:xfrm>
            <a:off x="3491825" y="4391879"/>
            <a:ext cx="1929836" cy="338554"/>
          </a:xfrm>
          <a:prstGeom prst="rect">
            <a:avLst/>
          </a:prstGeom>
          <a:noFill/>
        </p:spPr>
        <p:txBody>
          <a:bodyPr wrap="square" rtlCol="0">
            <a:spAutoFit/>
          </a:bodyPr>
          <a:lstStyle/>
          <a:p>
            <a:pPr algn="ctr"/>
            <a:r>
              <a:rPr lang="en-GB" sz="1600" b="1" dirty="0" err="1" smtClean="0">
                <a:solidFill>
                  <a:schemeClr val="bg1">
                    <a:lumMod val="65000"/>
                  </a:schemeClr>
                </a:solidFill>
                <a:latin typeface="Arial" panose="020B0604020202020204" pitchFamily="34" charset="0"/>
                <a:cs typeface="Arial" panose="020B0604020202020204" pitchFamily="34" charset="0"/>
              </a:rPr>
              <a:t>Heysham</a:t>
            </a:r>
            <a:endParaRPr lang="en-GB" sz="1600" b="1" dirty="0" smtClean="0">
              <a:solidFill>
                <a:schemeClr val="bg1">
                  <a:lumMod val="65000"/>
                </a:schemeClr>
              </a:solidFill>
              <a:latin typeface="Arial" panose="020B0604020202020204" pitchFamily="34" charset="0"/>
              <a:cs typeface="Arial" panose="020B0604020202020204" pitchFamily="34" charset="0"/>
            </a:endParaRPr>
          </a:p>
        </p:txBody>
      </p:sp>
      <p:sp>
        <p:nvSpPr>
          <p:cNvPr id="49" name="Oval 48"/>
          <p:cNvSpPr/>
          <p:nvPr/>
        </p:nvSpPr>
        <p:spPr>
          <a:xfrm>
            <a:off x="3998215" y="4389261"/>
            <a:ext cx="84078" cy="74186"/>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65000"/>
                </a:schemeClr>
              </a:solidFill>
            </a:endParaRPr>
          </a:p>
        </p:txBody>
      </p:sp>
    </p:spTree>
    <p:extLst>
      <p:ext uri="{BB962C8B-B14F-4D97-AF65-F5344CB8AC3E}">
        <p14:creationId xmlns:p14="http://schemas.microsoft.com/office/powerpoint/2010/main" val="3647265778"/>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50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50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50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50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nodeType="withEffect">
                                  <p:stCondLst>
                                    <p:cond delay="5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nodeType="with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50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nodeType="withEffect">
                                  <p:stCondLst>
                                    <p:cond delay="50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5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10" presetClass="entr" presetSubtype="0" fill="hold" nodeType="withEffect">
                                  <p:stCondLst>
                                    <p:cond delay="50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5500"/>
                            </p:stCondLst>
                            <p:childTnLst>
                              <p:par>
                                <p:cTn id="66" presetID="10" presetClass="entr" presetSubtype="0" fill="hold" grpId="0" nodeType="afterEffect">
                                  <p:stCondLst>
                                    <p:cond delay="100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0" nodeType="withEffect">
                                  <p:stCondLst>
                                    <p:cond delay="100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par>
                                <p:cTn id="75" presetID="10" presetClass="entr" presetSubtype="0" fill="hold" grpId="0" nodeType="withEffect">
                                  <p:stCondLst>
                                    <p:cond delay="100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par>
                                <p:cTn id="81" presetID="10" presetClass="entr" presetSubtype="0" fill="hold" grpId="0" nodeType="withEffect">
                                  <p:stCondLst>
                                    <p:cond delay="100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par>
                                <p:cTn id="90" presetID="10" presetClass="entr" presetSubtype="0" fill="hold" grpId="0" nodeType="withEffect">
                                  <p:stCondLst>
                                    <p:cond delay="100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par>
                                <p:cTn id="93" presetID="10" presetClass="entr" presetSubtype="0" fill="hold" grpId="0" nodeType="withEffect">
                                  <p:stCondLst>
                                    <p:cond delay="100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9" grpId="0" animBg="1"/>
      <p:bldP spid="41" grpId="0"/>
      <p:bldP spid="42" grpId="0" animBg="1"/>
      <p:bldP spid="43" grpId="0" animBg="1"/>
      <p:bldP spid="44" grpId="0"/>
      <p:bldP spid="45" grpId="0" animBg="1"/>
      <p:bldP spid="46" grpId="0"/>
      <p:bldP spid="47" grpId="0"/>
      <p:bldP spid="48" grpId="0"/>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1017</Words>
  <Application>Microsoft Office PowerPoint</Application>
  <PresentationFormat>Widescreen</PresentationFormat>
  <Paragraphs>225</Paragraphs>
  <Slides>19</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Arial Rounded MT Bold</vt:lpstr>
      <vt:lpstr>Calibri</vt:lpstr>
      <vt:lpstr>Calibri Light</vt:lpstr>
      <vt:lpstr>Times New Roman</vt:lpstr>
      <vt:lpstr>Office Theme</vt:lpstr>
      <vt:lpstr>Work and job opportunities in your area</vt:lpstr>
      <vt:lpstr>PowerPoint Presentation</vt:lpstr>
      <vt:lpstr>PowerPoint Presentation</vt:lpstr>
      <vt:lpstr>PowerPoint Presentation</vt:lpstr>
      <vt:lpstr>An overview of your area</vt:lpstr>
      <vt:lpstr>PowerPoint Presentation</vt:lpstr>
      <vt:lpstr>What are some of the businesses in these sectors?</vt:lpstr>
      <vt:lpstr>There are some well known large businesses, but most employ fewer than 10 people</vt:lpstr>
      <vt:lpstr>PowerPoint Presentation</vt:lpstr>
      <vt:lpstr>Local employers will need to recruit over 6,700 workers each year over the next decade to meet sector growth and replace those leaving their jobs</vt:lpstr>
      <vt:lpstr>The skills that are highly desired by local employers are:</vt:lpstr>
      <vt:lpstr>Over the next 10 years businesses will be looking for employees with higher qualifications</vt:lpstr>
      <vt:lpstr>PowerPoint Presentation</vt:lpstr>
      <vt:lpstr>Living in your area is cheaper than other areas of England</vt:lpstr>
      <vt:lpstr>7,750 residents of your area are participating in Further Education (FE)</vt:lpstr>
      <vt:lpstr>There are lots of options for young people finishing education at age 18</vt:lpstr>
      <vt:lpstr>PowerPoint Presentation</vt:lpstr>
      <vt:lpstr>PowerPoint Presentation</vt:lpstr>
      <vt:lpstr>For more information</vt:lpstr>
    </vt:vector>
  </TitlesOfParts>
  <Company>EKOSGEN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Blackburn with Darwen, Hyndburn, Rossendale and Ribble Valley Labour Market Intelligence Report</dc:title>
  <dc:creator>Charlie Nixon</dc:creator>
  <cp:lastModifiedBy>Saravanan, Sankara</cp:lastModifiedBy>
  <cp:revision>150</cp:revision>
  <dcterms:created xsi:type="dcterms:W3CDTF">2019-10-07T15:28:34Z</dcterms:created>
  <dcterms:modified xsi:type="dcterms:W3CDTF">2020-05-12T08:28:37Z</dcterms:modified>
</cp:coreProperties>
</file>