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660066"/>
    <a:srgbClr val="AB7DFF"/>
    <a:srgbClr val="990000"/>
    <a:srgbClr val="FF9999"/>
    <a:srgbClr val="FF7C80"/>
    <a:srgbClr val="EDEDED"/>
    <a:srgbClr val="9933FF"/>
    <a:srgbClr val="9966FF"/>
    <a:srgbClr val="E9A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612" autoAdjust="0"/>
  </p:normalViewPr>
  <p:slideViewPr>
    <p:cSldViewPr snapToGrid="0">
      <p:cViewPr varScale="1">
        <p:scale>
          <a:sx n="53" d="100"/>
          <a:sy n="53" d="100"/>
        </p:scale>
        <p:origin x="1380" y="36"/>
      </p:cViewPr>
      <p:guideLst/>
    </p:cSldViewPr>
  </p:slideViewPr>
  <p:notesTextViewPr>
    <p:cViewPr>
      <p:scale>
        <a:sx n="1" d="1"/>
        <a:sy n="1" d="1"/>
      </p:scale>
      <p:origin x="0" y="-2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KOSPDC\Users\charlie.nixon\Virtual%20Cabinet\Edited%20documents\315197-12%20(FE%20Provider%20Dat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Further%20Education%20Leaner%20Data\FE%20Learner%20Data%20from%20Pivo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Apprentice%20Learner%20Data\Apprentice%20Learner%20Data%20pulled%20from%20Pivot%20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Overview!$C$62</c:f>
              <c:strCache>
                <c:ptCount val="1"/>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Overview!$B$63:$B$65</c:f>
              <c:strCache>
                <c:ptCount val="3"/>
                <c:pt idx="0">
                  <c:v>Have a higher education degree</c:v>
                </c:pt>
                <c:pt idx="1">
                  <c:v>Have 4-9 GCSE's</c:v>
                </c:pt>
                <c:pt idx="2">
                  <c:v>Have no qualifications</c:v>
                </c:pt>
              </c:strCache>
            </c:strRef>
          </c:cat>
          <c:val>
            <c:numRef>
              <c:f>Overview!$C$63:$C$65</c:f>
              <c:numCache>
                <c:formatCode>0%</c:formatCode>
                <c:ptCount val="3"/>
                <c:pt idx="0">
                  <c:v>0.42</c:v>
                </c:pt>
                <c:pt idx="1">
                  <c:v>0.8</c:v>
                </c:pt>
                <c:pt idx="2">
                  <c:v>7.0000000000000007E-2</c:v>
                </c:pt>
              </c:numCache>
            </c:numRef>
          </c:val>
          <c:extLst>
            <c:ext xmlns:c16="http://schemas.microsoft.com/office/drawing/2014/chart" uri="{C3380CC4-5D6E-409C-BE32-E72D297353CC}">
              <c16:uniqueId val="{00000000-8EC7-4555-A6C8-CF67F41D3425}"/>
            </c:ext>
          </c:extLst>
        </c:ser>
        <c:dLbls>
          <c:dLblPos val="outEnd"/>
          <c:showLegendKey val="0"/>
          <c:showVal val="1"/>
          <c:showCatName val="0"/>
          <c:showSerName val="0"/>
          <c:showPercent val="0"/>
          <c:showBubbleSize val="0"/>
        </c:dLbls>
        <c:gapWidth val="219"/>
        <c:overlap val="-27"/>
        <c:axId val="361486552"/>
        <c:axId val="361484592"/>
      </c:barChart>
      <c:catAx>
        <c:axId val="36148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1484592"/>
        <c:crosses val="autoZero"/>
        <c:auto val="1"/>
        <c:lblAlgn val="ctr"/>
        <c:lblOffset val="100"/>
        <c:noMultiLvlLbl val="0"/>
      </c:catAx>
      <c:valAx>
        <c:axId val="361484592"/>
        <c:scaling>
          <c:orientation val="minMax"/>
        </c:scaling>
        <c:delete val="1"/>
        <c:axPos val="l"/>
        <c:numFmt formatCode="0%" sourceLinked="1"/>
        <c:majorTickMark val="none"/>
        <c:minorTickMark val="none"/>
        <c:tickLblPos val="nextTo"/>
        <c:crossAx val="3614865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3D08-4F5E-93F4-6665D685F791}"/>
              </c:ext>
            </c:extLst>
          </c:dPt>
          <c:dPt>
            <c:idx val="1"/>
            <c:bubble3D val="0"/>
            <c:spPr>
              <a:solidFill>
                <a:srgbClr val="92D050"/>
              </a:solidFill>
              <a:ln w="19050">
                <a:noFill/>
              </a:ln>
              <a:effectLst/>
            </c:spPr>
            <c:extLst>
              <c:ext xmlns:c16="http://schemas.microsoft.com/office/drawing/2014/chart" uri="{C3380CC4-5D6E-409C-BE32-E72D297353CC}">
                <c16:uniqueId val="{00000003-3D08-4F5E-93F4-6665D685F791}"/>
              </c:ext>
            </c:extLst>
          </c:dPt>
          <c:dPt>
            <c:idx val="2"/>
            <c:bubble3D val="0"/>
            <c:spPr>
              <a:solidFill>
                <a:schemeClr val="accent2"/>
              </a:solidFill>
              <a:ln w="19050">
                <a:noFill/>
              </a:ln>
              <a:effectLst/>
            </c:spPr>
            <c:extLst>
              <c:ext xmlns:c16="http://schemas.microsoft.com/office/drawing/2014/chart" uri="{C3380CC4-5D6E-409C-BE32-E72D297353CC}">
                <c16:uniqueId val="{00000005-3D08-4F5E-93F4-6665D685F791}"/>
              </c:ext>
            </c:extLst>
          </c:dPt>
          <c:dPt>
            <c:idx val="3"/>
            <c:bubble3D val="0"/>
            <c:spPr>
              <a:solidFill>
                <a:srgbClr val="AB7DFF"/>
              </a:solidFill>
              <a:ln w="19050">
                <a:noFill/>
              </a:ln>
              <a:effectLst/>
            </c:spPr>
            <c:extLst>
              <c:ext xmlns:c16="http://schemas.microsoft.com/office/drawing/2014/chart" uri="{C3380CC4-5D6E-409C-BE32-E72D297353CC}">
                <c16:uniqueId val="{00000007-3D08-4F5E-93F4-6665D685F791}"/>
              </c:ext>
            </c:extLst>
          </c:dPt>
          <c:val>
            <c:numRef>
              <c:f>Sheet1!$C$7:$C$10</c:f>
              <c:numCache>
                <c:formatCode>0%</c:formatCode>
                <c:ptCount val="4"/>
                <c:pt idx="0">
                  <c:v>0.88</c:v>
                </c:pt>
                <c:pt idx="1">
                  <c:v>0.1</c:v>
                </c:pt>
                <c:pt idx="2">
                  <c:v>0.02</c:v>
                </c:pt>
                <c:pt idx="3">
                  <c:v>0.01</c:v>
                </c:pt>
              </c:numCache>
            </c:numRef>
          </c:val>
          <c:extLst>
            <c:ext xmlns:c16="http://schemas.microsoft.com/office/drawing/2014/chart" uri="{C3380CC4-5D6E-409C-BE32-E72D297353CC}">
              <c16:uniqueId val="{00000008-3D08-4F5E-93F4-6665D685F79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50627793147478"/>
          <c:y val="9.7965481169601784E-2"/>
          <c:w val="0.49148861459885079"/>
          <c:h val="0.85945591106781072"/>
        </c:manualLayout>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630C-43AB-ABE0-4BFBCC24B2B7}"/>
              </c:ext>
            </c:extLst>
          </c:dPt>
          <c:dPt>
            <c:idx val="1"/>
            <c:bubble3D val="0"/>
            <c:spPr>
              <a:solidFill>
                <a:srgbClr val="92D050"/>
              </a:solidFill>
              <a:ln w="19050">
                <a:noFill/>
              </a:ln>
              <a:effectLst/>
            </c:spPr>
            <c:extLst>
              <c:ext xmlns:c16="http://schemas.microsoft.com/office/drawing/2014/chart" uri="{C3380CC4-5D6E-409C-BE32-E72D297353CC}">
                <c16:uniqueId val="{00000003-630C-43AB-ABE0-4BFBCC24B2B7}"/>
              </c:ext>
            </c:extLst>
          </c:dPt>
          <c:dPt>
            <c:idx val="2"/>
            <c:bubble3D val="0"/>
            <c:spPr>
              <a:solidFill>
                <a:srgbClr val="9999FF"/>
              </a:solidFill>
              <a:ln w="19050">
                <a:noFill/>
              </a:ln>
              <a:effectLst/>
            </c:spPr>
            <c:extLst>
              <c:ext xmlns:c16="http://schemas.microsoft.com/office/drawing/2014/chart" uri="{C3380CC4-5D6E-409C-BE32-E72D297353CC}">
                <c16:uniqueId val="{00000005-630C-43AB-ABE0-4BFBCC24B2B7}"/>
              </c:ext>
            </c:extLst>
          </c:dPt>
          <c:dPt>
            <c:idx val="3"/>
            <c:bubble3D val="0"/>
            <c:spPr>
              <a:solidFill>
                <a:schemeClr val="accent2"/>
              </a:solidFill>
              <a:ln w="19050">
                <a:noFill/>
              </a:ln>
              <a:effectLst/>
            </c:spPr>
            <c:extLst>
              <c:ext xmlns:c16="http://schemas.microsoft.com/office/drawing/2014/chart" uri="{C3380CC4-5D6E-409C-BE32-E72D297353CC}">
                <c16:uniqueId val="{00000007-630C-43AB-ABE0-4BFBCC24B2B7}"/>
              </c:ext>
            </c:extLst>
          </c:dPt>
          <c:dPt>
            <c:idx val="4"/>
            <c:bubble3D val="0"/>
            <c:spPr>
              <a:solidFill>
                <a:schemeClr val="accent1"/>
              </a:solidFill>
              <a:ln w="19050">
                <a:noFill/>
              </a:ln>
              <a:effectLst/>
            </c:spPr>
            <c:extLst>
              <c:ext xmlns:c16="http://schemas.microsoft.com/office/drawing/2014/chart" uri="{C3380CC4-5D6E-409C-BE32-E72D297353CC}">
                <c16:uniqueId val="{00000009-630C-43AB-ABE0-4BFBCC24B2B7}"/>
              </c:ext>
            </c:extLst>
          </c:dPt>
          <c:cat>
            <c:strRef>
              <c:f>'FE and SKills Charts'!$B$105:$B$109</c:f>
              <c:strCache>
                <c:ptCount val="5"/>
                <c:pt idx="0">
                  <c:v>General FE College incl Tertiary</c:v>
                </c:pt>
                <c:pt idx="1">
                  <c:v>Private Sector Public Funded</c:v>
                </c:pt>
                <c:pt idx="2">
                  <c:v>Sixth Form College</c:v>
                </c:pt>
                <c:pt idx="3">
                  <c:v>Other Public Funded i.e LA's and HE</c:v>
                </c:pt>
                <c:pt idx="4">
                  <c:v>Schools</c:v>
                </c:pt>
              </c:strCache>
            </c:strRef>
          </c:cat>
          <c:val>
            <c:numRef>
              <c:f>'FE and SKills Charts'!$D$105:$D$109</c:f>
              <c:numCache>
                <c:formatCode>0%</c:formatCode>
                <c:ptCount val="5"/>
                <c:pt idx="0">
                  <c:v>0.55591918663001261</c:v>
                </c:pt>
                <c:pt idx="1">
                  <c:v>0.23345114980145742</c:v>
                </c:pt>
                <c:pt idx="2">
                  <c:v>0.15839769603351225</c:v>
                </c:pt>
                <c:pt idx="3">
                  <c:v>3.9708513330715192E-2</c:v>
                </c:pt>
                <c:pt idx="4">
                  <c:v>1.2523454204302483E-2</c:v>
                </c:pt>
              </c:numCache>
            </c:numRef>
          </c:val>
          <c:extLst>
            <c:ext xmlns:c16="http://schemas.microsoft.com/office/drawing/2014/chart" uri="{C3380CC4-5D6E-409C-BE32-E72D297353CC}">
              <c16:uniqueId val="{0000000A-630C-43AB-ABE0-4BFBCC24B2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'Starts tables and charts'!$A$157</c:f>
              <c:strCache>
                <c:ptCount val="1"/>
                <c:pt idx="0">
                  <c:v>16-18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charts'!$B$156:$D$156</c:f>
              <c:strCache>
                <c:ptCount val="3"/>
                <c:pt idx="0">
                  <c:v>Preston, Chorley and South Ribble </c:v>
                </c:pt>
                <c:pt idx="1">
                  <c:v>Lancashire </c:v>
                </c:pt>
                <c:pt idx="2">
                  <c:v>England Minus London</c:v>
                </c:pt>
              </c:strCache>
            </c:strRef>
          </c:cat>
          <c:val>
            <c:numRef>
              <c:f>'Starts tables and charts'!$B$157:$D$157</c:f>
              <c:numCache>
                <c:formatCode>0%</c:formatCode>
                <c:ptCount val="3"/>
                <c:pt idx="0">
                  <c:v>0.32321639731966889</c:v>
                </c:pt>
                <c:pt idx="1">
                  <c:v>0.31621027383569861</c:v>
                </c:pt>
                <c:pt idx="2">
                  <c:v>0.30682117034921125</c:v>
                </c:pt>
              </c:numCache>
            </c:numRef>
          </c:val>
          <c:extLst>
            <c:ext xmlns:c16="http://schemas.microsoft.com/office/drawing/2014/chart" uri="{C3380CC4-5D6E-409C-BE32-E72D297353CC}">
              <c16:uniqueId val="{00000000-1689-403E-BA52-0333504E2944}"/>
            </c:ext>
          </c:extLst>
        </c:ser>
        <c:ser>
          <c:idx val="1"/>
          <c:order val="1"/>
          <c:tx>
            <c:strRef>
              <c:f>'Starts tables and charts'!$A$158</c:f>
              <c:strCache>
                <c:ptCount val="1"/>
                <c:pt idx="0">
                  <c:v>Adult (19+)</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charts'!$B$156:$D$156</c:f>
              <c:strCache>
                <c:ptCount val="3"/>
                <c:pt idx="0">
                  <c:v>Preston, Chorley and South Ribble </c:v>
                </c:pt>
                <c:pt idx="1">
                  <c:v>Lancashire </c:v>
                </c:pt>
                <c:pt idx="2">
                  <c:v>England Minus London</c:v>
                </c:pt>
              </c:strCache>
            </c:strRef>
          </c:cat>
          <c:val>
            <c:numRef>
              <c:f>'Starts tables and charts'!$B$158:$D$158</c:f>
              <c:numCache>
                <c:formatCode>0%</c:formatCode>
                <c:ptCount val="3"/>
                <c:pt idx="0">
                  <c:v>0.67717776901852578</c:v>
                </c:pt>
                <c:pt idx="1">
                  <c:v>0.68378972616430145</c:v>
                </c:pt>
                <c:pt idx="2">
                  <c:v>0.69318287566202863</c:v>
                </c:pt>
              </c:numCache>
            </c:numRef>
          </c:val>
          <c:extLst>
            <c:ext xmlns:c16="http://schemas.microsoft.com/office/drawing/2014/chart" uri="{C3380CC4-5D6E-409C-BE32-E72D297353CC}">
              <c16:uniqueId val="{00000001-1689-403E-BA52-0333504E2944}"/>
            </c:ext>
          </c:extLst>
        </c:ser>
        <c:dLbls>
          <c:dLblPos val="ctr"/>
          <c:showLegendKey val="0"/>
          <c:showVal val="1"/>
          <c:showCatName val="0"/>
          <c:showSerName val="0"/>
          <c:showPercent val="0"/>
          <c:showBubbleSize val="0"/>
        </c:dLbls>
        <c:gapWidth val="150"/>
        <c:overlap val="100"/>
        <c:axId val="361481456"/>
        <c:axId val="361487336"/>
      </c:barChart>
      <c:catAx>
        <c:axId val="361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1487336"/>
        <c:crosses val="autoZero"/>
        <c:auto val="1"/>
        <c:lblAlgn val="ctr"/>
        <c:lblOffset val="100"/>
        <c:noMultiLvlLbl val="0"/>
      </c:catAx>
      <c:valAx>
        <c:axId val="361487336"/>
        <c:scaling>
          <c:orientation val="minMax"/>
        </c:scaling>
        <c:delete val="1"/>
        <c:axPos val="l"/>
        <c:numFmt formatCode="0%" sourceLinked="1"/>
        <c:majorTickMark val="none"/>
        <c:minorTickMark val="none"/>
        <c:tickLblPos val="nextTo"/>
        <c:crossAx val="36148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400"/>
              <a:t>Apprenticeship Starts 2018/19 by Level and Age</a:t>
            </a:r>
          </a:p>
        </c:rich>
      </c:tx>
      <c:layout>
        <c:manualLayout>
          <c:xMode val="edge"/>
          <c:yMode val="edge"/>
          <c:x val="0.19007105080723041"/>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'App Starts by Level'!$B$131</c:f>
              <c:strCache>
                <c:ptCount val="1"/>
                <c:pt idx="0">
                  <c:v>Intermediate (Level 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Level'!$C$130:$E$130</c:f>
              <c:strCache>
                <c:ptCount val="3"/>
                <c:pt idx="0">
                  <c:v>Overall</c:v>
                </c:pt>
                <c:pt idx="1">
                  <c:v>Under 19</c:v>
                </c:pt>
                <c:pt idx="2">
                  <c:v>Over 19</c:v>
                </c:pt>
              </c:strCache>
            </c:strRef>
          </c:cat>
          <c:val>
            <c:numRef>
              <c:f>'App Starts by Level'!$C$131:$E$131</c:f>
              <c:numCache>
                <c:formatCode>0%</c:formatCode>
                <c:ptCount val="3"/>
                <c:pt idx="0">
                  <c:v>0.33714285714285713</c:v>
                </c:pt>
                <c:pt idx="1">
                  <c:v>0.52873563218390807</c:v>
                </c:pt>
                <c:pt idx="2">
                  <c:v>0.27099236641221375</c:v>
                </c:pt>
              </c:numCache>
            </c:numRef>
          </c:val>
          <c:extLst>
            <c:ext xmlns:c16="http://schemas.microsoft.com/office/drawing/2014/chart" uri="{C3380CC4-5D6E-409C-BE32-E72D297353CC}">
              <c16:uniqueId val="{00000000-3C75-4130-ACC5-A8F4ADDC4A79}"/>
            </c:ext>
          </c:extLst>
        </c:ser>
        <c:ser>
          <c:idx val="1"/>
          <c:order val="1"/>
          <c:tx>
            <c:strRef>
              <c:f>'App Starts by Level'!$B$132</c:f>
              <c:strCache>
                <c:ptCount val="1"/>
                <c:pt idx="0">
                  <c:v>Advanced (Level 3)</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Level'!$C$130:$E$130</c:f>
              <c:strCache>
                <c:ptCount val="3"/>
                <c:pt idx="0">
                  <c:v>Overall</c:v>
                </c:pt>
                <c:pt idx="1">
                  <c:v>Under 19</c:v>
                </c:pt>
                <c:pt idx="2">
                  <c:v>Over 19</c:v>
                </c:pt>
              </c:strCache>
            </c:strRef>
          </c:cat>
          <c:val>
            <c:numRef>
              <c:f>'App Starts by Level'!$C$132:$E$132</c:f>
              <c:numCache>
                <c:formatCode>0%</c:formatCode>
                <c:ptCount val="3"/>
                <c:pt idx="0">
                  <c:v>0.46</c:v>
                </c:pt>
                <c:pt idx="1">
                  <c:v>0.41379310344827586</c:v>
                </c:pt>
                <c:pt idx="2">
                  <c:v>0.48091603053435117</c:v>
                </c:pt>
              </c:numCache>
            </c:numRef>
          </c:val>
          <c:extLst>
            <c:ext xmlns:c16="http://schemas.microsoft.com/office/drawing/2014/chart" uri="{C3380CC4-5D6E-409C-BE32-E72D297353CC}">
              <c16:uniqueId val="{00000001-3C75-4130-ACC5-A8F4ADDC4A79}"/>
            </c:ext>
          </c:extLst>
        </c:ser>
        <c:ser>
          <c:idx val="2"/>
          <c:order val="2"/>
          <c:tx>
            <c:strRef>
              <c:f>'App Starts by Level'!$B$133</c:f>
              <c:strCache>
                <c:ptCount val="1"/>
                <c:pt idx="0">
                  <c:v>Higher (Level 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Level'!$C$130:$E$130</c:f>
              <c:strCache>
                <c:ptCount val="3"/>
                <c:pt idx="0">
                  <c:v>Overall</c:v>
                </c:pt>
                <c:pt idx="1">
                  <c:v>Under 19</c:v>
                </c:pt>
                <c:pt idx="2">
                  <c:v>Over 19</c:v>
                </c:pt>
              </c:strCache>
            </c:strRef>
          </c:cat>
          <c:val>
            <c:numRef>
              <c:f>'App Starts by Level'!$C$133:$E$133</c:f>
              <c:numCache>
                <c:formatCode>0%</c:formatCode>
                <c:ptCount val="3"/>
                <c:pt idx="0">
                  <c:v>0.20285714285714285</c:v>
                </c:pt>
                <c:pt idx="1">
                  <c:v>5.7471264367816091E-2</c:v>
                </c:pt>
                <c:pt idx="2">
                  <c:v>0.24809160305343511</c:v>
                </c:pt>
              </c:numCache>
            </c:numRef>
          </c:val>
          <c:extLst>
            <c:ext xmlns:c16="http://schemas.microsoft.com/office/drawing/2014/chart" uri="{C3380CC4-5D6E-409C-BE32-E72D297353CC}">
              <c16:uniqueId val="{00000002-3C75-4130-ACC5-A8F4ADDC4A79}"/>
            </c:ext>
          </c:extLst>
        </c:ser>
        <c:dLbls>
          <c:dLblPos val="outEnd"/>
          <c:showLegendKey val="0"/>
          <c:showVal val="1"/>
          <c:showCatName val="0"/>
          <c:showSerName val="0"/>
          <c:showPercent val="0"/>
          <c:showBubbleSize val="0"/>
        </c:dLbls>
        <c:gapWidth val="219"/>
        <c:overlap val="-27"/>
        <c:axId val="361483416"/>
        <c:axId val="361483024"/>
      </c:barChart>
      <c:catAx>
        <c:axId val="361483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1483024"/>
        <c:crosses val="autoZero"/>
        <c:auto val="1"/>
        <c:lblAlgn val="ctr"/>
        <c:lblOffset val="100"/>
        <c:noMultiLvlLbl val="0"/>
      </c:catAx>
      <c:valAx>
        <c:axId val="361483024"/>
        <c:scaling>
          <c:orientation val="minMax"/>
        </c:scaling>
        <c:delete val="1"/>
        <c:axPos val="l"/>
        <c:numFmt formatCode="0%" sourceLinked="1"/>
        <c:majorTickMark val="none"/>
        <c:minorTickMark val="none"/>
        <c:tickLblPos val="nextTo"/>
        <c:crossAx val="361483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9A38F-CD34-414E-A4C9-94E79E7A3C0C}" type="datetimeFigureOut">
              <a:rPr lang="en-GB" smtClean="0"/>
              <a:t>12/05/2020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4105A-2339-41D7-9F7F-DD30F9F39363}" type="slidenum">
              <a:rPr lang="en-GB" smtClean="0"/>
              <a:t>‹#›</a:t>
            </a:fld>
            <a:endParaRPr lang="en-GB"/>
          </a:p>
        </p:txBody>
      </p:sp>
    </p:spTree>
    <p:extLst>
      <p:ext uri="{BB962C8B-B14F-4D97-AF65-F5344CB8AC3E}">
        <p14:creationId xmlns:p14="http://schemas.microsoft.com/office/powerpoint/2010/main" val="243260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ncsSkillsHub@lancashirelep.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1" dirty="0" smtClean="0">
                <a:latin typeface="Arial" panose="020B0604020202020204" pitchFamily="34" charset="0"/>
                <a:cs typeface="Arial" panose="020B0604020202020204" pitchFamily="34" charset="0"/>
              </a:rPr>
              <a:t>*****PLEASE</a:t>
            </a:r>
            <a:r>
              <a:rPr lang="en-GB" sz="3200" b="1" baseline="0" dirty="0" smtClean="0">
                <a:latin typeface="Arial" panose="020B0604020202020204" pitchFamily="34" charset="0"/>
                <a:cs typeface="Arial" panose="020B0604020202020204" pitchFamily="34" charset="0"/>
              </a:rPr>
              <a:t> READ*****</a:t>
            </a:r>
          </a:p>
          <a:p>
            <a:endParaRPr lang="en-GB" baseline="0" dirty="0" smtClean="0"/>
          </a:p>
          <a:p>
            <a:pPr marL="0" indent="0">
              <a:buNone/>
            </a:pPr>
            <a:r>
              <a:rPr lang="en-GB" baseline="0" dirty="0" smtClean="0"/>
              <a:t>1) This slideshow is for </a:t>
            </a:r>
            <a:r>
              <a:rPr lang="en-GB" b="1" i="1" baseline="0" dirty="0" smtClean="0"/>
              <a:t>PRESENTATION USE </a:t>
            </a:r>
            <a:r>
              <a:rPr lang="en-GB" baseline="0" dirty="0" smtClean="0"/>
              <a:t>only. Please do not use these slides for print out/ hard copy as some of the slides will not make sense.  </a:t>
            </a:r>
          </a:p>
          <a:p>
            <a:pPr marL="0" indent="0">
              <a:buNone/>
            </a:pPr>
            <a:endParaRPr lang="en-GB" baseline="0" dirty="0" smtClean="0"/>
          </a:p>
          <a:p>
            <a:pPr marL="0" indent="0">
              <a:buNone/>
            </a:pPr>
            <a:r>
              <a:rPr lang="en-GB" baseline="0" dirty="0" smtClean="0"/>
              <a:t>2) Do not edit the content or animations on each of the slides, as this will affect the timings of the presentation. If you need to make the presentation shorter, removing whole slides will allow for the presentation to remain aligned with the animations and transitions. </a:t>
            </a:r>
          </a:p>
          <a:p>
            <a:pPr marL="0" indent="0">
              <a:buNone/>
            </a:pPr>
            <a:endParaRPr lang="en-GB" baseline="0" dirty="0" smtClean="0"/>
          </a:p>
          <a:p>
            <a:pPr marL="0" indent="0">
              <a:buNone/>
            </a:pPr>
            <a:r>
              <a:rPr lang="en-GB" baseline="0" dirty="0" smtClean="0"/>
              <a:t>3) The music will only play if the presentation is </a:t>
            </a:r>
            <a:r>
              <a:rPr lang="en-GB" b="1" baseline="0" dirty="0" smtClean="0"/>
              <a:t>started from the first slide</a:t>
            </a:r>
            <a:r>
              <a:rPr lang="en-GB" baseline="0" dirty="0" smtClean="0"/>
              <a:t>. Please avoid stopping and resuming the presentation, as this will result in a silent slideshow. </a:t>
            </a:r>
            <a:endParaRPr lang="en-GB" baseline="0" dirty="0" smtClean="0"/>
          </a:p>
          <a:p>
            <a:pPr marL="0" indent="0">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smtClean="0"/>
              <a:t>4) For any queries, please contact </a:t>
            </a:r>
            <a:r>
              <a:rPr lang="en-GB" sz="1200" u="sng" kern="1200" smtClean="0">
                <a:solidFill>
                  <a:schemeClr val="tx1"/>
                </a:solidFill>
                <a:effectLst/>
                <a:latin typeface="+mn-lt"/>
                <a:ea typeface="+mn-ea"/>
                <a:cs typeface="+mn-cs"/>
                <a:hlinkClick r:id="rId3"/>
              </a:rPr>
              <a:t>LancsSkillsHub@lancashirelep.co.uk</a:t>
            </a:r>
            <a:endParaRPr lang="en-GB" baseline="0" smtClean="0"/>
          </a:p>
          <a:p>
            <a:pPr marL="0" indent="0">
              <a:buNone/>
            </a:pPr>
            <a:endParaRPr lang="en-GB" baseline="0" dirty="0" smtClean="0"/>
          </a:p>
          <a:p>
            <a:pPr marL="0" inden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8C4105A-2339-41D7-9F7F-DD30F9F39363}" type="slidenum">
              <a:rPr lang="en-GB" smtClean="0"/>
              <a:t>1</a:t>
            </a:fld>
            <a:endParaRPr lang="en-GB"/>
          </a:p>
        </p:txBody>
      </p:sp>
    </p:spTree>
    <p:extLst>
      <p:ext uri="{BB962C8B-B14F-4D97-AF65-F5344CB8AC3E}">
        <p14:creationId xmlns:p14="http://schemas.microsoft.com/office/powerpoint/2010/main" val="155447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4</a:t>
            </a:fld>
            <a:endParaRPr lang="en-GB"/>
          </a:p>
        </p:txBody>
      </p:sp>
    </p:spTree>
    <p:extLst>
      <p:ext uri="{BB962C8B-B14F-4D97-AF65-F5344CB8AC3E}">
        <p14:creationId xmlns:p14="http://schemas.microsoft.com/office/powerpoint/2010/main" val="108117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7</a:t>
            </a:fld>
            <a:endParaRPr lang="en-GB"/>
          </a:p>
        </p:txBody>
      </p:sp>
    </p:spTree>
    <p:extLst>
      <p:ext uri="{BB962C8B-B14F-4D97-AF65-F5344CB8AC3E}">
        <p14:creationId xmlns:p14="http://schemas.microsoft.com/office/powerpoint/2010/main" val="82463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C4105A-2339-41D7-9F7F-DD30F9F39363}" type="slidenum">
              <a:rPr lang="en-GB" smtClean="0"/>
              <a:t>12</a:t>
            </a:fld>
            <a:endParaRPr lang="en-GB"/>
          </a:p>
        </p:txBody>
      </p:sp>
    </p:spTree>
    <p:extLst>
      <p:ext uri="{BB962C8B-B14F-4D97-AF65-F5344CB8AC3E}">
        <p14:creationId xmlns:p14="http://schemas.microsoft.com/office/powerpoint/2010/main" val="240592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13">
              <a:defRPr/>
            </a:pPr>
            <a:r>
              <a:rPr lang="en-GB" i="1" dirty="0" smtClean="0">
                <a:latin typeface="Arial" panose="020B0604020202020204" pitchFamily="34" charset="0"/>
                <a:cs typeface="Arial" panose="020B0604020202020204" pitchFamily="34" charset="0"/>
              </a:rPr>
              <a:t>Source: Careers Online - Weekly Earnings by Qualification, 2019</a:t>
            </a:r>
          </a:p>
          <a:p>
            <a:r>
              <a:rPr lang="en-GB" dirty="0" smtClean="0"/>
              <a:t>These</a:t>
            </a:r>
            <a:r>
              <a:rPr lang="en-GB" baseline="0" dirty="0" smtClean="0"/>
              <a:t> figures are national (rather than local) evidence, reflecting limits on data availability</a:t>
            </a:r>
            <a:endParaRPr lang="en-GB" dirty="0" smtClean="0"/>
          </a:p>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13</a:t>
            </a:fld>
            <a:endParaRPr lang="en-GB"/>
          </a:p>
        </p:txBody>
      </p:sp>
    </p:spTree>
    <p:extLst>
      <p:ext uri="{BB962C8B-B14F-4D97-AF65-F5344CB8AC3E}">
        <p14:creationId xmlns:p14="http://schemas.microsoft.com/office/powerpoint/2010/main" val="95068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Due to data limitations, the analysis of the student</a:t>
            </a:r>
            <a:r>
              <a:rPr lang="en-GB" sz="1200" i="0" kern="1200" baseline="0" dirty="0" smtClean="0">
                <a:solidFill>
                  <a:schemeClr val="tx1"/>
                </a:solidFill>
                <a:effectLst/>
                <a:latin typeface="+mn-lt"/>
                <a:ea typeface="+mn-ea"/>
                <a:cs typeface="+mn-cs"/>
              </a:rPr>
              <a:t> age profile </a:t>
            </a:r>
            <a:r>
              <a:rPr lang="en-GB" sz="1200" i="0" kern="1200" dirty="0" smtClean="0">
                <a:solidFill>
                  <a:schemeClr val="tx1"/>
                </a:solidFill>
                <a:effectLst/>
                <a:latin typeface="+mn-lt"/>
                <a:ea typeface="+mn-ea"/>
                <a:cs typeface="+mn-cs"/>
              </a:rPr>
              <a:t>relates to FE provision that is ESFA-funded and captured in Individualised Learner Record returns only. This excludes school sixth form provision which accounts </a:t>
            </a:r>
            <a:r>
              <a:rPr lang="en-GB" sz="1200" i="0" kern="1200" smtClean="0">
                <a:solidFill>
                  <a:schemeClr val="tx1"/>
                </a:solidFill>
                <a:effectLst/>
                <a:latin typeface="+mn-lt"/>
                <a:ea typeface="+mn-ea"/>
                <a:cs typeface="+mn-cs"/>
              </a:rPr>
              <a:t>for 287 learners</a:t>
            </a:r>
            <a:endParaRPr lang="en-GB" i="0" dirty="0" smtClean="0"/>
          </a:p>
          <a:p>
            <a:endParaRPr lang="en-GB" dirty="0"/>
          </a:p>
        </p:txBody>
      </p:sp>
      <p:sp>
        <p:nvSpPr>
          <p:cNvPr id="4" name="Slide Number Placeholder 3"/>
          <p:cNvSpPr>
            <a:spLocks noGrp="1"/>
          </p:cNvSpPr>
          <p:nvPr>
            <p:ph type="sldNum" sz="quarter" idx="10"/>
          </p:nvPr>
        </p:nvSpPr>
        <p:spPr/>
        <p:txBody>
          <a:bodyPr/>
          <a:lstStyle/>
          <a:p>
            <a:fld id="{78C4105A-2339-41D7-9F7F-DD30F9F39363}" type="slidenum">
              <a:rPr lang="en-GB" smtClean="0"/>
              <a:t>15</a:t>
            </a:fld>
            <a:endParaRPr lang="en-GB"/>
          </a:p>
        </p:txBody>
      </p:sp>
    </p:spTree>
    <p:extLst>
      <p:ext uri="{BB962C8B-B14F-4D97-AF65-F5344CB8AC3E}">
        <p14:creationId xmlns:p14="http://schemas.microsoft.com/office/powerpoint/2010/main" val="147108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5177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41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1074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764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3FE0A-7712-486D-98AC-FCBF0A720B27}"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8634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7342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93FE0A-7712-486D-98AC-FCBF0A720B27}"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602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93FE0A-7712-486D-98AC-FCBF0A720B27}"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484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3FE0A-7712-486D-98AC-FCBF0A720B27}"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2438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4379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2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FE0A-7712-486D-98AC-FCBF0A720B27}"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DB347-3920-44CD-8C6C-4DE09D1C56B1}" type="slidenum">
              <a:rPr lang="en-GB" smtClean="0"/>
              <a:t>‹#›</a:t>
            </a:fld>
            <a:endParaRPr lang="en-GB"/>
          </a:p>
        </p:txBody>
      </p:sp>
    </p:spTree>
    <p:extLst>
      <p:ext uri="{BB962C8B-B14F-4D97-AF65-F5344CB8AC3E}">
        <p14:creationId xmlns:p14="http://schemas.microsoft.com/office/powerpoint/2010/main" val="99319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Users\carolyn.bell\AppData\Local\Microsoft\Windows\INetCache\Content.Outlook\MHKVNK53\PCSR outline (002).bmp"/>
          <p:cNvPicPr/>
          <p:nvPr/>
        </p:nvPicPr>
        <p:blipFill rotWithShape="1">
          <a:blip r:embed="rId5">
            <a:extLst>
              <a:ext uri="{28A0092B-C50C-407E-A947-70E740481C1C}">
                <a14:useLocalDpi xmlns:a14="http://schemas.microsoft.com/office/drawing/2010/main" val="0"/>
              </a:ext>
            </a:extLst>
          </a:blip>
          <a:srcRect l="20102" t="1170" r="7389" b="3145"/>
          <a:stretch/>
        </p:blipFill>
        <p:spPr bwMode="auto">
          <a:xfrm>
            <a:off x="6595162" y="620103"/>
            <a:ext cx="4411980" cy="467868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6"/>
          <a:stretch>
            <a:fillRect/>
          </a:stretch>
        </p:blipFill>
        <p:spPr>
          <a:xfrm>
            <a:off x="7899051" y="2718486"/>
            <a:ext cx="1156603" cy="1878324"/>
          </a:xfrm>
          <a:prstGeom prst="rect">
            <a:avLst/>
          </a:prstGeom>
        </p:spPr>
      </p:pic>
      <p:pic>
        <p:nvPicPr>
          <p:cNvPr id="17" name="Picture 16"/>
          <p:cNvPicPr>
            <a:picLocks noChangeAspect="1"/>
          </p:cNvPicPr>
          <p:nvPr/>
        </p:nvPicPr>
        <p:blipFill>
          <a:blip r:embed="rId6"/>
          <a:stretch>
            <a:fillRect/>
          </a:stretch>
        </p:blipFill>
        <p:spPr>
          <a:xfrm>
            <a:off x="7899050" y="2718486"/>
            <a:ext cx="1156603" cy="1878324"/>
          </a:xfrm>
          <a:prstGeom prst="rect">
            <a:avLst/>
          </a:prstGeom>
        </p:spPr>
      </p:pic>
      <p:pic>
        <p:nvPicPr>
          <p:cNvPr id="18" name="Picture 17"/>
          <p:cNvPicPr>
            <a:picLocks noChangeAspect="1"/>
          </p:cNvPicPr>
          <p:nvPr/>
        </p:nvPicPr>
        <p:blipFill>
          <a:blip r:embed="rId6"/>
          <a:stretch>
            <a:fillRect/>
          </a:stretch>
        </p:blipFill>
        <p:spPr>
          <a:xfrm>
            <a:off x="7885715" y="2714477"/>
            <a:ext cx="1156603" cy="1878324"/>
          </a:xfrm>
          <a:prstGeom prst="rect">
            <a:avLst/>
          </a:prstGeom>
        </p:spPr>
      </p:pic>
      <p:sp>
        <p:nvSpPr>
          <p:cNvPr id="9" name="Title 1"/>
          <p:cNvSpPr txBox="1">
            <a:spLocks/>
          </p:cNvSpPr>
          <p:nvPr/>
        </p:nvSpPr>
        <p:spPr>
          <a:xfrm>
            <a:off x="1524000" y="2027236"/>
            <a:ext cx="5071162"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smtClean="0">
                <a:latin typeface="Arial" panose="020B0604020202020204" pitchFamily="34" charset="0"/>
                <a:cs typeface="Arial" panose="020B0604020202020204" pitchFamily="34" charset="0"/>
              </a:rPr>
              <a:t>Work and job opportunities in your area</a:t>
            </a:r>
            <a:endParaRPr lang="en-GB" sz="4400" dirty="0">
              <a:latin typeface="Arial" panose="020B0604020202020204" pitchFamily="34" charset="0"/>
              <a:cs typeface="Arial" panose="020B0604020202020204" pitchFamily="34" charset="0"/>
            </a:endParaRPr>
          </a:p>
        </p:txBody>
      </p:sp>
      <p:pic>
        <p:nvPicPr>
          <p:cNvPr id="2" name="Compressor_Works_Tw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66800" y="6743700"/>
            <a:ext cx="609600" cy="609600"/>
          </a:xfrm>
          <a:prstGeom prst="rect">
            <a:avLst/>
          </a:prstGeom>
        </p:spPr>
      </p:pic>
    </p:spTree>
    <p:extLst>
      <p:ext uri="{BB962C8B-B14F-4D97-AF65-F5344CB8AC3E}">
        <p14:creationId xmlns:p14="http://schemas.microsoft.com/office/powerpoint/2010/main" val="351911358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par>
                          <p:cTn id="14" fill="hold">
                            <p:stCondLst>
                              <p:cond delay="1000"/>
                            </p:stCondLst>
                            <p:childTnLst>
                              <p:par>
                                <p:cTn id="15" presetID="32" presetClass="emph" presetSubtype="0" fill="hold" nodeType="afterEffect">
                                  <p:stCondLst>
                                    <p:cond delay="300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par>
                          <p:cTn id="21" fill="hold">
                            <p:stCondLst>
                              <p:cond delay="5000"/>
                            </p:stCondLst>
                            <p:childTnLst>
                              <p:par>
                                <p:cTn id="22" presetID="32" presetClass="emph" presetSubtype="0" fill="hold" nodeType="afterEffect">
                                  <p:stCondLst>
                                    <p:cond delay="3000"/>
                                  </p:stCondLst>
                                  <p:childTnLst>
                                    <p:animRot by="120000">
                                      <p:cBhvr>
                                        <p:cTn id="23" dur="100" fill="hold">
                                          <p:stCondLst>
                                            <p:cond delay="0"/>
                                          </p:stCondLst>
                                        </p:cTn>
                                        <p:tgtEl>
                                          <p:spTgt spid="18"/>
                                        </p:tgtEl>
                                        <p:attrNameLst>
                                          <p:attrName>r</p:attrName>
                                        </p:attrNameLst>
                                      </p:cBhvr>
                                    </p:animRot>
                                    <p:animRot by="-240000">
                                      <p:cBhvr>
                                        <p:cTn id="24" dur="200" fill="hold">
                                          <p:stCondLst>
                                            <p:cond delay="200"/>
                                          </p:stCondLst>
                                        </p:cTn>
                                        <p:tgtEl>
                                          <p:spTgt spid="18"/>
                                        </p:tgtEl>
                                        <p:attrNameLst>
                                          <p:attrName>r</p:attrName>
                                        </p:attrNameLst>
                                      </p:cBhvr>
                                    </p:animRot>
                                    <p:animRot by="240000">
                                      <p:cBhvr>
                                        <p:cTn id="25" dur="200" fill="hold">
                                          <p:stCondLst>
                                            <p:cond delay="400"/>
                                          </p:stCondLst>
                                        </p:cTn>
                                        <p:tgtEl>
                                          <p:spTgt spid="18"/>
                                        </p:tgtEl>
                                        <p:attrNameLst>
                                          <p:attrName>r</p:attrName>
                                        </p:attrNameLst>
                                      </p:cBhvr>
                                    </p:animRot>
                                    <p:animRot by="-240000">
                                      <p:cBhvr>
                                        <p:cTn id="26" dur="200" fill="hold">
                                          <p:stCondLst>
                                            <p:cond delay="600"/>
                                          </p:stCondLst>
                                        </p:cTn>
                                        <p:tgtEl>
                                          <p:spTgt spid="18"/>
                                        </p:tgtEl>
                                        <p:attrNameLst>
                                          <p:attrName>r</p:attrName>
                                        </p:attrNameLst>
                                      </p:cBhvr>
                                    </p:animRot>
                                    <p:animRot by="120000">
                                      <p:cBhvr>
                                        <p:cTn id="27"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20" y="906318"/>
            <a:ext cx="10515600" cy="938213"/>
          </a:xfrm>
        </p:spPr>
        <p:txBody>
          <a:bodyPr>
            <a:noAutofit/>
          </a:bodyPr>
          <a:lstStyle/>
          <a:p>
            <a:r>
              <a:rPr lang="en-GB" sz="2400" b="1" dirty="0" smtClean="0">
                <a:latin typeface="Arial" panose="020B0604020202020204" pitchFamily="34" charset="0"/>
                <a:cs typeface="Arial" panose="020B0604020202020204" pitchFamily="34" charset="0"/>
              </a:rPr>
              <a:t>Local employers will </a:t>
            </a:r>
            <a:r>
              <a:rPr lang="en-GB" sz="2400" b="1" dirty="0" smtClean="0">
                <a:solidFill>
                  <a:srgbClr val="C00000"/>
                </a:solidFill>
                <a:latin typeface="Arial" panose="020B0604020202020204" pitchFamily="34" charset="0"/>
                <a:cs typeface="Arial" panose="020B0604020202020204" pitchFamily="34" charset="0"/>
              </a:rPr>
              <a:t>need to recruit over 17,100 workers </a:t>
            </a:r>
            <a:r>
              <a:rPr lang="en-GB" sz="2400" b="1" dirty="0">
                <a:solidFill>
                  <a:srgbClr val="C00000"/>
                </a:solidFill>
                <a:latin typeface="Arial Black" panose="020B0A04020102020204" pitchFamily="34" charset="0"/>
                <a:cs typeface="Arial" panose="020B0604020202020204" pitchFamily="34" charset="0"/>
              </a:rPr>
              <a:t>each year </a:t>
            </a:r>
            <a:r>
              <a:rPr lang="en-GB" sz="2400" b="1" dirty="0">
                <a:solidFill>
                  <a:srgbClr val="C00000"/>
                </a:solidFill>
                <a:latin typeface="Arial" panose="020B0604020202020204" pitchFamily="34" charset="0"/>
                <a:cs typeface="Arial" panose="020B0604020202020204" pitchFamily="34" charset="0"/>
              </a:rPr>
              <a:t>over the next decade </a:t>
            </a:r>
            <a:r>
              <a:rPr lang="en-GB" sz="2400" b="1" dirty="0">
                <a:latin typeface="Arial" panose="020B0604020202020204" pitchFamily="34" charset="0"/>
                <a:cs typeface="Arial" panose="020B0604020202020204" pitchFamily="34" charset="0"/>
              </a:rPr>
              <a:t>to meet sector growth and replace those leaving their </a:t>
            </a:r>
            <a:r>
              <a:rPr lang="en-GB" sz="2400" b="1" dirty="0" smtClean="0">
                <a:latin typeface="Arial" panose="020B0604020202020204" pitchFamily="34" charset="0"/>
                <a:cs typeface="Arial" panose="020B0604020202020204" pitchFamily="34" charset="0"/>
              </a:rPr>
              <a:t>jobs </a:t>
            </a:r>
            <a:endParaRPr lang="en-GB" sz="2400" dirty="0"/>
          </a:p>
        </p:txBody>
      </p:sp>
      <p:grpSp>
        <p:nvGrpSpPr>
          <p:cNvPr id="12" name="Group 11"/>
          <p:cNvGrpSpPr/>
          <p:nvPr/>
        </p:nvGrpSpPr>
        <p:grpSpPr>
          <a:xfrm>
            <a:off x="3256988" y="2275348"/>
            <a:ext cx="1277003" cy="1277003"/>
            <a:chOff x="3100509" y="4635925"/>
            <a:chExt cx="989965" cy="989965"/>
          </a:xfrm>
        </p:grpSpPr>
        <p:sp>
          <p:nvSpPr>
            <p:cNvPr id="13"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4"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5"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6"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7" name="object 40"/>
          <p:cNvSpPr txBox="1"/>
          <p:nvPr/>
        </p:nvSpPr>
        <p:spPr>
          <a:xfrm>
            <a:off x="2650422" y="3595718"/>
            <a:ext cx="2490133"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2,800 </a:t>
            </a:r>
            <a:r>
              <a:rPr sz="2400" b="1" spc="-5" dirty="0" smtClean="0">
                <a:solidFill>
                  <a:srgbClr val="C00000"/>
                </a:solidFill>
                <a:latin typeface="Arial"/>
                <a:cs typeface="Arial"/>
              </a:rPr>
              <a:t>JOBS</a:t>
            </a:r>
          </a:p>
          <a:p>
            <a:pPr marL="12700" algn="ctr">
              <a:lnSpc>
                <a:spcPct val="100000"/>
              </a:lnSpc>
            </a:pPr>
            <a:r>
              <a:rPr lang="en-GB" sz="1600" b="1" spc="-25" dirty="0" smtClean="0">
                <a:solidFill>
                  <a:srgbClr val="FF9999"/>
                </a:solidFill>
                <a:latin typeface="Arial"/>
                <a:cs typeface="Arial"/>
              </a:rPr>
              <a:t>Wholesale and Retail</a:t>
            </a:r>
            <a:endParaRPr sz="1600" b="1" dirty="0">
              <a:solidFill>
                <a:srgbClr val="FF9999"/>
              </a:solidFill>
              <a:latin typeface="Arial"/>
              <a:cs typeface="Arial"/>
            </a:endParaRPr>
          </a:p>
        </p:txBody>
      </p:sp>
      <p:sp>
        <p:nvSpPr>
          <p:cNvPr id="18" name="object 13"/>
          <p:cNvSpPr/>
          <p:nvPr/>
        </p:nvSpPr>
        <p:spPr>
          <a:xfrm>
            <a:off x="5580120" y="2242540"/>
            <a:ext cx="1288336" cy="1272181"/>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19" name="object 36"/>
          <p:cNvSpPr txBox="1"/>
          <p:nvPr/>
        </p:nvSpPr>
        <p:spPr>
          <a:xfrm>
            <a:off x="4445266" y="3552351"/>
            <a:ext cx="3570626"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1600" b="1" spc="-5" dirty="0" smtClean="0">
                <a:solidFill>
                  <a:srgbClr val="FF9999"/>
                </a:solidFill>
                <a:latin typeface="Arial"/>
                <a:cs typeface="Arial"/>
              </a:rPr>
              <a:t>Health and Social Care</a:t>
            </a:r>
            <a:endParaRPr sz="1600" b="1" dirty="0">
              <a:solidFill>
                <a:srgbClr val="FF9999"/>
              </a:solidFill>
              <a:latin typeface="Arial"/>
              <a:cs typeface="Arial"/>
            </a:endParaRPr>
          </a:p>
        </p:txBody>
      </p:sp>
      <p:sp>
        <p:nvSpPr>
          <p:cNvPr id="20" name="object 40"/>
          <p:cNvSpPr txBox="1"/>
          <p:nvPr/>
        </p:nvSpPr>
        <p:spPr>
          <a:xfrm>
            <a:off x="419400" y="3581721"/>
            <a:ext cx="220831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3,800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Financial and Professional Sector</a:t>
            </a:r>
            <a:endParaRPr sz="1600" b="1" dirty="0">
              <a:solidFill>
                <a:srgbClr val="FF9999"/>
              </a:solidFill>
              <a:latin typeface="Arial"/>
              <a:cs typeface="Arial"/>
            </a:endParaRPr>
          </a:p>
        </p:txBody>
      </p:sp>
      <p:sp>
        <p:nvSpPr>
          <p:cNvPr id="21" name="object 49"/>
          <p:cNvSpPr/>
          <p:nvPr/>
        </p:nvSpPr>
        <p:spPr>
          <a:xfrm>
            <a:off x="1192016" y="3224543"/>
            <a:ext cx="246093" cy="121046"/>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22" name="object 50"/>
          <p:cNvSpPr/>
          <p:nvPr/>
        </p:nvSpPr>
        <p:spPr>
          <a:xfrm>
            <a:off x="1238405" y="3224083"/>
            <a:ext cx="634238" cy="302113"/>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23" name="object 51"/>
          <p:cNvSpPr/>
          <p:nvPr/>
        </p:nvSpPr>
        <p:spPr>
          <a:xfrm>
            <a:off x="1352502" y="2770378"/>
            <a:ext cx="221082" cy="274102"/>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24" name="object 52"/>
          <p:cNvSpPr/>
          <p:nvPr/>
        </p:nvSpPr>
        <p:spPr>
          <a:xfrm>
            <a:off x="1512619" y="2128073"/>
            <a:ext cx="245092" cy="11704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25" name="object 53"/>
          <p:cNvSpPr/>
          <p:nvPr/>
        </p:nvSpPr>
        <p:spPr>
          <a:xfrm>
            <a:off x="1118693" y="3134169"/>
            <a:ext cx="543203" cy="61023"/>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26" name="object 54"/>
          <p:cNvSpPr/>
          <p:nvPr/>
        </p:nvSpPr>
        <p:spPr>
          <a:xfrm>
            <a:off x="1672856" y="2543991"/>
            <a:ext cx="365137" cy="801298"/>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27" name="object 55"/>
          <p:cNvSpPr/>
          <p:nvPr/>
        </p:nvSpPr>
        <p:spPr>
          <a:xfrm>
            <a:off x="1600683" y="2411171"/>
            <a:ext cx="241090" cy="241090"/>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28" name="object 56"/>
          <p:cNvSpPr/>
          <p:nvPr/>
        </p:nvSpPr>
        <p:spPr>
          <a:xfrm>
            <a:off x="1660934" y="2471433"/>
            <a:ext cx="121046" cy="121046"/>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29" name="object 57"/>
          <p:cNvSpPr/>
          <p:nvPr/>
        </p:nvSpPr>
        <p:spPr>
          <a:xfrm>
            <a:off x="1376796" y="2224375"/>
            <a:ext cx="345130" cy="580217"/>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30" name="object 38"/>
          <p:cNvSpPr txBox="1"/>
          <p:nvPr/>
        </p:nvSpPr>
        <p:spPr>
          <a:xfrm>
            <a:off x="7245787" y="6010134"/>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600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Manufacturing</a:t>
            </a:r>
            <a:endParaRPr b="1" dirty="0">
              <a:solidFill>
                <a:srgbClr val="FF7C80"/>
              </a:solidFill>
              <a:latin typeface="Arial"/>
              <a:cs typeface="Arial"/>
            </a:endParaRPr>
          </a:p>
        </p:txBody>
      </p:sp>
      <p:sp>
        <p:nvSpPr>
          <p:cNvPr id="31" name="object 43"/>
          <p:cNvSpPr/>
          <p:nvPr/>
        </p:nvSpPr>
        <p:spPr>
          <a:xfrm>
            <a:off x="8006230" y="4873756"/>
            <a:ext cx="857059" cy="1039968"/>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32" name="object 48"/>
          <p:cNvSpPr/>
          <p:nvPr/>
        </p:nvSpPr>
        <p:spPr>
          <a:xfrm>
            <a:off x="8127473" y="4462392"/>
            <a:ext cx="614574" cy="347004"/>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3" name="object 58"/>
          <p:cNvSpPr/>
          <p:nvPr/>
        </p:nvSpPr>
        <p:spPr>
          <a:xfrm>
            <a:off x="10146937" y="2334319"/>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34" name="object 59"/>
          <p:cNvSpPr/>
          <p:nvPr/>
        </p:nvSpPr>
        <p:spPr>
          <a:xfrm>
            <a:off x="9906907" y="2358418"/>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5" name="object 60"/>
          <p:cNvSpPr/>
          <p:nvPr/>
        </p:nvSpPr>
        <p:spPr>
          <a:xfrm>
            <a:off x="11344928" y="2352651"/>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6" name="object 61"/>
          <p:cNvSpPr/>
          <p:nvPr/>
        </p:nvSpPr>
        <p:spPr>
          <a:xfrm>
            <a:off x="10460093" y="2878631"/>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7" name="object 62"/>
          <p:cNvSpPr/>
          <p:nvPr/>
        </p:nvSpPr>
        <p:spPr>
          <a:xfrm>
            <a:off x="10846999" y="2895649"/>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8" name="object 63"/>
          <p:cNvSpPr/>
          <p:nvPr/>
        </p:nvSpPr>
        <p:spPr>
          <a:xfrm>
            <a:off x="10395014" y="3159080"/>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9" name="object 64"/>
          <p:cNvSpPr/>
          <p:nvPr/>
        </p:nvSpPr>
        <p:spPr>
          <a:xfrm>
            <a:off x="10647751" y="2487418"/>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40" name="object 65"/>
          <p:cNvSpPr/>
          <p:nvPr/>
        </p:nvSpPr>
        <p:spPr>
          <a:xfrm>
            <a:off x="10586253" y="2467147"/>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
        <p:nvSpPr>
          <p:cNvPr id="41" name="object 38"/>
          <p:cNvSpPr txBox="1"/>
          <p:nvPr/>
        </p:nvSpPr>
        <p:spPr>
          <a:xfrm>
            <a:off x="9532824" y="3557876"/>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1,300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Visitor Economy</a:t>
            </a:r>
            <a:endParaRPr sz="1600" b="1" dirty="0">
              <a:solidFill>
                <a:srgbClr val="FF7C80"/>
              </a:solidFill>
              <a:latin typeface="Arial"/>
              <a:cs typeface="Arial"/>
            </a:endParaRPr>
          </a:p>
        </p:txBody>
      </p:sp>
      <p:sp>
        <p:nvSpPr>
          <p:cNvPr id="50" name="object 40"/>
          <p:cNvSpPr txBox="1"/>
          <p:nvPr/>
        </p:nvSpPr>
        <p:spPr>
          <a:xfrm>
            <a:off x="5126083" y="6001718"/>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Education</a:t>
            </a:r>
            <a:endParaRPr sz="1600" b="1" dirty="0">
              <a:solidFill>
                <a:srgbClr val="FF9999"/>
              </a:solidFill>
              <a:latin typeface="Arial"/>
              <a:cs typeface="Arial"/>
            </a:endParaRPr>
          </a:p>
        </p:txBody>
      </p:sp>
      <p:sp>
        <p:nvSpPr>
          <p:cNvPr id="51" name="object 20"/>
          <p:cNvSpPr/>
          <p:nvPr/>
        </p:nvSpPr>
        <p:spPr>
          <a:xfrm>
            <a:off x="5918871" y="4751180"/>
            <a:ext cx="1156299" cy="1149032"/>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52" name="object 21"/>
          <p:cNvSpPr/>
          <p:nvPr/>
        </p:nvSpPr>
        <p:spPr>
          <a:xfrm>
            <a:off x="6074228" y="4878226"/>
            <a:ext cx="597678" cy="222540"/>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nvGrpSpPr>
          <p:cNvPr id="58" name="Group 57"/>
          <p:cNvGrpSpPr/>
          <p:nvPr/>
        </p:nvGrpSpPr>
        <p:grpSpPr>
          <a:xfrm>
            <a:off x="7870266" y="2275348"/>
            <a:ext cx="1205779" cy="1205779"/>
            <a:chOff x="8235127" y="4930762"/>
            <a:chExt cx="843280" cy="843280"/>
          </a:xfrm>
        </p:grpSpPr>
        <p:sp>
          <p:nvSpPr>
            <p:cNvPr id="5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5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5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5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59" name="object 40"/>
          <p:cNvSpPr txBox="1"/>
          <p:nvPr/>
        </p:nvSpPr>
        <p:spPr>
          <a:xfrm>
            <a:off x="7245787" y="3560767"/>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1,400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Construction</a:t>
            </a:r>
            <a:endParaRPr sz="1600" b="1" dirty="0">
              <a:solidFill>
                <a:srgbClr val="FF9999"/>
              </a:solidFill>
              <a:latin typeface="Arial"/>
              <a:cs typeface="Arial"/>
            </a:endParaRPr>
          </a:p>
        </p:txBody>
      </p:sp>
      <p:sp>
        <p:nvSpPr>
          <p:cNvPr id="64" name="object 40"/>
          <p:cNvSpPr txBox="1"/>
          <p:nvPr/>
        </p:nvSpPr>
        <p:spPr>
          <a:xfrm>
            <a:off x="2973526" y="5996006"/>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1,300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Creative and Digital</a:t>
            </a:r>
            <a:endParaRPr sz="1600" b="1" dirty="0">
              <a:solidFill>
                <a:srgbClr val="FF9999"/>
              </a:solidFill>
              <a:latin typeface="Arial"/>
              <a:cs typeface="Arial"/>
            </a:endParaRPr>
          </a:p>
        </p:txBody>
      </p:sp>
      <p:grpSp>
        <p:nvGrpSpPr>
          <p:cNvPr id="3" name="Group 2"/>
          <p:cNvGrpSpPr/>
          <p:nvPr/>
        </p:nvGrpSpPr>
        <p:grpSpPr>
          <a:xfrm>
            <a:off x="3822358" y="4550578"/>
            <a:ext cx="812789" cy="1409233"/>
            <a:chOff x="4029892" y="2286681"/>
            <a:chExt cx="1079500" cy="1871663"/>
          </a:xfrm>
        </p:grpSpPr>
        <p:sp>
          <p:nvSpPr>
            <p:cNvPr id="43" name="AutoShape 3">
              <a:extLst>
                <a:ext uri="{FF2B5EF4-FFF2-40B4-BE49-F238E27FC236}">
                  <a16:creationId xmlns:a16="http://schemas.microsoft.com/office/drawing/2014/main" id="{80CFC265-BF63-4BB3-A3F9-611B7F7A57A5}"/>
                </a:ext>
              </a:extLst>
            </p:cNvPr>
            <p:cNvSpPr>
              <a:spLocks noChangeAspect="1" noChangeArrowheads="1" noTextEdit="1"/>
            </p:cNvSpPr>
            <p:nvPr/>
          </p:nvSpPr>
          <p:spPr bwMode="auto">
            <a:xfrm>
              <a:off x="4029892" y="2294618"/>
              <a:ext cx="1066800" cy="185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5">
              <a:extLst>
                <a:ext uri="{FF2B5EF4-FFF2-40B4-BE49-F238E27FC236}">
                  <a16:creationId xmlns:a16="http://schemas.microsoft.com/office/drawing/2014/main" id="{B4A0CA50-FCE9-42EE-9F0C-F68A66D348B9}"/>
                </a:ext>
              </a:extLst>
            </p:cNvPr>
            <p:cNvSpPr>
              <a:spLocks noEditPoints="1"/>
            </p:cNvSpPr>
            <p:nvPr/>
          </p:nvSpPr>
          <p:spPr bwMode="auto">
            <a:xfrm>
              <a:off x="4029892" y="2286681"/>
              <a:ext cx="1079500" cy="1352550"/>
            </a:xfrm>
            <a:custGeom>
              <a:avLst/>
              <a:gdLst>
                <a:gd name="T0" fmla="*/ 809 w 1116"/>
                <a:gd name="T1" fmla="*/ 1372 h 1406"/>
                <a:gd name="T2" fmla="*/ 809 w 1116"/>
                <a:gd name="T3" fmla="*/ 1372 h 1406"/>
                <a:gd name="T4" fmla="*/ 819 w 1116"/>
                <a:gd name="T5" fmla="*/ 1358 h 1406"/>
                <a:gd name="T6" fmla="*/ 840 w 1116"/>
                <a:gd name="T7" fmla="*/ 1318 h 1406"/>
                <a:gd name="T8" fmla="*/ 855 w 1116"/>
                <a:gd name="T9" fmla="*/ 1207 h 1406"/>
                <a:gd name="T10" fmla="*/ 873 w 1116"/>
                <a:gd name="T11" fmla="*/ 1077 h 1406"/>
                <a:gd name="T12" fmla="*/ 932 w 1116"/>
                <a:gd name="T13" fmla="*/ 960 h 1406"/>
                <a:gd name="T14" fmla="*/ 1004 w 1116"/>
                <a:gd name="T15" fmla="*/ 834 h 1406"/>
                <a:gd name="T16" fmla="*/ 1004 w 1116"/>
                <a:gd name="T17" fmla="*/ 833 h 1406"/>
                <a:gd name="T18" fmla="*/ 1082 w 1116"/>
                <a:gd name="T19" fmla="*/ 558 h 1406"/>
                <a:gd name="T20" fmla="*/ 929 w 1116"/>
                <a:gd name="T21" fmla="*/ 187 h 1406"/>
                <a:gd name="T22" fmla="*/ 558 w 1116"/>
                <a:gd name="T23" fmla="*/ 33 h 1406"/>
                <a:gd name="T24" fmla="*/ 187 w 1116"/>
                <a:gd name="T25" fmla="*/ 187 h 1406"/>
                <a:gd name="T26" fmla="*/ 33 w 1116"/>
                <a:gd name="T27" fmla="*/ 558 h 1406"/>
                <a:gd name="T28" fmla="*/ 82 w 1116"/>
                <a:gd name="T29" fmla="*/ 779 h 1406"/>
                <a:gd name="T30" fmla="*/ 83 w 1116"/>
                <a:gd name="T31" fmla="*/ 780 h 1406"/>
                <a:gd name="T32" fmla="*/ 83 w 1116"/>
                <a:gd name="T33" fmla="*/ 781 h 1406"/>
                <a:gd name="T34" fmla="*/ 84 w 1116"/>
                <a:gd name="T35" fmla="*/ 782 h 1406"/>
                <a:gd name="T36" fmla="*/ 106 w 1116"/>
                <a:gd name="T37" fmla="*/ 823 h 1406"/>
                <a:gd name="T38" fmla="*/ 106 w 1116"/>
                <a:gd name="T39" fmla="*/ 824 h 1406"/>
                <a:gd name="T40" fmla="*/ 180 w 1116"/>
                <a:gd name="T41" fmla="*/ 953 h 1406"/>
                <a:gd name="T42" fmla="*/ 241 w 1116"/>
                <a:gd name="T43" fmla="*/ 1077 h 1406"/>
                <a:gd name="T44" fmla="*/ 260 w 1116"/>
                <a:gd name="T45" fmla="*/ 1207 h 1406"/>
                <a:gd name="T46" fmla="*/ 275 w 1116"/>
                <a:gd name="T47" fmla="*/ 1318 h 1406"/>
                <a:gd name="T48" fmla="*/ 306 w 1116"/>
                <a:gd name="T49" fmla="*/ 1372 h 1406"/>
                <a:gd name="T50" fmla="*/ 809 w 1116"/>
                <a:gd name="T51" fmla="*/ 1372 h 1406"/>
                <a:gd name="T52" fmla="*/ 298 w 1116"/>
                <a:gd name="T53" fmla="*/ 1406 h 1406"/>
                <a:gd name="T54" fmla="*/ 298 w 1116"/>
                <a:gd name="T55" fmla="*/ 1406 h 1406"/>
                <a:gd name="T56" fmla="*/ 285 w 1116"/>
                <a:gd name="T57" fmla="*/ 1400 h 1406"/>
                <a:gd name="T58" fmla="*/ 268 w 1116"/>
                <a:gd name="T59" fmla="*/ 1377 h 1406"/>
                <a:gd name="T60" fmla="*/ 242 w 1116"/>
                <a:gd name="T61" fmla="*/ 1328 h 1406"/>
                <a:gd name="T62" fmla="*/ 226 w 1116"/>
                <a:gd name="T63" fmla="*/ 1209 h 1406"/>
                <a:gd name="T64" fmla="*/ 209 w 1116"/>
                <a:gd name="T65" fmla="*/ 1087 h 1406"/>
                <a:gd name="T66" fmla="*/ 150 w 1116"/>
                <a:gd name="T67" fmla="*/ 970 h 1406"/>
                <a:gd name="T68" fmla="*/ 76 w 1116"/>
                <a:gd name="T69" fmla="*/ 840 h 1406"/>
                <a:gd name="T70" fmla="*/ 53 w 1116"/>
                <a:gd name="T71" fmla="*/ 797 h 1406"/>
                <a:gd name="T72" fmla="*/ 52 w 1116"/>
                <a:gd name="T73" fmla="*/ 794 h 1406"/>
                <a:gd name="T74" fmla="*/ 52 w 1116"/>
                <a:gd name="T75" fmla="*/ 794 h 1406"/>
                <a:gd name="T76" fmla="*/ 51 w 1116"/>
                <a:gd name="T77" fmla="*/ 791 h 1406"/>
                <a:gd name="T78" fmla="*/ 0 w 1116"/>
                <a:gd name="T79" fmla="*/ 558 h 1406"/>
                <a:gd name="T80" fmla="*/ 558 w 1116"/>
                <a:gd name="T81" fmla="*/ 0 h 1406"/>
                <a:gd name="T82" fmla="*/ 1116 w 1116"/>
                <a:gd name="T83" fmla="*/ 558 h 1406"/>
                <a:gd name="T84" fmla="*/ 1033 w 1116"/>
                <a:gd name="T85" fmla="*/ 850 h 1406"/>
                <a:gd name="T86" fmla="*/ 961 w 1116"/>
                <a:gd name="T87" fmla="*/ 976 h 1406"/>
                <a:gd name="T88" fmla="*/ 906 w 1116"/>
                <a:gd name="T89" fmla="*/ 1087 h 1406"/>
                <a:gd name="T90" fmla="*/ 888 w 1116"/>
                <a:gd name="T91" fmla="*/ 1209 h 1406"/>
                <a:gd name="T92" fmla="*/ 872 w 1116"/>
                <a:gd name="T93" fmla="*/ 1328 h 1406"/>
                <a:gd name="T94" fmla="*/ 847 w 1116"/>
                <a:gd name="T95" fmla="*/ 1377 h 1406"/>
                <a:gd name="T96" fmla="*/ 830 w 1116"/>
                <a:gd name="T97" fmla="*/ 1400 h 1406"/>
                <a:gd name="T98" fmla="*/ 817 w 1116"/>
                <a:gd name="T99" fmla="*/ 1406 h 1406"/>
                <a:gd name="T100" fmla="*/ 298 w 1116"/>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6" h="1406">
                  <a:moveTo>
                    <a:pt x="809" y="1372"/>
                  </a:moveTo>
                  <a:lnTo>
                    <a:pt x="809" y="1372"/>
                  </a:lnTo>
                  <a:cubicBezTo>
                    <a:pt x="812" y="1368"/>
                    <a:pt x="815" y="1364"/>
                    <a:pt x="819" y="1358"/>
                  </a:cubicBezTo>
                  <a:cubicBezTo>
                    <a:pt x="827" y="1346"/>
                    <a:pt x="836" y="1331"/>
                    <a:pt x="840" y="1318"/>
                  </a:cubicBezTo>
                  <a:cubicBezTo>
                    <a:pt x="849" y="1289"/>
                    <a:pt x="852" y="1249"/>
                    <a:pt x="855" y="1207"/>
                  </a:cubicBezTo>
                  <a:cubicBezTo>
                    <a:pt x="858" y="1164"/>
                    <a:pt x="861" y="1119"/>
                    <a:pt x="873" y="1077"/>
                  </a:cubicBezTo>
                  <a:cubicBezTo>
                    <a:pt x="883" y="1047"/>
                    <a:pt x="906" y="1005"/>
                    <a:pt x="932" y="960"/>
                  </a:cubicBezTo>
                  <a:cubicBezTo>
                    <a:pt x="958" y="915"/>
                    <a:pt x="986" y="868"/>
                    <a:pt x="1004" y="834"/>
                  </a:cubicBezTo>
                  <a:lnTo>
                    <a:pt x="1004" y="833"/>
                  </a:lnTo>
                  <a:cubicBezTo>
                    <a:pt x="1054" y="753"/>
                    <a:pt x="1082" y="658"/>
                    <a:pt x="1082" y="558"/>
                  </a:cubicBezTo>
                  <a:cubicBezTo>
                    <a:pt x="1082" y="413"/>
                    <a:pt x="1023" y="282"/>
                    <a:pt x="929" y="187"/>
                  </a:cubicBezTo>
                  <a:cubicBezTo>
                    <a:pt x="834" y="92"/>
                    <a:pt x="703" y="33"/>
                    <a:pt x="558" y="33"/>
                  </a:cubicBezTo>
                  <a:cubicBezTo>
                    <a:pt x="413" y="33"/>
                    <a:pt x="282" y="92"/>
                    <a:pt x="187" y="187"/>
                  </a:cubicBezTo>
                  <a:cubicBezTo>
                    <a:pt x="92" y="282"/>
                    <a:pt x="33" y="413"/>
                    <a:pt x="33" y="558"/>
                  </a:cubicBezTo>
                  <a:cubicBezTo>
                    <a:pt x="33" y="637"/>
                    <a:pt x="51" y="712"/>
                    <a:pt x="82" y="779"/>
                  </a:cubicBezTo>
                  <a:cubicBezTo>
                    <a:pt x="83" y="779"/>
                    <a:pt x="83" y="780"/>
                    <a:pt x="83" y="780"/>
                  </a:cubicBezTo>
                  <a:cubicBezTo>
                    <a:pt x="83" y="781"/>
                    <a:pt x="83" y="781"/>
                    <a:pt x="83" y="781"/>
                  </a:cubicBezTo>
                  <a:lnTo>
                    <a:pt x="84" y="782"/>
                  </a:lnTo>
                  <a:cubicBezTo>
                    <a:pt x="90" y="796"/>
                    <a:pt x="98" y="810"/>
                    <a:pt x="106" y="823"/>
                  </a:cubicBezTo>
                  <a:lnTo>
                    <a:pt x="106" y="824"/>
                  </a:lnTo>
                  <a:cubicBezTo>
                    <a:pt x="123" y="857"/>
                    <a:pt x="153" y="906"/>
                    <a:pt x="180" y="953"/>
                  </a:cubicBezTo>
                  <a:cubicBezTo>
                    <a:pt x="207" y="1001"/>
                    <a:pt x="232" y="1046"/>
                    <a:pt x="241" y="1077"/>
                  </a:cubicBezTo>
                  <a:cubicBezTo>
                    <a:pt x="254" y="1119"/>
                    <a:pt x="257" y="1164"/>
                    <a:pt x="260" y="1207"/>
                  </a:cubicBezTo>
                  <a:cubicBezTo>
                    <a:pt x="263" y="1249"/>
                    <a:pt x="266" y="1289"/>
                    <a:pt x="275" y="1318"/>
                  </a:cubicBezTo>
                  <a:cubicBezTo>
                    <a:pt x="280" y="1337"/>
                    <a:pt x="297" y="1361"/>
                    <a:pt x="306" y="1372"/>
                  </a:cubicBezTo>
                  <a:lnTo>
                    <a:pt x="809" y="1372"/>
                  </a:lnTo>
                  <a:close/>
                  <a:moveTo>
                    <a:pt x="298" y="1406"/>
                  </a:moveTo>
                  <a:lnTo>
                    <a:pt x="298" y="1406"/>
                  </a:lnTo>
                  <a:cubicBezTo>
                    <a:pt x="293" y="1406"/>
                    <a:pt x="288" y="1403"/>
                    <a:pt x="285" y="1400"/>
                  </a:cubicBezTo>
                  <a:cubicBezTo>
                    <a:pt x="285" y="1399"/>
                    <a:pt x="277" y="1390"/>
                    <a:pt x="268" y="1377"/>
                  </a:cubicBezTo>
                  <a:cubicBezTo>
                    <a:pt x="259" y="1364"/>
                    <a:pt x="248" y="1347"/>
                    <a:pt x="242" y="1328"/>
                  </a:cubicBezTo>
                  <a:cubicBezTo>
                    <a:pt x="231" y="1293"/>
                    <a:pt x="229" y="1251"/>
                    <a:pt x="226" y="1209"/>
                  </a:cubicBezTo>
                  <a:cubicBezTo>
                    <a:pt x="224" y="1166"/>
                    <a:pt x="220" y="1123"/>
                    <a:pt x="209" y="1087"/>
                  </a:cubicBezTo>
                  <a:cubicBezTo>
                    <a:pt x="202" y="1062"/>
                    <a:pt x="177" y="1017"/>
                    <a:pt x="150" y="970"/>
                  </a:cubicBezTo>
                  <a:cubicBezTo>
                    <a:pt x="124" y="923"/>
                    <a:pt x="94" y="875"/>
                    <a:pt x="76" y="840"/>
                  </a:cubicBezTo>
                  <a:cubicBezTo>
                    <a:pt x="68" y="826"/>
                    <a:pt x="60" y="812"/>
                    <a:pt x="53" y="797"/>
                  </a:cubicBezTo>
                  <a:cubicBezTo>
                    <a:pt x="52" y="795"/>
                    <a:pt x="52" y="794"/>
                    <a:pt x="52" y="794"/>
                  </a:cubicBezTo>
                  <a:lnTo>
                    <a:pt x="52" y="794"/>
                  </a:lnTo>
                  <a:cubicBezTo>
                    <a:pt x="51" y="793"/>
                    <a:pt x="51" y="792"/>
                    <a:pt x="51" y="791"/>
                  </a:cubicBezTo>
                  <a:cubicBezTo>
                    <a:pt x="18" y="720"/>
                    <a:pt x="0" y="641"/>
                    <a:pt x="0" y="558"/>
                  </a:cubicBezTo>
                  <a:cubicBezTo>
                    <a:pt x="0" y="249"/>
                    <a:pt x="249" y="0"/>
                    <a:pt x="558" y="0"/>
                  </a:cubicBezTo>
                  <a:cubicBezTo>
                    <a:pt x="866" y="0"/>
                    <a:pt x="1116" y="249"/>
                    <a:pt x="1116" y="558"/>
                  </a:cubicBezTo>
                  <a:cubicBezTo>
                    <a:pt x="1116" y="665"/>
                    <a:pt x="1086" y="765"/>
                    <a:pt x="1033" y="850"/>
                  </a:cubicBezTo>
                  <a:cubicBezTo>
                    <a:pt x="1015" y="886"/>
                    <a:pt x="987" y="932"/>
                    <a:pt x="961" y="976"/>
                  </a:cubicBezTo>
                  <a:cubicBezTo>
                    <a:pt x="936" y="1021"/>
                    <a:pt x="913" y="1064"/>
                    <a:pt x="906" y="1087"/>
                  </a:cubicBezTo>
                  <a:cubicBezTo>
                    <a:pt x="895" y="1123"/>
                    <a:pt x="891" y="1166"/>
                    <a:pt x="888" y="1209"/>
                  </a:cubicBezTo>
                  <a:cubicBezTo>
                    <a:pt x="886" y="1251"/>
                    <a:pt x="883" y="1293"/>
                    <a:pt x="872" y="1328"/>
                  </a:cubicBezTo>
                  <a:cubicBezTo>
                    <a:pt x="867" y="1347"/>
                    <a:pt x="856" y="1364"/>
                    <a:pt x="847" y="1377"/>
                  </a:cubicBezTo>
                  <a:cubicBezTo>
                    <a:pt x="838" y="1390"/>
                    <a:pt x="830" y="1399"/>
                    <a:pt x="830" y="1400"/>
                  </a:cubicBezTo>
                  <a:cubicBezTo>
                    <a:pt x="827" y="1403"/>
                    <a:pt x="822" y="1406"/>
                    <a:pt x="817" y="1406"/>
                  </a:cubicBezTo>
                  <a:lnTo>
                    <a:pt x="298" y="1406"/>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C68F664-B9FC-4574-B223-E40BE9239842}"/>
                </a:ext>
              </a:extLst>
            </p:cNvPr>
            <p:cNvSpPr>
              <a:spLocks/>
            </p:cNvSpPr>
            <p:nvPr/>
          </p:nvSpPr>
          <p:spPr bwMode="auto">
            <a:xfrm>
              <a:off x="4369617" y="3991656"/>
              <a:ext cx="398463" cy="166688"/>
            </a:xfrm>
            <a:custGeom>
              <a:avLst/>
              <a:gdLst>
                <a:gd name="T0" fmla="*/ 411 w 411"/>
                <a:gd name="T1" fmla="*/ 0 h 174"/>
                <a:gd name="T2" fmla="*/ 411 w 411"/>
                <a:gd name="T3" fmla="*/ 0 h 174"/>
                <a:gd name="T4" fmla="*/ 0 w 411"/>
                <a:gd name="T5" fmla="*/ 0 h 174"/>
                <a:gd name="T6" fmla="*/ 110 w 411"/>
                <a:gd name="T7" fmla="*/ 84 h 174"/>
                <a:gd name="T8" fmla="*/ 143 w 411"/>
                <a:gd name="T9" fmla="*/ 147 h 174"/>
                <a:gd name="T10" fmla="*/ 206 w 411"/>
                <a:gd name="T11" fmla="*/ 174 h 174"/>
                <a:gd name="T12" fmla="*/ 269 w 411"/>
                <a:gd name="T13" fmla="*/ 147 h 174"/>
                <a:gd name="T14" fmla="*/ 301 w 411"/>
                <a:gd name="T15" fmla="*/ 84 h 174"/>
                <a:gd name="T16" fmla="*/ 411 w 411"/>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4">
                  <a:moveTo>
                    <a:pt x="411" y="0"/>
                  </a:moveTo>
                  <a:lnTo>
                    <a:pt x="411" y="0"/>
                  </a:lnTo>
                  <a:lnTo>
                    <a:pt x="0" y="0"/>
                  </a:lnTo>
                  <a:lnTo>
                    <a:pt x="110" y="84"/>
                  </a:lnTo>
                  <a:lnTo>
                    <a:pt x="143" y="147"/>
                  </a:lnTo>
                  <a:cubicBezTo>
                    <a:pt x="143" y="147"/>
                    <a:pt x="161" y="174"/>
                    <a:pt x="206" y="174"/>
                  </a:cubicBezTo>
                  <a:cubicBezTo>
                    <a:pt x="248" y="174"/>
                    <a:pt x="269" y="147"/>
                    <a:pt x="269" y="147"/>
                  </a:cubicBezTo>
                  <a:lnTo>
                    <a:pt x="301" y="84"/>
                  </a:lnTo>
                  <a:lnTo>
                    <a:pt x="411" y="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B7C5F358-16C4-429D-8E53-0C5023A87698}"/>
                </a:ext>
              </a:extLst>
            </p:cNvPr>
            <p:cNvSpPr>
              <a:spLocks/>
            </p:cNvSpPr>
            <p:nvPr/>
          </p:nvSpPr>
          <p:spPr bwMode="auto">
            <a:xfrm>
              <a:off x="4341042" y="3709081"/>
              <a:ext cx="457200" cy="65088"/>
            </a:xfrm>
            <a:custGeom>
              <a:avLst/>
              <a:gdLst>
                <a:gd name="T0" fmla="*/ 474 w 474"/>
                <a:gd name="T1" fmla="*/ 34 h 68"/>
                <a:gd name="T2" fmla="*/ 474 w 474"/>
                <a:gd name="T3" fmla="*/ 34 h 68"/>
                <a:gd name="T4" fmla="*/ 440 w 474"/>
                <a:gd name="T5" fmla="*/ 68 h 68"/>
                <a:gd name="T6" fmla="*/ 33 w 474"/>
                <a:gd name="T7" fmla="*/ 68 h 68"/>
                <a:gd name="T8" fmla="*/ 0 w 474"/>
                <a:gd name="T9" fmla="*/ 34 h 68"/>
                <a:gd name="T10" fmla="*/ 33 w 474"/>
                <a:gd name="T11" fmla="*/ 0 h 68"/>
                <a:gd name="T12" fmla="*/ 440 w 474"/>
                <a:gd name="T13" fmla="*/ 0 h 68"/>
                <a:gd name="T14" fmla="*/ 474 w 474"/>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8">
                  <a:moveTo>
                    <a:pt x="474" y="34"/>
                  </a:moveTo>
                  <a:lnTo>
                    <a:pt x="474" y="34"/>
                  </a:lnTo>
                  <a:cubicBezTo>
                    <a:pt x="474" y="53"/>
                    <a:pt x="459" y="68"/>
                    <a:pt x="440" y="68"/>
                  </a:cubicBezTo>
                  <a:lnTo>
                    <a:pt x="33" y="68"/>
                  </a:lnTo>
                  <a:cubicBezTo>
                    <a:pt x="15" y="68"/>
                    <a:pt x="0" y="53"/>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7C7F22AD-769B-42CB-BCFD-BF3F26AE3E9D}"/>
                </a:ext>
              </a:extLst>
            </p:cNvPr>
            <p:cNvSpPr>
              <a:spLocks/>
            </p:cNvSpPr>
            <p:nvPr/>
          </p:nvSpPr>
          <p:spPr bwMode="auto">
            <a:xfrm>
              <a:off x="4341042" y="3802743"/>
              <a:ext cx="457200" cy="63500"/>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C9E44073-0177-467B-BEDE-55375938FEF5}"/>
                </a:ext>
              </a:extLst>
            </p:cNvPr>
            <p:cNvSpPr>
              <a:spLocks/>
            </p:cNvSpPr>
            <p:nvPr/>
          </p:nvSpPr>
          <p:spPr bwMode="auto">
            <a:xfrm>
              <a:off x="4341042" y="3896406"/>
              <a:ext cx="457200" cy="65088"/>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3271A474-5B9D-43FC-823E-AC79AAEF2D4A}"/>
                </a:ext>
              </a:extLst>
            </p:cNvPr>
            <p:cNvSpPr>
              <a:spLocks/>
            </p:cNvSpPr>
            <p:nvPr/>
          </p:nvSpPr>
          <p:spPr bwMode="auto">
            <a:xfrm>
              <a:off x="4299767" y="3621768"/>
              <a:ext cx="539750" cy="57150"/>
            </a:xfrm>
            <a:custGeom>
              <a:avLst/>
              <a:gdLst>
                <a:gd name="T0" fmla="*/ 507 w 558"/>
                <a:gd name="T1" fmla="*/ 60 h 60"/>
                <a:gd name="T2" fmla="*/ 507 w 558"/>
                <a:gd name="T3" fmla="*/ 60 h 60"/>
                <a:gd name="T4" fmla="*/ 51 w 558"/>
                <a:gd name="T5" fmla="*/ 60 h 60"/>
                <a:gd name="T6" fmla="*/ 0 w 558"/>
                <a:gd name="T7" fmla="*/ 0 h 60"/>
                <a:gd name="T8" fmla="*/ 558 w 558"/>
                <a:gd name="T9" fmla="*/ 0 h 60"/>
                <a:gd name="T10" fmla="*/ 507 w 558"/>
                <a:gd name="T11" fmla="*/ 60 h 60"/>
              </a:gdLst>
              <a:ahLst/>
              <a:cxnLst>
                <a:cxn ang="0">
                  <a:pos x="T0" y="T1"/>
                </a:cxn>
                <a:cxn ang="0">
                  <a:pos x="T2" y="T3"/>
                </a:cxn>
                <a:cxn ang="0">
                  <a:pos x="T4" y="T5"/>
                </a:cxn>
                <a:cxn ang="0">
                  <a:pos x="T6" y="T7"/>
                </a:cxn>
                <a:cxn ang="0">
                  <a:pos x="T8" y="T9"/>
                </a:cxn>
                <a:cxn ang="0">
                  <a:pos x="T10" y="T11"/>
                </a:cxn>
              </a:cxnLst>
              <a:rect l="0" t="0" r="r" b="b"/>
              <a:pathLst>
                <a:path w="558" h="60">
                  <a:moveTo>
                    <a:pt x="507" y="60"/>
                  </a:moveTo>
                  <a:lnTo>
                    <a:pt x="507" y="60"/>
                  </a:lnTo>
                  <a:lnTo>
                    <a:pt x="51" y="60"/>
                  </a:lnTo>
                  <a:lnTo>
                    <a:pt x="0" y="0"/>
                  </a:lnTo>
                  <a:lnTo>
                    <a:pt x="558" y="0"/>
                  </a:lnTo>
                  <a:lnTo>
                    <a:pt x="507" y="6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a:extLst>
                <a:ext uri="{FF2B5EF4-FFF2-40B4-BE49-F238E27FC236}">
                  <a16:creationId xmlns:a16="http://schemas.microsoft.com/office/drawing/2014/main" id="{C21AF23C-232D-4E5B-952F-A0A856D04D40}"/>
                </a:ext>
              </a:extLst>
            </p:cNvPr>
            <p:cNvSpPr>
              <a:spLocks noEditPoints="1"/>
            </p:cNvSpPr>
            <p:nvPr/>
          </p:nvSpPr>
          <p:spPr bwMode="auto">
            <a:xfrm>
              <a:off x="4174355" y="2547031"/>
              <a:ext cx="342900" cy="344488"/>
            </a:xfrm>
            <a:custGeom>
              <a:avLst/>
              <a:gdLst>
                <a:gd name="T0" fmla="*/ 195 w 355"/>
                <a:gd name="T1" fmla="*/ 253 h 359"/>
                <a:gd name="T2" fmla="*/ 195 w 355"/>
                <a:gd name="T3" fmla="*/ 253 h 359"/>
                <a:gd name="T4" fmla="*/ 104 w 355"/>
                <a:gd name="T5" fmla="*/ 198 h 359"/>
                <a:gd name="T6" fmla="*/ 159 w 355"/>
                <a:gd name="T7" fmla="*/ 106 h 359"/>
                <a:gd name="T8" fmla="*/ 251 w 355"/>
                <a:gd name="T9" fmla="*/ 162 h 359"/>
                <a:gd name="T10" fmla="*/ 195 w 355"/>
                <a:gd name="T11" fmla="*/ 253 h 359"/>
                <a:gd name="T12" fmla="*/ 275 w 355"/>
                <a:gd name="T13" fmla="*/ 282 h 359"/>
                <a:gd name="T14" fmla="*/ 275 w 355"/>
                <a:gd name="T15" fmla="*/ 282 h 359"/>
                <a:gd name="T16" fmla="*/ 294 w 355"/>
                <a:gd name="T17" fmla="*/ 259 h 359"/>
                <a:gd name="T18" fmla="*/ 337 w 355"/>
                <a:gd name="T19" fmla="*/ 262 h 359"/>
                <a:gd name="T20" fmla="*/ 349 w 355"/>
                <a:gd name="T21" fmla="*/ 232 h 359"/>
                <a:gd name="T22" fmla="*/ 316 w 355"/>
                <a:gd name="T23" fmla="*/ 205 h 359"/>
                <a:gd name="T24" fmla="*/ 318 w 355"/>
                <a:gd name="T25" fmla="*/ 175 h 359"/>
                <a:gd name="T26" fmla="*/ 355 w 355"/>
                <a:gd name="T27" fmla="*/ 153 h 359"/>
                <a:gd name="T28" fmla="*/ 351 w 355"/>
                <a:gd name="T29" fmla="*/ 137 h 359"/>
                <a:gd name="T30" fmla="*/ 347 w 355"/>
                <a:gd name="T31" fmla="*/ 122 h 359"/>
                <a:gd name="T32" fmla="*/ 304 w 355"/>
                <a:gd name="T33" fmla="*/ 118 h 359"/>
                <a:gd name="T34" fmla="*/ 289 w 355"/>
                <a:gd name="T35" fmla="*/ 93 h 359"/>
                <a:gd name="T36" fmla="*/ 305 w 355"/>
                <a:gd name="T37" fmla="*/ 54 h 359"/>
                <a:gd name="T38" fmla="*/ 280 w 355"/>
                <a:gd name="T39" fmla="*/ 33 h 359"/>
                <a:gd name="T40" fmla="*/ 244 w 355"/>
                <a:gd name="T41" fmla="*/ 55 h 359"/>
                <a:gd name="T42" fmla="*/ 216 w 355"/>
                <a:gd name="T43" fmla="*/ 44 h 359"/>
                <a:gd name="T44" fmla="*/ 206 w 355"/>
                <a:gd name="T45" fmla="*/ 3 h 359"/>
                <a:gd name="T46" fmla="*/ 174 w 355"/>
                <a:gd name="T47" fmla="*/ 0 h 359"/>
                <a:gd name="T48" fmla="*/ 158 w 355"/>
                <a:gd name="T49" fmla="*/ 40 h 359"/>
                <a:gd name="T50" fmla="*/ 143 w 355"/>
                <a:gd name="T51" fmla="*/ 43 h 359"/>
                <a:gd name="T52" fmla="*/ 129 w 355"/>
                <a:gd name="T53" fmla="*/ 47 h 359"/>
                <a:gd name="T54" fmla="*/ 97 w 355"/>
                <a:gd name="T55" fmla="*/ 20 h 359"/>
                <a:gd name="T56" fmla="*/ 69 w 355"/>
                <a:gd name="T57" fmla="*/ 36 h 359"/>
                <a:gd name="T58" fmla="*/ 79 w 355"/>
                <a:gd name="T59" fmla="*/ 78 h 359"/>
                <a:gd name="T60" fmla="*/ 60 w 355"/>
                <a:gd name="T61" fmla="*/ 101 h 359"/>
                <a:gd name="T62" fmla="*/ 18 w 355"/>
                <a:gd name="T63" fmla="*/ 98 h 359"/>
                <a:gd name="T64" fmla="*/ 6 w 355"/>
                <a:gd name="T65" fmla="*/ 127 h 359"/>
                <a:gd name="T66" fmla="*/ 38 w 355"/>
                <a:gd name="T67" fmla="*/ 155 h 359"/>
                <a:gd name="T68" fmla="*/ 36 w 355"/>
                <a:gd name="T69" fmla="*/ 184 h 359"/>
                <a:gd name="T70" fmla="*/ 0 w 355"/>
                <a:gd name="T71" fmla="*/ 207 h 359"/>
                <a:gd name="T72" fmla="*/ 3 w 355"/>
                <a:gd name="T73" fmla="*/ 223 h 359"/>
                <a:gd name="T74" fmla="*/ 7 w 355"/>
                <a:gd name="T75" fmla="*/ 238 h 359"/>
                <a:gd name="T76" fmla="*/ 50 w 355"/>
                <a:gd name="T77" fmla="*/ 241 h 359"/>
                <a:gd name="T78" fmla="*/ 66 w 355"/>
                <a:gd name="T79" fmla="*/ 267 h 359"/>
                <a:gd name="T80" fmla="*/ 50 w 355"/>
                <a:gd name="T81" fmla="*/ 306 h 359"/>
                <a:gd name="T82" fmla="*/ 74 w 355"/>
                <a:gd name="T83" fmla="*/ 327 h 359"/>
                <a:gd name="T84" fmla="*/ 110 w 355"/>
                <a:gd name="T85" fmla="*/ 304 h 359"/>
                <a:gd name="T86" fmla="*/ 138 w 355"/>
                <a:gd name="T87" fmla="*/ 316 h 359"/>
                <a:gd name="T88" fmla="*/ 148 w 355"/>
                <a:gd name="T89" fmla="*/ 357 h 359"/>
                <a:gd name="T90" fmla="*/ 180 w 355"/>
                <a:gd name="T91" fmla="*/ 359 h 359"/>
                <a:gd name="T92" fmla="*/ 196 w 355"/>
                <a:gd name="T93" fmla="*/ 320 h 359"/>
                <a:gd name="T94" fmla="*/ 211 w 355"/>
                <a:gd name="T95" fmla="*/ 317 h 359"/>
                <a:gd name="T96" fmla="*/ 225 w 355"/>
                <a:gd name="T97" fmla="*/ 313 h 359"/>
                <a:gd name="T98" fmla="*/ 258 w 355"/>
                <a:gd name="T99" fmla="*/ 340 h 359"/>
                <a:gd name="T100" fmla="*/ 285 w 355"/>
                <a:gd name="T101" fmla="*/ 323 h 359"/>
                <a:gd name="T102" fmla="*/ 275 w 355"/>
                <a:gd name="T103" fmla="*/ 28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 h="359">
                  <a:moveTo>
                    <a:pt x="195" y="253"/>
                  </a:moveTo>
                  <a:lnTo>
                    <a:pt x="195" y="253"/>
                  </a:lnTo>
                  <a:cubicBezTo>
                    <a:pt x="155" y="263"/>
                    <a:pt x="114" y="239"/>
                    <a:pt x="104" y="198"/>
                  </a:cubicBezTo>
                  <a:cubicBezTo>
                    <a:pt x="94" y="157"/>
                    <a:pt x="118" y="116"/>
                    <a:pt x="159" y="106"/>
                  </a:cubicBezTo>
                  <a:cubicBezTo>
                    <a:pt x="200" y="96"/>
                    <a:pt x="241" y="121"/>
                    <a:pt x="251" y="162"/>
                  </a:cubicBezTo>
                  <a:cubicBezTo>
                    <a:pt x="261" y="202"/>
                    <a:pt x="236" y="243"/>
                    <a:pt x="195" y="253"/>
                  </a:cubicBezTo>
                  <a:close/>
                  <a:moveTo>
                    <a:pt x="275" y="282"/>
                  </a:moveTo>
                  <a:lnTo>
                    <a:pt x="275" y="282"/>
                  </a:lnTo>
                  <a:cubicBezTo>
                    <a:pt x="282" y="275"/>
                    <a:pt x="289" y="267"/>
                    <a:pt x="294" y="259"/>
                  </a:cubicBezTo>
                  <a:cubicBezTo>
                    <a:pt x="311" y="262"/>
                    <a:pt x="326" y="263"/>
                    <a:pt x="337" y="262"/>
                  </a:cubicBezTo>
                  <a:cubicBezTo>
                    <a:pt x="342" y="253"/>
                    <a:pt x="346" y="243"/>
                    <a:pt x="349" y="232"/>
                  </a:cubicBezTo>
                  <a:cubicBezTo>
                    <a:pt x="342" y="224"/>
                    <a:pt x="331" y="215"/>
                    <a:pt x="316" y="205"/>
                  </a:cubicBezTo>
                  <a:cubicBezTo>
                    <a:pt x="318" y="195"/>
                    <a:pt x="319" y="185"/>
                    <a:pt x="318" y="175"/>
                  </a:cubicBezTo>
                  <a:cubicBezTo>
                    <a:pt x="334" y="167"/>
                    <a:pt x="346" y="160"/>
                    <a:pt x="355" y="153"/>
                  </a:cubicBezTo>
                  <a:cubicBezTo>
                    <a:pt x="354" y="148"/>
                    <a:pt x="353" y="142"/>
                    <a:pt x="351" y="137"/>
                  </a:cubicBezTo>
                  <a:cubicBezTo>
                    <a:pt x="350" y="132"/>
                    <a:pt x="349" y="127"/>
                    <a:pt x="347" y="122"/>
                  </a:cubicBezTo>
                  <a:cubicBezTo>
                    <a:pt x="336" y="119"/>
                    <a:pt x="322" y="118"/>
                    <a:pt x="304" y="118"/>
                  </a:cubicBezTo>
                  <a:cubicBezTo>
                    <a:pt x="300" y="109"/>
                    <a:pt x="295" y="101"/>
                    <a:pt x="289" y="93"/>
                  </a:cubicBezTo>
                  <a:cubicBezTo>
                    <a:pt x="297" y="78"/>
                    <a:pt x="302" y="64"/>
                    <a:pt x="305" y="54"/>
                  </a:cubicBezTo>
                  <a:cubicBezTo>
                    <a:pt x="297" y="46"/>
                    <a:pt x="289" y="39"/>
                    <a:pt x="280" y="33"/>
                  </a:cubicBezTo>
                  <a:cubicBezTo>
                    <a:pt x="270" y="37"/>
                    <a:pt x="258" y="45"/>
                    <a:pt x="244" y="55"/>
                  </a:cubicBezTo>
                  <a:cubicBezTo>
                    <a:pt x="235" y="51"/>
                    <a:pt x="226" y="47"/>
                    <a:pt x="216" y="44"/>
                  </a:cubicBezTo>
                  <a:cubicBezTo>
                    <a:pt x="214" y="27"/>
                    <a:pt x="210" y="13"/>
                    <a:pt x="206" y="3"/>
                  </a:cubicBezTo>
                  <a:cubicBezTo>
                    <a:pt x="196" y="1"/>
                    <a:pt x="185" y="0"/>
                    <a:pt x="174" y="0"/>
                  </a:cubicBezTo>
                  <a:cubicBezTo>
                    <a:pt x="169" y="10"/>
                    <a:pt x="163" y="23"/>
                    <a:pt x="158" y="40"/>
                  </a:cubicBezTo>
                  <a:cubicBezTo>
                    <a:pt x="153" y="40"/>
                    <a:pt x="148" y="41"/>
                    <a:pt x="143" y="43"/>
                  </a:cubicBezTo>
                  <a:cubicBezTo>
                    <a:pt x="139" y="44"/>
                    <a:pt x="134" y="45"/>
                    <a:pt x="129" y="47"/>
                  </a:cubicBezTo>
                  <a:cubicBezTo>
                    <a:pt x="117" y="34"/>
                    <a:pt x="106" y="25"/>
                    <a:pt x="97" y="20"/>
                  </a:cubicBezTo>
                  <a:cubicBezTo>
                    <a:pt x="87" y="24"/>
                    <a:pt x="78" y="30"/>
                    <a:pt x="69" y="36"/>
                  </a:cubicBezTo>
                  <a:cubicBezTo>
                    <a:pt x="70" y="47"/>
                    <a:pt x="74" y="61"/>
                    <a:pt x="79" y="78"/>
                  </a:cubicBezTo>
                  <a:cubicBezTo>
                    <a:pt x="72" y="85"/>
                    <a:pt x="66" y="92"/>
                    <a:pt x="60" y="101"/>
                  </a:cubicBezTo>
                  <a:cubicBezTo>
                    <a:pt x="43" y="98"/>
                    <a:pt x="28" y="97"/>
                    <a:pt x="18" y="98"/>
                  </a:cubicBezTo>
                  <a:cubicBezTo>
                    <a:pt x="13" y="107"/>
                    <a:pt x="9" y="117"/>
                    <a:pt x="6" y="127"/>
                  </a:cubicBezTo>
                  <a:cubicBezTo>
                    <a:pt x="13" y="135"/>
                    <a:pt x="24" y="145"/>
                    <a:pt x="38" y="155"/>
                  </a:cubicBezTo>
                  <a:cubicBezTo>
                    <a:pt x="36" y="164"/>
                    <a:pt x="36" y="174"/>
                    <a:pt x="36" y="184"/>
                  </a:cubicBezTo>
                  <a:cubicBezTo>
                    <a:pt x="20" y="192"/>
                    <a:pt x="8" y="200"/>
                    <a:pt x="0" y="207"/>
                  </a:cubicBezTo>
                  <a:cubicBezTo>
                    <a:pt x="1" y="212"/>
                    <a:pt x="2" y="217"/>
                    <a:pt x="3" y="223"/>
                  </a:cubicBezTo>
                  <a:cubicBezTo>
                    <a:pt x="4" y="228"/>
                    <a:pt x="6" y="233"/>
                    <a:pt x="7" y="238"/>
                  </a:cubicBezTo>
                  <a:cubicBezTo>
                    <a:pt x="18" y="241"/>
                    <a:pt x="32" y="242"/>
                    <a:pt x="50" y="241"/>
                  </a:cubicBezTo>
                  <a:cubicBezTo>
                    <a:pt x="54" y="250"/>
                    <a:pt x="60" y="259"/>
                    <a:pt x="66" y="267"/>
                  </a:cubicBezTo>
                  <a:cubicBezTo>
                    <a:pt x="57" y="282"/>
                    <a:pt x="52" y="296"/>
                    <a:pt x="50" y="306"/>
                  </a:cubicBezTo>
                  <a:cubicBezTo>
                    <a:pt x="57" y="314"/>
                    <a:pt x="65" y="321"/>
                    <a:pt x="74" y="327"/>
                  </a:cubicBezTo>
                  <a:cubicBezTo>
                    <a:pt x="84" y="323"/>
                    <a:pt x="96" y="315"/>
                    <a:pt x="110" y="304"/>
                  </a:cubicBezTo>
                  <a:cubicBezTo>
                    <a:pt x="119" y="309"/>
                    <a:pt x="128" y="313"/>
                    <a:pt x="138" y="316"/>
                  </a:cubicBezTo>
                  <a:cubicBezTo>
                    <a:pt x="140" y="333"/>
                    <a:pt x="144" y="347"/>
                    <a:pt x="148" y="357"/>
                  </a:cubicBezTo>
                  <a:cubicBezTo>
                    <a:pt x="159" y="359"/>
                    <a:pt x="169" y="359"/>
                    <a:pt x="180" y="359"/>
                  </a:cubicBezTo>
                  <a:cubicBezTo>
                    <a:pt x="186" y="350"/>
                    <a:pt x="191" y="337"/>
                    <a:pt x="196" y="320"/>
                  </a:cubicBezTo>
                  <a:cubicBezTo>
                    <a:pt x="201" y="319"/>
                    <a:pt x="206" y="318"/>
                    <a:pt x="211" y="317"/>
                  </a:cubicBezTo>
                  <a:cubicBezTo>
                    <a:pt x="216" y="316"/>
                    <a:pt x="221" y="314"/>
                    <a:pt x="225" y="313"/>
                  </a:cubicBezTo>
                  <a:cubicBezTo>
                    <a:pt x="237" y="325"/>
                    <a:pt x="249" y="335"/>
                    <a:pt x="258" y="340"/>
                  </a:cubicBezTo>
                  <a:cubicBezTo>
                    <a:pt x="267" y="335"/>
                    <a:pt x="277" y="330"/>
                    <a:pt x="285" y="323"/>
                  </a:cubicBezTo>
                  <a:cubicBezTo>
                    <a:pt x="284" y="313"/>
                    <a:pt x="281" y="298"/>
                    <a:pt x="275" y="282"/>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91CB4187-8BE3-43B4-A3B8-0C78A01A1C03}"/>
                </a:ext>
              </a:extLst>
            </p:cNvPr>
            <p:cNvGrpSpPr/>
            <p:nvPr/>
          </p:nvGrpSpPr>
          <p:grpSpPr>
            <a:xfrm>
              <a:off x="4401367" y="2724831"/>
              <a:ext cx="533400" cy="531813"/>
              <a:chOff x="5934075" y="2932113"/>
              <a:chExt cx="533400" cy="531813"/>
            </a:xfrm>
            <a:solidFill>
              <a:srgbClr val="990000"/>
            </a:solidFill>
          </p:grpSpPr>
          <p:sp>
            <p:nvSpPr>
              <p:cNvPr id="61" name="Freeform 12">
                <a:extLst>
                  <a:ext uri="{FF2B5EF4-FFF2-40B4-BE49-F238E27FC236}">
                    <a16:creationId xmlns:a16="http://schemas.microsoft.com/office/drawing/2014/main" id="{55DA2694-1D0F-4F64-BE48-EB690A60472A}"/>
                  </a:ext>
                </a:extLst>
              </p:cNvPr>
              <p:cNvSpPr>
                <a:spLocks noEditPoints="1"/>
              </p:cNvSpPr>
              <p:nvPr/>
            </p:nvSpPr>
            <p:spPr bwMode="auto">
              <a:xfrm>
                <a:off x="5934075" y="2932113"/>
                <a:ext cx="533400" cy="531813"/>
              </a:xfrm>
              <a:custGeom>
                <a:avLst/>
                <a:gdLst>
                  <a:gd name="T0" fmla="*/ 235 w 552"/>
                  <a:gd name="T1" fmla="*/ 324 h 552"/>
                  <a:gd name="T2" fmla="*/ 317 w 552"/>
                  <a:gd name="T3" fmla="*/ 227 h 552"/>
                  <a:gd name="T4" fmla="*/ 235 w 552"/>
                  <a:gd name="T5" fmla="*/ 324 h 552"/>
                  <a:gd name="T6" fmla="*/ 476 w 552"/>
                  <a:gd name="T7" fmla="*/ 466 h 552"/>
                  <a:gd name="T8" fmla="*/ 497 w 552"/>
                  <a:gd name="T9" fmla="*/ 441 h 552"/>
                  <a:gd name="T10" fmla="*/ 489 w 552"/>
                  <a:gd name="T11" fmla="*/ 374 h 552"/>
                  <a:gd name="T12" fmla="*/ 544 w 552"/>
                  <a:gd name="T13" fmla="*/ 343 h 552"/>
                  <a:gd name="T14" fmla="*/ 510 w 552"/>
                  <a:gd name="T15" fmla="*/ 286 h 552"/>
                  <a:gd name="T16" fmla="*/ 549 w 552"/>
                  <a:gd name="T17" fmla="*/ 236 h 552"/>
                  <a:gd name="T18" fmla="*/ 496 w 552"/>
                  <a:gd name="T19" fmla="*/ 195 h 552"/>
                  <a:gd name="T20" fmla="*/ 513 w 552"/>
                  <a:gd name="T21" fmla="*/ 134 h 552"/>
                  <a:gd name="T22" fmla="*/ 449 w 552"/>
                  <a:gd name="T23" fmla="*/ 117 h 552"/>
                  <a:gd name="T24" fmla="*/ 454 w 552"/>
                  <a:gd name="T25" fmla="*/ 65 h 552"/>
                  <a:gd name="T26" fmla="*/ 403 w 552"/>
                  <a:gd name="T27" fmla="*/ 79 h 552"/>
                  <a:gd name="T28" fmla="*/ 374 w 552"/>
                  <a:gd name="T29" fmla="*/ 18 h 552"/>
                  <a:gd name="T30" fmla="*/ 317 w 552"/>
                  <a:gd name="T31" fmla="*/ 45 h 552"/>
                  <a:gd name="T32" fmla="*/ 268 w 552"/>
                  <a:gd name="T33" fmla="*/ 0 h 552"/>
                  <a:gd name="T34" fmla="*/ 226 w 552"/>
                  <a:gd name="T35" fmla="*/ 47 h 552"/>
                  <a:gd name="T36" fmla="*/ 163 w 552"/>
                  <a:gd name="T37" fmla="*/ 24 h 552"/>
                  <a:gd name="T38" fmla="*/ 143 w 552"/>
                  <a:gd name="T39" fmla="*/ 83 h 552"/>
                  <a:gd name="T40" fmla="*/ 76 w 552"/>
                  <a:gd name="T41" fmla="*/ 86 h 552"/>
                  <a:gd name="T42" fmla="*/ 55 w 552"/>
                  <a:gd name="T43" fmla="*/ 110 h 552"/>
                  <a:gd name="T44" fmla="*/ 64 w 552"/>
                  <a:gd name="T45" fmla="*/ 176 h 552"/>
                  <a:gd name="T46" fmla="*/ 9 w 552"/>
                  <a:gd name="T47" fmla="*/ 207 h 552"/>
                  <a:gd name="T48" fmla="*/ 42 w 552"/>
                  <a:gd name="T49" fmla="*/ 265 h 552"/>
                  <a:gd name="T50" fmla="*/ 3 w 552"/>
                  <a:gd name="T51" fmla="*/ 315 h 552"/>
                  <a:gd name="T52" fmla="*/ 56 w 552"/>
                  <a:gd name="T53" fmla="*/ 355 h 552"/>
                  <a:gd name="T54" fmla="*/ 38 w 552"/>
                  <a:gd name="T55" fmla="*/ 416 h 552"/>
                  <a:gd name="T56" fmla="*/ 104 w 552"/>
                  <a:gd name="T57" fmla="*/ 434 h 552"/>
                  <a:gd name="T58" fmla="*/ 98 w 552"/>
                  <a:gd name="T59" fmla="*/ 487 h 552"/>
                  <a:gd name="T60" fmla="*/ 149 w 552"/>
                  <a:gd name="T61" fmla="*/ 473 h 552"/>
                  <a:gd name="T62" fmla="*/ 177 w 552"/>
                  <a:gd name="T63" fmla="*/ 533 h 552"/>
                  <a:gd name="T64" fmla="*/ 233 w 552"/>
                  <a:gd name="T65" fmla="*/ 506 h 552"/>
                  <a:gd name="T66" fmla="*/ 283 w 552"/>
                  <a:gd name="T67" fmla="*/ 552 h 552"/>
                  <a:gd name="T68" fmla="*/ 325 w 552"/>
                  <a:gd name="T69" fmla="*/ 505 h 552"/>
                  <a:gd name="T70" fmla="*/ 388 w 552"/>
                  <a:gd name="T71" fmla="*/ 528 h 552"/>
                  <a:gd name="T72" fmla="*/ 409 w 552"/>
                  <a:gd name="T73" fmla="*/ 468 h 552"/>
                  <a:gd name="T74" fmla="*/ 476 w 552"/>
                  <a:gd name="T75"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52">
                    <a:moveTo>
                      <a:pt x="235" y="324"/>
                    </a:moveTo>
                    <a:lnTo>
                      <a:pt x="235" y="324"/>
                    </a:lnTo>
                    <a:cubicBezTo>
                      <a:pt x="209" y="301"/>
                      <a:pt x="205" y="262"/>
                      <a:pt x="228" y="235"/>
                    </a:cubicBezTo>
                    <a:cubicBezTo>
                      <a:pt x="250" y="208"/>
                      <a:pt x="290" y="205"/>
                      <a:pt x="317" y="227"/>
                    </a:cubicBezTo>
                    <a:cubicBezTo>
                      <a:pt x="344" y="250"/>
                      <a:pt x="347" y="290"/>
                      <a:pt x="325" y="316"/>
                    </a:cubicBezTo>
                    <a:cubicBezTo>
                      <a:pt x="302" y="343"/>
                      <a:pt x="262" y="347"/>
                      <a:pt x="235" y="324"/>
                    </a:cubicBezTo>
                    <a:close/>
                    <a:moveTo>
                      <a:pt x="476" y="466"/>
                    </a:moveTo>
                    <a:lnTo>
                      <a:pt x="476" y="466"/>
                    </a:lnTo>
                    <a:cubicBezTo>
                      <a:pt x="480" y="462"/>
                      <a:pt x="484" y="458"/>
                      <a:pt x="487" y="454"/>
                    </a:cubicBezTo>
                    <a:cubicBezTo>
                      <a:pt x="491" y="450"/>
                      <a:pt x="494" y="445"/>
                      <a:pt x="497" y="441"/>
                    </a:cubicBezTo>
                    <a:cubicBezTo>
                      <a:pt x="493" y="431"/>
                      <a:pt x="484" y="418"/>
                      <a:pt x="473" y="403"/>
                    </a:cubicBezTo>
                    <a:cubicBezTo>
                      <a:pt x="479" y="393"/>
                      <a:pt x="484" y="384"/>
                      <a:pt x="489" y="374"/>
                    </a:cubicBezTo>
                    <a:cubicBezTo>
                      <a:pt x="507" y="376"/>
                      <a:pt x="523" y="376"/>
                      <a:pt x="534" y="375"/>
                    </a:cubicBezTo>
                    <a:cubicBezTo>
                      <a:pt x="538" y="364"/>
                      <a:pt x="541" y="354"/>
                      <a:pt x="544" y="343"/>
                    </a:cubicBezTo>
                    <a:cubicBezTo>
                      <a:pt x="536" y="336"/>
                      <a:pt x="523" y="327"/>
                      <a:pt x="507" y="317"/>
                    </a:cubicBezTo>
                    <a:cubicBezTo>
                      <a:pt x="509" y="307"/>
                      <a:pt x="510" y="296"/>
                      <a:pt x="510" y="286"/>
                    </a:cubicBezTo>
                    <a:cubicBezTo>
                      <a:pt x="528" y="280"/>
                      <a:pt x="542" y="274"/>
                      <a:pt x="552" y="268"/>
                    </a:cubicBezTo>
                    <a:cubicBezTo>
                      <a:pt x="552" y="257"/>
                      <a:pt x="551" y="247"/>
                      <a:pt x="549" y="236"/>
                    </a:cubicBezTo>
                    <a:cubicBezTo>
                      <a:pt x="539" y="232"/>
                      <a:pt x="524" y="228"/>
                      <a:pt x="505" y="226"/>
                    </a:cubicBezTo>
                    <a:cubicBezTo>
                      <a:pt x="503" y="215"/>
                      <a:pt x="500" y="205"/>
                      <a:pt x="496" y="195"/>
                    </a:cubicBezTo>
                    <a:cubicBezTo>
                      <a:pt x="511" y="183"/>
                      <a:pt x="522" y="172"/>
                      <a:pt x="528" y="163"/>
                    </a:cubicBezTo>
                    <a:cubicBezTo>
                      <a:pt x="524" y="153"/>
                      <a:pt x="519" y="143"/>
                      <a:pt x="513" y="134"/>
                    </a:cubicBezTo>
                    <a:cubicBezTo>
                      <a:pt x="502" y="134"/>
                      <a:pt x="487" y="137"/>
                      <a:pt x="468" y="142"/>
                    </a:cubicBezTo>
                    <a:cubicBezTo>
                      <a:pt x="462" y="133"/>
                      <a:pt x="456" y="125"/>
                      <a:pt x="449" y="117"/>
                    </a:cubicBezTo>
                    <a:cubicBezTo>
                      <a:pt x="458" y="101"/>
                      <a:pt x="464" y="86"/>
                      <a:pt x="466" y="75"/>
                    </a:cubicBezTo>
                    <a:cubicBezTo>
                      <a:pt x="462" y="72"/>
                      <a:pt x="458" y="68"/>
                      <a:pt x="454" y="65"/>
                    </a:cubicBezTo>
                    <a:cubicBezTo>
                      <a:pt x="450" y="61"/>
                      <a:pt x="446" y="58"/>
                      <a:pt x="442" y="55"/>
                    </a:cubicBezTo>
                    <a:cubicBezTo>
                      <a:pt x="431" y="59"/>
                      <a:pt x="418" y="67"/>
                      <a:pt x="403" y="79"/>
                    </a:cubicBezTo>
                    <a:cubicBezTo>
                      <a:pt x="394" y="73"/>
                      <a:pt x="384" y="68"/>
                      <a:pt x="374" y="63"/>
                    </a:cubicBezTo>
                    <a:cubicBezTo>
                      <a:pt x="376" y="44"/>
                      <a:pt x="376" y="29"/>
                      <a:pt x="374" y="18"/>
                    </a:cubicBezTo>
                    <a:cubicBezTo>
                      <a:pt x="364" y="14"/>
                      <a:pt x="354" y="10"/>
                      <a:pt x="343" y="8"/>
                    </a:cubicBezTo>
                    <a:cubicBezTo>
                      <a:pt x="335" y="16"/>
                      <a:pt x="327" y="29"/>
                      <a:pt x="317" y="45"/>
                    </a:cubicBezTo>
                    <a:cubicBezTo>
                      <a:pt x="307" y="43"/>
                      <a:pt x="296" y="42"/>
                      <a:pt x="286" y="42"/>
                    </a:cubicBezTo>
                    <a:cubicBezTo>
                      <a:pt x="280" y="24"/>
                      <a:pt x="274" y="9"/>
                      <a:pt x="268" y="0"/>
                    </a:cubicBezTo>
                    <a:cubicBezTo>
                      <a:pt x="257" y="0"/>
                      <a:pt x="246" y="1"/>
                      <a:pt x="236" y="3"/>
                    </a:cubicBezTo>
                    <a:cubicBezTo>
                      <a:pt x="232" y="13"/>
                      <a:pt x="228" y="28"/>
                      <a:pt x="226" y="47"/>
                    </a:cubicBezTo>
                    <a:cubicBezTo>
                      <a:pt x="215" y="49"/>
                      <a:pt x="205" y="52"/>
                      <a:pt x="196" y="56"/>
                    </a:cubicBezTo>
                    <a:cubicBezTo>
                      <a:pt x="183" y="41"/>
                      <a:pt x="172" y="30"/>
                      <a:pt x="163" y="24"/>
                    </a:cubicBezTo>
                    <a:cubicBezTo>
                      <a:pt x="154" y="28"/>
                      <a:pt x="144" y="33"/>
                      <a:pt x="135" y="38"/>
                    </a:cubicBezTo>
                    <a:cubicBezTo>
                      <a:pt x="135" y="50"/>
                      <a:pt x="138" y="65"/>
                      <a:pt x="143" y="83"/>
                    </a:cubicBezTo>
                    <a:cubicBezTo>
                      <a:pt x="134" y="89"/>
                      <a:pt x="126" y="96"/>
                      <a:pt x="118" y="103"/>
                    </a:cubicBezTo>
                    <a:cubicBezTo>
                      <a:pt x="101" y="94"/>
                      <a:pt x="87" y="88"/>
                      <a:pt x="76" y="86"/>
                    </a:cubicBezTo>
                    <a:cubicBezTo>
                      <a:pt x="72" y="90"/>
                      <a:pt x="69" y="94"/>
                      <a:pt x="65" y="98"/>
                    </a:cubicBezTo>
                    <a:cubicBezTo>
                      <a:pt x="62" y="102"/>
                      <a:pt x="58" y="106"/>
                      <a:pt x="55" y="110"/>
                    </a:cubicBezTo>
                    <a:cubicBezTo>
                      <a:pt x="60" y="121"/>
                      <a:pt x="68" y="134"/>
                      <a:pt x="79" y="149"/>
                    </a:cubicBezTo>
                    <a:cubicBezTo>
                      <a:pt x="74" y="158"/>
                      <a:pt x="69" y="167"/>
                      <a:pt x="64" y="176"/>
                    </a:cubicBezTo>
                    <a:cubicBezTo>
                      <a:pt x="45" y="175"/>
                      <a:pt x="30" y="175"/>
                      <a:pt x="19" y="177"/>
                    </a:cubicBezTo>
                    <a:cubicBezTo>
                      <a:pt x="15" y="187"/>
                      <a:pt x="11" y="197"/>
                      <a:pt x="9" y="207"/>
                    </a:cubicBezTo>
                    <a:cubicBezTo>
                      <a:pt x="17" y="215"/>
                      <a:pt x="30" y="224"/>
                      <a:pt x="46" y="233"/>
                    </a:cubicBezTo>
                    <a:cubicBezTo>
                      <a:pt x="44" y="244"/>
                      <a:pt x="43" y="255"/>
                      <a:pt x="42" y="265"/>
                    </a:cubicBezTo>
                    <a:cubicBezTo>
                      <a:pt x="24" y="271"/>
                      <a:pt x="10" y="277"/>
                      <a:pt x="0" y="283"/>
                    </a:cubicBezTo>
                    <a:cubicBezTo>
                      <a:pt x="1" y="293"/>
                      <a:pt x="2" y="304"/>
                      <a:pt x="3" y="315"/>
                    </a:cubicBezTo>
                    <a:cubicBezTo>
                      <a:pt x="13" y="319"/>
                      <a:pt x="29" y="322"/>
                      <a:pt x="47" y="325"/>
                    </a:cubicBezTo>
                    <a:cubicBezTo>
                      <a:pt x="50" y="335"/>
                      <a:pt x="52" y="345"/>
                      <a:pt x="56" y="355"/>
                    </a:cubicBezTo>
                    <a:cubicBezTo>
                      <a:pt x="41" y="368"/>
                      <a:pt x="30" y="379"/>
                      <a:pt x="24" y="388"/>
                    </a:cubicBezTo>
                    <a:cubicBezTo>
                      <a:pt x="28" y="397"/>
                      <a:pt x="33" y="407"/>
                      <a:pt x="38" y="416"/>
                    </a:cubicBezTo>
                    <a:cubicBezTo>
                      <a:pt x="50" y="416"/>
                      <a:pt x="65" y="413"/>
                      <a:pt x="83" y="408"/>
                    </a:cubicBezTo>
                    <a:cubicBezTo>
                      <a:pt x="89" y="417"/>
                      <a:pt x="96" y="426"/>
                      <a:pt x="104" y="434"/>
                    </a:cubicBezTo>
                    <a:cubicBezTo>
                      <a:pt x="95" y="451"/>
                      <a:pt x="89" y="465"/>
                      <a:pt x="86" y="476"/>
                    </a:cubicBezTo>
                    <a:cubicBezTo>
                      <a:pt x="90" y="480"/>
                      <a:pt x="94" y="483"/>
                      <a:pt x="98" y="487"/>
                    </a:cubicBezTo>
                    <a:cubicBezTo>
                      <a:pt x="102" y="490"/>
                      <a:pt x="107" y="493"/>
                      <a:pt x="111" y="497"/>
                    </a:cubicBezTo>
                    <a:cubicBezTo>
                      <a:pt x="121" y="492"/>
                      <a:pt x="134" y="484"/>
                      <a:pt x="149" y="473"/>
                    </a:cubicBezTo>
                    <a:cubicBezTo>
                      <a:pt x="158" y="478"/>
                      <a:pt x="167" y="483"/>
                      <a:pt x="176" y="488"/>
                    </a:cubicBezTo>
                    <a:cubicBezTo>
                      <a:pt x="175" y="507"/>
                      <a:pt x="175" y="522"/>
                      <a:pt x="177" y="533"/>
                    </a:cubicBezTo>
                    <a:cubicBezTo>
                      <a:pt x="187" y="537"/>
                      <a:pt x="197" y="540"/>
                      <a:pt x="207" y="543"/>
                    </a:cubicBezTo>
                    <a:cubicBezTo>
                      <a:pt x="215" y="535"/>
                      <a:pt x="224" y="522"/>
                      <a:pt x="233" y="506"/>
                    </a:cubicBezTo>
                    <a:cubicBezTo>
                      <a:pt x="244" y="508"/>
                      <a:pt x="254" y="509"/>
                      <a:pt x="265" y="510"/>
                    </a:cubicBezTo>
                    <a:cubicBezTo>
                      <a:pt x="271" y="528"/>
                      <a:pt x="277" y="542"/>
                      <a:pt x="283" y="552"/>
                    </a:cubicBezTo>
                    <a:cubicBezTo>
                      <a:pt x="293" y="551"/>
                      <a:pt x="304" y="551"/>
                      <a:pt x="314" y="549"/>
                    </a:cubicBezTo>
                    <a:cubicBezTo>
                      <a:pt x="319" y="539"/>
                      <a:pt x="322" y="524"/>
                      <a:pt x="325" y="505"/>
                    </a:cubicBezTo>
                    <a:cubicBezTo>
                      <a:pt x="335" y="503"/>
                      <a:pt x="346" y="500"/>
                      <a:pt x="356" y="496"/>
                    </a:cubicBezTo>
                    <a:cubicBezTo>
                      <a:pt x="368" y="510"/>
                      <a:pt x="379" y="521"/>
                      <a:pt x="388" y="528"/>
                    </a:cubicBezTo>
                    <a:cubicBezTo>
                      <a:pt x="398" y="524"/>
                      <a:pt x="407" y="519"/>
                      <a:pt x="417" y="513"/>
                    </a:cubicBezTo>
                    <a:cubicBezTo>
                      <a:pt x="417" y="502"/>
                      <a:pt x="414" y="487"/>
                      <a:pt x="409" y="468"/>
                    </a:cubicBezTo>
                    <a:cubicBezTo>
                      <a:pt x="418" y="462"/>
                      <a:pt x="426" y="456"/>
                      <a:pt x="434" y="448"/>
                    </a:cubicBezTo>
                    <a:cubicBezTo>
                      <a:pt x="451" y="457"/>
                      <a:pt x="465" y="463"/>
                      <a:pt x="476" y="4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36CB6756-7E9B-4CE8-99AC-2065ADC35E62}"/>
                  </a:ext>
                </a:extLst>
              </p:cNvPr>
              <p:cNvSpPr>
                <a:spLocks noEditPoints="1"/>
              </p:cNvSpPr>
              <p:nvPr/>
            </p:nvSpPr>
            <p:spPr bwMode="auto">
              <a:xfrm>
                <a:off x="6013450" y="3009900"/>
                <a:ext cx="376238" cy="374650"/>
              </a:xfrm>
              <a:custGeom>
                <a:avLst/>
                <a:gdLst>
                  <a:gd name="T0" fmla="*/ 153 w 389"/>
                  <a:gd name="T1" fmla="*/ 243 h 389"/>
                  <a:gd name="T2" fmla="*/ 153 w 389"/>
                  <a:gd name="T3" fmla="*/ 243 h 389"/>
                  <a:gd name="T4" fmla="*/ 146 w 389"/>
                  <a:gd name="T5" fmla="*/ 154 h 389"/>
                  <a:gd name="T6" fmla="*/ 235 w 389"/>
                  <a:gd name="T7" fmla="*/ 146 h 389"/>
                  <a:gd name="T8" fmla="*/ 243 w 389"/>
                  <a:gd name="T9" fmla="*/ 235 h 389"/>
                  <a:gd name="T10" fmla="*/ 153 w 389"/>
                  <a:gd name="T11" fmla="*/ 243 h 389"/>
                  <a:gd name="T12" fmla="*/ 306 w 389"/>
                  <a:gd name="T13" fmla="*/ 62 h 389"/>
                  <a:gd name="T14" fmla="*/ 306 w 389"/>
                  <a:gd name="T15" fmla="*/ 62 h 389"/>
                  <a:gd name="T16" fmla="*/ 62 w 389"/>
                  <a:gd name="T17" fmla="*/ 83 h 389"/>
                  <a:gd name="T18" fmla="*/ 82 w 389"/>
                  <a:gd name="T19" fmla="*/ 327 h 389"/>
                  <a:gd name="T20" fmla="*/ 327 w 389"/>
                  <a:gd name="T21" fmla="*/ 307 h 389"/>
                  <a:gd name="T22" fmla="*/ 306 w 389"/>
                  <a:gd name="T23" fmla="*/ 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9">
                    <a:moveTo>
                      <a:pt x="153" y="243"/>
                    </a:moveTo>
                    <a:lnTo>
                      <a:pt x="153" y="243"/>
                    </a:lnTo>
                    <a:cubicBezTo>
                      <a:pt x="127" y="220"/>
                      <a:pt x="123" y="181"/>
                      <a:pt x="146" y="154"/>
                    </a:cubicBezTo>
                    <a:cubicBezTo>
                      <a:pt x="168" y="127"/>
                      <a:pt x="208" y="124"/>
                      <a:pt x="235" y="146"/>
                    </a:cubicBezTo>
                    <a:cubicBezTo>
                      <a:pt x="262" y="169"/>
                      <a:pt x="265" y="209"/>
                      <a:pt x="243" y="235"/>
                    </a:cubicBezTo>
                    <a:cubicBezTo>
                      <a:pt x="220" y="262"/>
                      <a:pt x="180" y="266"/>
                      <a:pt x="153" y="243"/>
                    </a:cubicBezTo>
                    <a:close/>
                    <a:moveTo>
                      <a:pt x="306" y="62"/>
                    </a:moveTo>
                    <a:lnTo>
                      <a:pt x="306" y="62"/>
                    </a:lnTo>
                    <a:cubicBezTo>
                      <a:pt x="233" y="0"/>
                      <a:pt x="123" y="9"/>
                      <a:pt x="62" y="83"/>
                    </a:cubicBezTo>
                    <a:cubicBezTo>
                      <a:pt x="0" y="156"/>
                      <a:pt x="9" y="266"/>
                      <a:pt x="82" y="327"/>
                    </a:cubicBezTo>
                    <a:cubicBezTo>
                      <a:pt x="156" y="389"/>
                      <a:pt x="265" y="380"/>
                      <a:pt x="327" y="307"/>
                    </a:cubicBezTo>
                    <a:cubicBezTo>
                      <a:pt x="389" y="233"/>
                      <a:pt x="380" y="124"/>
                      <a:pt x="306"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A4D79691-5336-4760-B006-48B783FB5E68}"/>
                  </a:ext>
                </a:extLst>
              </p:cNvPr>
              <p:cNvSpPr>
                <a:spLocks noEditPoints="1"/>
              </p:cNvSpPr>
              <p:nvPr/>
            </p:nvSpPr>
            <p:spPr bwMode="auto">
              <a:xfrm>
                <a:off x="6073775" y="3071813"/>
                <a:ext cx="254000" cy="252413"/>
              </a:xfrm>
              <a:custGeom>
                <a:avLst/>
                <a:gdLst>
                  <a:gd name="T0" fmla="*/ 90 w 262"/>
                  <a:gd name="T1" fmla="*/ 179 h 262"/>
                  <a:gd name="T2" fmla="*/ 90 w 262"/>
                  <a:gd name="T3" fmla="*/ 179 h 262"/>
                  <a:gd name="T4" fmla="*/ 83 w 262"/>
                  <a:gd name="T5" fmla="*/ 90 h 262"/>
                  <a:gd name="T6" fmla="*/ 172 w 262"/>
                  <a:gd name="T7" fmla="*/ 82 h 262"/>
                  <a:gd name="T8" fmla="*/ 180 w 262"/>
                  <a:gd name="T9" fmla="*/ 171 h 262"/>
                  <a:gd name="T10" fmla="*/ 90 w 262"/>
                  <a:gd name="T11" fmla="*/ 179 h 262"/>
                  <a:gd name="T12" fmla="*/ 207 w 262"/>
                  <a:gd name="T13" fmla="*/ 41 h 262"/>
                  <a:gd name="T14" fmla="*/ 207 w 262"/>
                  <a:gd name="T15" fmla="*/ 41 h 262"/>
                  <a:gd name="T16" fmla="*/ 42 w 262"/>
                  <a:gd name="T17" fmla="*/ 55 h 262"/>
                  <a:gd name="T18" fmla="*/ 56 w 262"/>
                  <a:gd name="T19" fmla="*/ 220 h 262"/>
                  <a:gd name="T20" fmla="*/ 221 w 262"/>
                  <a:gd name="T21" fmla="*/ 206 h 262"/>
                  <a:gd name="T22" fmla="*/ 207 w 262"/>
                  <a:gd name="T23" fmla="*/ 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2">
                    <a:moveTo>
                      <a:pt x="90" y="179"/>
                    </a:moveTo>
                    <a:lnTo>
                      <a:pt x="90" y="179"/>
                    </a:lnTo>
                    <a:cubicBezTo>
                      <a:pt x="64" y="156"/>
                      <a:pt x="60" y="117"/>
                      <a:pt x="83" y="90"/>
                    </a:cubicBezTo>
                    <a:cubicBezTo>
                      <a:pt x="105" y="63"/>
                      <a:pt x="145" y="60"/>
                      <a:pt x="172" y="82"/>
                    </a:cubicBezTo>
                    <a:cubicBezTo>
                      <a:pt x="199" y="105"/>
                      <a:pt x="202" y="145"/>
                      <a:pt x="180" y="171"/>
                    </a:cubicBezTo>
                    <a:cubicBezTo>
                      <a:pt x="157" y="198"/>
                      <a:pt x="117" y="202"/>
                      <a:pt x="90" y="179"/>
                    </a:cubicBezTo>
                    <a:close/>
                    <a:moveTo>
                      <a:pt x="207" y="41"/>
                    </a:moveTo>
                    <a:lnTo>
                      <a:pt x="207" y="41"/>
                    </a:lnTo>
                    <a:cubicBezTo>
                      <a:pt x="157" y="0"/>
                      <a:pt x="84" y="6"/>
                      <a:pt x="42" y="55"/>
                    </a:cubicBezTo>
                    <a:cubicBezTo>
                      <a:pt x="0" y="105"/>
                      <a:pt x="7" y="178"/>
                      <a:pt x="56" y="220"/>
                    </a:cubicBezTo>
                    <a:cubicBezTo>
                      <a:pt x="105" y="262"/>
                      <a:pt x="179" y="255"/>
                      <a:pt x="221" y="206"/>
                    </a:cubicBezTo>
                    <a:cubicBezTo>
                      <a:pt x="262" y="157"/>
                      <a:pt x="256" y="83"/>
                      <a:pt x="207"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342040136"/>
      </p:ext>
    </p:extLst>
  </p:cSld>
  <p:clrMapOvr>
    <a:masterClrMapping/>
  </p:clrMapOvr>
  <mc:AlternateContent xmlns:mc="http://schemas.openxmlformats.org/markup-compatibility/2006" xmlns:p14="http://schemas.microsoft.com/office/powerpoint/2010/main">
    <mc:Choice Requires="p14">
      <p:transition spd="med" p14:dur="700" advTm="27000">
        <p:fade/>
      </p:transition>
    </mc:Choice>
    <mc:Fallback xmlns="">
      <p:transition spd="med"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2000"/>
                            </p:stCondLst>
                            <p:childTnLst>
                              <p:par>
                                <p:cTn id="46" presetID="22" presetClass="entr" presetSubtype="8" fill="hold" grpId="0" nodeType="afterEffect">
                                  <p:stCondLst>
                                    <p:cond delay="25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par>
                          <p:cTn id="49" fill="hold">
                            <p:stCondLst>
                              <p:cond delay="2750"/>
                            </p:stCondLst>
                            <p:childTnLst>
                              <p:par>
                                <p:cTn id="50" presetID="10" presetClass="entr" presetSubtype="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3750"/>
                            </p:stCondLst>
                            <p:childTnLst>
                              <p:par>
                                <p:cTn id="54" presetID="2" presetClass="entr" presetSubtype="8" fill="hold" nodeType="afterEffect">
                                  <p:stCondLst>
                                    <p:cond delay="75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500"/>
                            </p:stCondLst>
                            <p:childTnLst>
                              <p:par>
                                <p:cTn id="63" presetID="31" presetClass="entr" presetSubtype="0" fill="hold" grpId="0" nodeType="afterEffect">
                                  <p:stCondLst>
                                    <p:cond delay="500"/>
                                  </p:stCondLst>
                                  <p:childTnLst>
                                    <p:set>
                                      <p:cBhvr>
                                        <p:cTn id="64" dur="1" fill="hold">
                                          <p:stCondLst>
                                            <p:cond delay="0"/>
                                          </p:stCondLst>
                                        </p:cTn>
                                        <p:tgtEl>
                                          <p:spTgt spid="18"/>
                                        </p:tgtEl>
                                        <p:attrNameLst>
                                          <p:attrName>style.visibility</p:attrName>
                                        </p:attrNameLst>
                                      </p:cBhvr>
                                      <p:to>
                                        <p:strVal val="visible"/>
                                      </p:to>
                                    </p:set>
                                    <p:anim calcmode="lin" valueType="num">
                                      <p:cBhvr>
                                        <p:cTn id="65" dur="750" fill="hold"/>
                                        <p:tgtEl>
                                          <p:spTgt spid="18"/>
                                        </p:tgtEl>
                                        <p:attrNameLst>
                                          <p:attrName>ppt_w</p:attrName>
                                        </p:attrNameLst>
                                      </p:cBhvr>
                                      <p:tavLst>
                                        <p:tav tm="0">
                                          <p:val>
                                            <p:fltVal val="0"/>
                                          </p:val>
                                        </p:tav>
                                        <p:tav tm="100000">
                                          <p:val>
                                            <p:strVal val="#ppt_w"/>
                                          </p:val>
                                        </p:tav>
                                      </p:tavLst>
                                    </p:anim>
                                    <p:anim calcmode="lin" valueType="num">
                                      <p:cBhvr>
                                        <p:cTn id="66" dur="750" fill="hold"/>
                                        <p:tgtEl>
                                          <p:spTgt spid="18"/>
                                        </p:tgtEl>
                                        <p:attrNameLst>
                                          <p:attrName>ppt_h</p:attrName>
                                        </p:attrNameLst>
                                      </p:cBhvr>
                                      <p:tavLst>
                                        <p:tav tm="0">
                                          <p:val>
                                            <p:fltVal val="0"/>
                                          </p:val>
                                        </p:tav>
                                        <p:tav tm="100000">
                                          <p:val>
                                            <p:strVal val="#ppt_h"/>
                                          </p:val>
                                        </p:tav>
                                      </p:tavLst>
                                    </p:anim>
                                    <p:anim calcmode="lin" valueType="num">
                                      <p:cBhvr>
                                        <p:cTn id="67" dur="750" fill="hold"/>
                                        <p:tgtEl>
                                          <p:spTgt spid="18"/>
                                        </p:tgtEl>
                                        <p:attrNameLst>
                                          <p:attrName>style.rotation</p:attrName>
                                        </p:attrNameLst>
                                      </p:cBhvr>
                                      <p:tavLst>
                                        <p:tav tm="0">
                                          <p:val>
                                            <p:fltVal val="90"/>
                                          </p:val>
                                        </p:tav>
                                        <p:tav tm="100000">
                                          <p:val>
                                            <p:fltVal val="0"/>
                                          </p:val>
                                        </p:tav>
                                      </p:tavLst>
                                    </p:anim>
                                    <p:animEffect transition="in" filter="fade">
                                      <p:cBhvr>
                                        <p:cTn id="68" dur="750"/>
                                        <p:tgtEl>
                                          <p:spTgt spid="18"/>
                                        </p:tgtEl>
                                      </p:cBhvr>
                                    </p:animEffect>
                                  </p:childTnLst>
                                </p:cTn>
                              </p:par>
                            </p:childTnLst>
                          </p:cTn>
                        </p:par>
                        <p:par>
                          <p:cTn id="69" fill="hold">
                            <p:stCondLst>
                              <p:cond delay="6750"/>
                            </p:stCondLst>
                            <p:childTnLst>
                              <p:par>
                                <p:cTn id="70" presetID="10" presetClass="entr" presetSubtype="0" fill="hold" grpId="0" nodeType="afterEffect">
                                  <p:stCondLst>
                                    <p:cond delay="50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par>
                          <p:cTn id="73" fill="hold">
                            <p:stCondLst>
                              <p:cond delay="7750"/>
                            </p:stCondLst>
                            <p:childTnLst>
                              <p:par>
                                <p:cTn id="74" presetID="21" presetClass="entr" presetSubtype="1" fill="hold" nodeType="afterEffect">
                                  <p:stCondLst>
                                    <p:cond delay="500"/>
                                  </p:stCondLst>
                                  <p:childTnLst>
                                    <p:set>
                                      <p:cBhvr>
                                        <p:cTn id="75" dur="1" fill="hold">
                                          <p:stCondLst>
                                            <p:cond delay="0"/>
                                          </p:stCondLst>
                                        </p:cTn>
                                        <p:tgtEl>
                                          <p:spTgt spid="58"/>
                                        </p:tgtEl>
                                        <p:attrNameLst>
                                          <p:attrName>style.visibility</p:attrName>
                                        </p:attrNameLst>
                                      </p:cBhvr>
                                      <p:to>
                                        <p:strVal val="visible"/>
                                      </p:to>
                                    </p:set>
                                    <p:animEffect transition="in" filter="wheel(1)">
                                      <p:cBhvr>
                                        <p:cTn id="76" dur="1000"/>
                                        <p:tgtEl>
                                          <p:spTgt spid="58"/>
                                        </p:tgtEl>
                                      </p:cBhvr>
                                    </p:animEffect>
                                  </p:childTnLst>
                                </p:cTn>
                              </p:par>
                            </p:childTnLst>
                          </p:cTn>
                        </p:par>
                        <p:par>
                          <p:cTn id="77" fill="hold">
                            <p:stCondLst>
                              <p:cond delay="9250"/>
                            </p:stCondLst>
                            <p:childTnLst>
                              <p:par>
                                <p:cTn id="78" presetID="10" presetClass="entr" presetSubtype="0"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childTnLst>
                          </p:cTn>
                        </p:par>
                        <p:par>
                          <p:cTn id="81" fill="hold">
                            <p:stCondLst>
                              <p:cond delay="9750"/>
                            </p:stCondLst>
                            <p:childTnLst>
                              <p:par>
                                <p:cTn id="82" presetID="21" presetClass="entr" presetSubtype="1" fill="hold" grpId="0" nodeType="afterEffect">
                                  <p:stCondLst>
                                    <p:cond delay="500"/>
                                  </p:stCondLst>
                                  <p:childTnLst>
                                    <p:set>
                                      <p:cBhvr>
                                        <p:cTn id="83" dur="1" fill="hold">
                                          <p:stCondLst>
                                            <p:cond delay="0"/>
                                          </p:stCondLst>
                                        </p:cTn>
                                        <p:tgtEl>
                                          <p:spTgt spid="37"/>
                                        </p:tgtEl>
                                        <p:attrNameLst>
                                          <p:attrName>style.visibility</p:attrName>
                                        </p:attrNameLst>
                                      </p:cBhvr>
                                      <p:to>
                                        <p:strVal val="visible"/>
                                      </p:to>
                                    </p:set>
                                    <p:animEffect transition="in" filter="wheel(1)">
                                      <p:cBhvr>
                                        <p:cTn id="84" dur="1000"/>
                                        <p:tgtEl>
                                          <p:spTgt spid="37"/>
                                        </p:tgtEl>
                                      </p:cBhvr>
                                    </p:animEffect>
                                  </p:childTnLst>
                                </p:cTn>
                              </p:par>
                              <p:par>
                                <p:cTn id="85" presetID="21" presetClass="entr" presetSubtype="1" fill="hold" grpId="0" nodeType="withEffect">
                                  <p:stCondLst>
                                    <p:cond delay="500"/>
                                  </p:stCondLst>
                                  <p:childTnLst>
                                    <p:set>
                                      <p:cBhvr>
                                        <p:cTn id="86" dur="1" fill="hold">
                                          <p:stCondLst>
                                            <p:cond delay="0"/>
                                          </p:stCondLst>
                                        </p:cTn>
                                        <p:tgtEl>
                                          <p:spTgt spid="38"/>
                                        </p:tgtEl>
                                        <p:attrNameLst>
                                          <p:attrName>style.visibility</p:attrName>
                                        </p:attrNameLst>
                                      </p:cBhvr>
                                      <p:to>
                                        <p:strVal val="visible"/>
                                      </p:to>
                                    </p:set>
                                    <p:animEffect transition="in" filter="wheel(1)">
                                      <p:cBhvr>
                                        <p:cTn id="87" dur="1000"/>
                                        <p:tgtEl>
                                          <p:spTgt spid="38"/>
                                        </p:tgtEl>
                                      </p:cBhvr>
                                    </p:animEffect>
                                  </p:childTnLst>
                                </p:cTn>
                              </p:par>
                              <p:par>
                                <p:cTn id="88" presetID="21" presetClass="entr" presetSubtype="1" fill="hold" grpId="0" nodeType="withEffect">
                                  <p:stCondLst>
                                    <p:cond delay="500"/>
                                  </p:stCondLst>
                                  <p:childTnLst>
                                    <p:set>
                                      <p:cBhvr>
                                        <p:cTn id="89" dur="1" fill="hold">
                                          <p:stCondLst>
                                            <p:cond delay="0"/>
                                          </p:stCondLst>
                                        </p:cTn>
                                        <p:tgtEl>
                                          <p:spTgt spid="36"/>
                                        </p:tgtEl>
                                        <p:attrNameLst>
                                          <p:attrName>style.visibility</p:attrName>
                                        </p:attrNameLst>
                                      </p:cBhvr>
                                      <p:to>
                                        <p:strVal val="visible"/>
                                      </p:to>
                                    </p:set>
                                    <p:animEffect transition="in" filter="wheel(1)">
                                      <p:cBhvr>
                                        <p:cTn id="90" dur="1000"/>
                                        <p:tgtEl>
                                          <p:spTgt spid="36"/>
                                        </p:tgtEl>
                                      </p:cBhvr>
                                    </p:animEffect>
                                  </p:childTnLst>
                                </p:cTn>
                              </p:par>
                              <p:par>
                                <p:cTn id="91" presetID="21" presetClass="entr" presetSubtype="1" fill="hold" grpId="0" nodeType="withEffect">
                                  <p:stCondLst>
                                    <p:cond delay="500"/>
                                  </p:stCondLst>
                                  <p:childTnLst>
                                    <p:set>
                                      <p:cBhvr>
                                        <p:cTn id="92" dur="1" fill="hold">
                                          <p:stCondLst>
                                            <p:cond delay="0"/>
                                          </p:stCondLst>
                                        </p:cTn>
                                        <p:tgtEl>
                                          <p:spTgt spid="33"/>
                                        </p:tgtEl>
                                        <p:attrNameLst>
                                          <p:attrName>style.visibility</p:attrName>
                                        </p:attrNameLst>
                                      </p:cBhvr>
                                      <p:to>
                                        <p:strVal val="visible"/>
                                      </p:to>
                                    </p:set>
                                    <p:animEffect transition="in" filter="wheel(1)">
                                      <p:cBhvr>
                                        <p:cTn id="93" dur="1000"/>
                                        <p:tgtEl>
                                          <p:spTgt spid="33"/>
                                        </p:tgtEl>
                                      </p:cBhvr>
                                    </p:animEffect>
                                  </p:childTnLst>
                                </p:cTn>
                              </p:par>
                            </p:childTnLst>
                          </p:cTn>
                        </p:par>
                        <p:par>
                          <p:cTn id="94" fill="hold">
                            <p:stCondLst>
                              <p:cond delay="11250"/>
                            </p:stCondLst>
                            <p:childTnLst>
                              <p:par>
                                <p:cTn id="95" presetID="22" presetClass="entr" presetSubtype="4" fill="hold" grpId="0" nodeType="afterEffect">
                                  <p:stCondLst>
                                    <p:cond delay="500"/>
                                  </p:stCondLst>
                                  <p:childTnLst>
                                    <p:set>
                                      <p:cBhvr>
                                        <p:cTn id="96" dur="1" fill="hold">
                                          <p:stCondLst>
                                            <p:cond delay="0"/>
                                          </p:stCondLst>
                                        </p:cTn>
                                        <p:tgtEl>
                                          <p:spTgt spid="40"/>
                                        </p:tgtEl>
                                        <p:attrNameLst>
                                          <p:attrName>style.visibility</p:attrName>
                                        </p:attrNameLst>
                                      </p:cBhvr>
                                      <p:to>
                                        <p:strVal val="visible"/>
                                      </p:to>
                                    </p:set>
                                    <p:animEffect transition="in" filter="wipe(down)">
                                      <p:cBhvr>
                                        <p:cTn id="97" dur="500"/>
                                        <p:tgtEl>
                                          <p:spTgt spid="40"/>
                                        </p:tgtEl>
                                      </p:cBhvr>
                                    </p:animEffect>
                                  </p:childTnLst>
                                </p:cTn>
                              </p:par>
                              <p:par>
                                <p:cTn id="98" presetID="22" presetClass="entr" presetSubtype="4" fill="hold" grpId="0" nodeType="withEffect">
                                  <p:stCondLst>
                                    <p:cond delay="500"/>
                                  </p:stCondLst>
                                  <p:childTnLst>
                                    <p:set>
                                      <p:cBhvr>
                                        <p:cTn id="99" dur="1" fill="hold">
                                          <p:stCondLst>
                                            <p:cond delay="0"/>
                                          </p:stCondLst>
                                        </p:cTn>
                                        <p:tgtEl>
                                          <p:spTgt spid="39"/>
                                        </p:tgtEl>
                                        <p:attrNameLst>
                                          <p:attrName>style.visibility</p:attrName>
                                        </p:attrNameLst>
                                      </p:cBhvr>
                                      <p:to>
                                        <p:strVal val="visible"/>
                                      </p:to>
                                    </p:set>
                                    <p:animEffect transition="in" filter="wipe(down)">
                                      <p:cBhvr>
                                        <p:cTn id="100" dur="500"/>
                                        <p:tgtEl>
                                          <p:spTgt spid="39"/>
                                        </p:tgtEl>
                                      </p:cBhvr>
                                    </p:animEffect>
                                  </p:childTnLst>
                                </p:cTn>
                              </p:par>
                              <p:par>
                                <p:cTn id="101" presetID="22" presetClass="entr" presetSubtype="4" fill="hold" grpId="0" nodeType="withEffect">
                                  <p:stCondLst>
                                    <p:cond delay="500"/>
                                  </p:stCondLst>
                                  <p:childTnLst>
                                    <p:set>
                                      <p:cBhvr>
                                        <p:cTn id="102" dur="1" fill="hold">
                                          <p:stCondLst>
                                            <p:cond delay="0"/>
                                          </p:stCondLst>
                                        </p:cTn>
                                        <p:tgtEl>
                                          <p:spTgt spid="35"/>
                                        </p:tgtEl>
                                        <p:attrNameLst>
                                          <p:attrName>style.visibility</p:attrName>
                                        </p:attrNameLst>
                                      </p:cBhvr>
                                      <p:to>
                                        <p:strVal val="visible"/>
                                      </p:to>
                                    </p:set>
                                    <p:animEffect transition="in" filter="wipe(down)">
                                      <p:cBhvr>
                                        <p:cTn id="103" dur="500"/>
                                        <p:tgtEl>
                                          <p:spTgt spid="35"/>
                                        </p:tgtEl>
                                      </p:cBhvr>
                                    </p:animEffect>
                                  </p:childTnLst>
                                </p:cTn>
                              </p:par>
                              <p:par>
                                <p:cTn id="104" presetID="22" presetClass="entr" presetSubtype="4" fill="hold" grpId="0" nodeType="withEffect">
                                  <p:stCondLst>
                                    <p:cond delay="500"/>
                                  </p:stCondLst>
                                  <p:childTnLst>
                                    <p:set>
                                      <p:cBhvr>
                                        <p:cTn id="105" dur="1" fill="hold">
                                          <p:stCondLst>
                                            <p:cond delay="0"/>
                                          </p:stCondLst>
                                        </p:cTn>
                                        <p:tgtEl>
                                          <p:spTgt spid="34"/>
                                        </p:tgtEl>
                                        <p:attrNameLst>
                                          <p:attrName>style.visibility</p:attrName>
                                        </p:attrNameLst>
                                      </p:cBhvr>
                                      <p:to>
                                        <p:strVal val="visible"/>
                                      </p:to>
                                    </p:set>
                                    <p:animEffect transition="in" filter="wipe(down)">
                                      <p:cBhvr>
                                        <p:cTn id="106" dur="500"/>
                                        <p:tgtEl>
                                          <p:spTgt spid="34"/>
                                        </p:tgtEl>
                                      </p:cBhvr>
                                    </p:animEffect>
                                  </p:childTnLst>
                                </p:cTn>
                              </p:par>
                            </p:childTnLst>
                          </p:cTn>
                        </p:par>
                        <p:par>
                          <p:cTn id="107" fill="hold">
                            <p:stCondLst>
                              <p:cond delay="12250"/>
                            </p:stCondLst>
                            <p:childTnLst>
                              <p:par>
                                <p:cTn id="108" presetID="10" presetClass="entr" presetSubtype="0" fill="hold" grpId="0" nodeType="afterEffect">
                                  <p:stCondLst>
                                    <p:cond delay="50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childTnLst>
                          </p:cTn>
                        </p:par>
                        <p:par>
                          <p:cTn id="111" fill="hold">
                            <p:stCondLst>
                              <p:cond delay="13250"/>
                            </p:stCondLst>
                            <p:childTnLst>
                              <p:par>
                                <p:cTn id="112" presetID="47" presetClass="entr" presetSubtype="0" fill="hold" nodeType="afterEffect">
                                  <p:stCondLst>
                                    <p:cond delay="500"/>
                                  </p:stCondLst>
                                  <p:childTnLst>
                                    <p:set>
                                      <p:cBhvr>
                                        <p:cTn id="113" dur="1" fill="hold">
                                          <p:stCondLst>
                                            <p:cond delay="0"/>
                                          </p:stCondLst>
                                        </p:cTn>
                                        <p:tgtEl>
                                          <p:spTgt spid="3"/>
                                        </p:tgtEl>
                                        <p:attrNameLst>
                                          <p:attrName>style.visibility</p:attrName>
                                        </p:attrNameLst>
                                      </p:cBhvr>
                                      <p:to>
                                        <p:strVal val="visible"/>
                                      </p:to>
                                    </p:set>
                                    <p:animEffect transition="in" filter="fade">
                                      <p:cBhvr>
                                        <p:cTn id="114" dur="1000"/>
                                        <p:tgtEl>
                                          <p:spTgt spid="3"/>
                                        </p:tgtEl>
                                      </p:cBhvr>
                                    </p:animEffect>
                                    <p:anim calcmode="lin" valueType="num">
                                      <p:cBhvr>
                                        <p:cTn id="115" dur="1000" fill="hold"/>
                                        <p:tgtEl>
                                          <p:spTgt spid="3"/>
                                        </p:tgtEl>
                                        <p:attrNameLst>
                                          <p:attrName>ppt_x</p:attrName>
                                        </p:attrNameLst>
                                      </p:cBhvr>
                                      <p:tavLst>
                                        <p:tav tm="0">
                                          <p:val>
                                            <p:strVal val="#ppt_x"/>
                                          </p:val>
                                        </p:tav>
                                        <p:tav tm="100000">
                                          <p:val>
                                            <p:strVal val="#ppt_x"/>
                                          </p:val>
                                        </p:tav>
                                      </p:tavLst>
                                    </p:anim>
                                    <p:anim calcmode="lin" valueType="num">
                                      <p:cBhvr>
                                        <p:cTn id="116" dur="1000" fill="hold"/>
                                        <p:tgtEl>
                                          <p:spTgt spid="3"/>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10" presetClass="entr" presetSubtype="0" fill="hold" grpId="0"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fade">
                                      <p:cBhvr>
                                        <p:cTn id="120" dur="500"/>
                                        <p:tgtEl>
                                          <p:spTgt spid="64"/>
                                        </p:tgtEl>
                                      </p:cBhvr>
                                    </p:animEffect>
                                  </p:childTnLst>
                                </p:cTn>
                              </p:par>
                            </p:childTnLst>
                          </p:cTn>
                        </p:par>
                        <p:par>
                          <p:cTn id="121" fill="hold">
                            <p:stCondLst>
                              <p:cond delay="15250"/>
                            </p:stCondLst>
                            <p:childTnLst>
                              <p:par>
                                <p:cTn id="122" presetID="14" presetClass="entr" presetSubtype="10" fill="hold" grpId="0" nodeType="afterEffect">
                                  <p:stCondLst>
                                    <p:cond delay="750"/>
                                  </p:stCondLst>
                                  <p:childTnLst>
                                    <p:set>
                                      <p:cBhvr>
                                        <p:cTn id="123" dur="1" fill="hold">
                                          <p:stCondLst>
                                            <p:cond delay="0"/>
                                          </p:stCondLst>
                                        </p:cTn>
                                        <p:tgtEl>
                                          <p:spTgt spid="51"/>
                                        </p:tgtEl>
                                        <p:attrNameLst>
                                          <p:attrName>style.visibility</p:attrName>
                                        </p:attrNameLst>
                                      </p:cBhvr>
                                      <p:to>
                                        <p:strVal val="visible"/>
                                      </p:to>
                                    </p:set>
                                    <p:animEffect transition="in" filter="randombar(horizontal)">
                                      <p:cBhvr>
                                        <p:cTn id="124" dur="500"/>
                                        <p:tgtEl>
                                          <p:spTgt spid="51"/>
                                        </p:tgtEl>
                                      </p:cBhvr>
                                    </p:animEffect>
                                  </p:childTnLst>
                                </p:cTn>
                              </p:par>
                            </p:childTnLst>
                          </p:cTn>
                        </p:par>
                        <p:par>
                          <p:cTn id="125" fill="hold">
                            <p:stCondLst>
                              <p:cond delay="16500"/>
                            </p:stCondLst>
                            <p:childTnLst>
                              <p:par>
                                <p:cTn id="126" presetID="22" presetClass="entr" presetSubtype="8" fill="hold" grpId="0" nodeType="afterEffect">
                                  <p:stCondLst>
                                    <p:cond delay="500"/>
                                  </p:stCondLst>
                                  <p:childTnLst>
                                    <p:set>
                                      <p:cBhvr>
                                        <p:cTn id="127" dur="1" fill="hold">
                                          <p:stCondLst>
                                            <p:cond delay="0"/>
                                          </p:stCondLst>
                                        </p:cTn>
                                        <p:tgtEl>
                                          <p:spTgt spid="52"/>
                                        </p:tgtEl>
                                        <p:attrNameLst>
                                          <p:attrName>style.visibility</p:attrName>
                                        </p:attrNameLst>
                                      </p:cBhvr>
                                      <p:to>
                                        <p:strVal val="visible"/>
                                      </p:to>
                                    </p:set>
                                    <p:animEffect transition="in" filter="wipe(left)">
                                      <p:cBhvr>
                                        <p:cTn id="128" dur="500"/>
                                        <p:tgtEl>
                                          <p:spTgt spid="52"/>
                                        </p:tgtEl>
                                      </p:cBhvr>
                                    </p:animEffect>
                                  </p:childTnLst>
                                </p:cTn>
                              </p:par>
                            </p:childTnLst>
                          </p:cTn>
                        </p:par>
                        <p:par>
                          <p:cTn id="129" fill="hold">
                            <p:stCondLst>
                              <p:cond delay="17500"/>
                            </p:stCondLst>
                            <p:childTnLst>
                              <p:par>
                                <p:cTn id="130" presetID="10" presetClass="entr" presetSubtype="0" fill="hold" grpId="0" nodeType="afterEffect">
                                  <p:stCondLst>
                                    <p:cond delay="50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500"/>
                                        <p:tgtEl>
                                          <p:spTgt spid="50"/>
                                        </p:tgtEl>
                                      </p:cBhvr>
                                    </p:animEffect>
                                  </p:childTnLst>
                                </p:cTn>
                              </p:par>
                            </p:childTnLst>
                          </p:cTn>
                        </p:par>
                        <p:par>
                          <p:cTn id="133" fill="hold">
                            <p:stCondLst>
                              <p:cond delay="18500"/>
                            </p:stCondLst>
                            <p:childTnLst>
                              <p:par>
                                <p:cTn id="134" presetID="22" presetClass="entr" presetSubtype="4" fill="hold" grpId="0" nodeType="afterEffect">
                                  <p:stCondLst>
                                    <p:cond delay="750"/>
                                  </p:stCondLst>
                                  <p:childTnLst>
                                    <p:set>
                                      <p:cBhvr>
                                        <p:cTn id="135" dur="1" fill="hold">
                                          <p:stCondLst>
                                            <p:cond delay="0"/>
                                          </p:stCondLst>
                                        </p:cTn>
                                        <p:tgtEl>
                                          <p:spTgt spid="31"/>
                                        </p:tgtEl>
                                        <p:attrNameLst>
                                          <p:attrName>style.visibility</p:attrName>
                                        </p:attrNameLst>
                                      </p:cBhvr>
                                      <p:to>
                                        <p:strVal val="visible"/>
                                      </p:to>
                                    </p:set>
                                    <p:animEffect transition="in" filter="wipe(down)">
                                      <p:cBhvr>
                                        <p:cTn id="136" dur="500"/>
                                        <p:tgtEl>
                                          <p:spTgt spid="31"/>
                                        </p:tgtEl>
                                      </p:cBhvr>
                                    </p:animEffect>
                                  </p:childTnLst>
                                </p:cTn>
                              </p:par>
                            </p:childTnLst>
                          </p:cTn>
                        </p:par>
                        <p:par>
                          <p:cTn id="137" fill="hold">
                            <p:stCondLst>
                              <p:cond delay="19750"/>
                            </p:stCondLst>
                            <p:childTnLst>
                              <p:par>
                                <p:cTn id="138" presetID="22" presetClass="entr" presetSubtype="4" fill="hold" grpId="0" nodeType="afterEffect">
                                  <p:stCondLst>
                                    <p:cond delay="250"/>
                                  </p:stCondLst>
                                  <p:childTnLst>
                                    <p:set>
                                      <p:cBhvr>
                                        <p:cTn id="139" dur="1" fill="hold">
                                          <p:stCondLst>
                                            <p:cond delay="0"/>
                                          </p:stCondLst>
                                        </p:cTn>
                                        <p:tgtEl>
                                          <p:spTgt spid="32"/>
                                        </p:tgtEl>
                                        <p:attrNameLst>
                                          <p:attrName>style.visibility</p:attrName>
                                        </p:attrNameLst>
                                      </p:cBhvr>
                                      <p:to>
                                        <p:strVal val="visible"/>
                                      </p:to>
                                    </p:set>
                                    <p:animEffect transition="in" filter="wipe(down)">
                                      <p:cBhvr>
                                        <p:cTn id="140" dur="500"/>
                                        <p:tgtEl>
                                          <p:spTgt spid="32"/>
                                        </p:tgtEl>
                                      </p:cBhvr>
                                    </p:animEffect>
                                  </p:childTnLst>
                                </p:cTn>
                              </p:par>
                            </p:childTnLst>
                          </p:cTn>
                        </p:par>
                        <p:par>
                          <p:cTn id="141" fill="hold">
                            <p:stCondLst>
                              <p:cond delay="20500"/>
                            </p:stCondLst>
                            <p:childTnLst>
                              <p:par>
                                <p:cTn id="142" presetID="10" presetClass="entr" presetSubtype="0"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Effect transition="in" filter="fade">
                                      <p:cBhvr>
                                        <p:cTn id="1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50" grpId="0"/>
      <p:bldP spid="51" grpId="0" animBg="1"/>
      <p:bldP spid="52" grpId="0" animBg="1"/>
      <p:bldP spid="59"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latin typeface="Arial" panose="020B0604020202020204" pitchFamily="34" charset="0"/>
                <a:cs typeface="Times New Roman" panose="02020603050405020304" pitchFamily="18" charset="0"/>
              </a:rPr>
              <a:t>The </a:t>
            </a:r>
            <a:r>
              <a:rPr lang="en-GB" sz="2800" b="1" dirty="0">
                <a:solidFill>
                  <a:srgbClr val="C00000"/>
                </a:solidFill>
                <a:latin typeface="Arial" panose="020B0604020202020204" pitchFamily="34" charset="0"/>
                <a:cs typeface="Times New Roman" panose="02020603050405020304" pitchFamily="18" charset="0"/>
              </a:rPr>
              <a:t>s</a:t>
            </a:r>
            <a:r>
              <a:rPr lang="en-GB" sz="2800" b="1" dirty="0" smtClean="0">
                <a:solidFill>
                  <a:srgbClr val="C00000"/>
                </a:solidFill>
                <a:latin typeface="Arial" panose="020B0604020202020204" pitchFamily="34" charset="0"/>
                <a:cs typeface="Times New Roman" panose="02020603050405020304" pitchFamily="18" charset="0"/>
              </a:rPr>
              <a:t>kills </a:t>
            </a:r>
            <a:r>
              <a:rPr lang="en-GB" sz="2800" b="1" dirty="0">
                <a:latin typeface="Arial" panose="020B0604020202020204" pitchFamily="34" charset="0"/>
                <a:cs typeface="Times New Roman" panose="02020603050405020304" pitchFamily="18" charset="0"/>
              </a:rPr>
              <a:t>t</a:t>
            </a:r>
            <a:r>
              <a:rPr lang="en-GB" sz="2800" b="1" dirty="0" smtClean="0">
                <a:latin typeface="Arial" panose="020B0604020202020204" pitchFamily="34" charset="0"/>
                <a:cs typeface="Times New Roman" panose="02020603050405020304" pitchFamily="18" charset="0"/>
              </a:rPr>
              <a:t>hat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 </a:t>
            </a:r>
            <a:r>
              <a:rPr lang="en-GB" sz="2800" b="1" dirty="0">
                <a:solidFill>
                  <a:srgbClr val="C00000"/>
                </a:solidFill>
                <a:latin typeface="Arial" panose="020B0604020202020204" pitchFamily="34" charset="0"/>
                <a:cs typeface="Times New Roman" panose="02020603050405020304" pitchFamily="18" charset="0"/>
              </a:rPr>
              <a:t>h</a:t>
            </a:r>
            <a:r>
              <a:rPr lang="en-GB" sz="2800" b="1" dirty="0" smtClean="0">
                <a:solidFill>
                  <a:srgbClr val="C00000"/>
                </a:solidFill>
                <a:latin typeface="Arial" panose="020B0604020202020204" pitchFamily="34" charset="0"/>
                <a:cs typeface="Times New Roman" panose="02020603050405020304" pitchFamily="18" charset="0"/>
              </a:rPr>
              <a:t>ighly </a:t>
            </a:r>
            <a:r>
              <a:rPr lang="en-GB" sz="2800" b="1" dirty="0">
                <a:solidFill>
                  <a:srgbClr val="C00000"/>
                </a:solidFill>
                <a:latin typeface="Arial" panose="020B0604020202020204" pitchFamily="34" charset="0"/>
                <a:cs typeface="Times New Roman" panose="02020603050405020304" pitchFamily="18" charset="0"/>
              </a:rPr>
              <a:t>d</a:t>
            </a:r>
            <a:r>
              <a:rPr lang="en-GB" sz="2800" b="1" dirty="0" smtClean="0">
                <a:solidFill>
                  <a:srgbClr val="C00000"/>
                </a:solidFill>
                <a:latin typeface="Arial" panose="020B0604020202020204" pitchFamily="34" charset="0"/>
                <a:cs typeface="Times New Roman" panose="02020603050405020304" pitchFamily="18" charset="0"/>
              </a:rPr>
              <a:t>esired </a:t>
            </a:r>
            <a:r>
              <a:rPr lang="en-GB" sz="2800" b="1" dirty="0" smtClean="0">
                <a:latin typeface="Arial" panose="020B0604020202020204" pitchFamily="34" charset="0"/>
                <a:cs typeface="Times New Roman" panose="02020603050405020304" pitchFamily="18" charset="0"/>
              </a:rPr>
              <a:t>by local employers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a:t>
            </a:r>
            <a:endParaRPr lang="en-GB" sz="2800" dirty="0">
              <a:solidFill>
                <a:srgbClr val="990000"/>
              </a:solidFill>
            </a:endParaRPr>
          </a:p>
        </p:txBody>
      </p:sp>
      <p:sp>
        <p:nvSpPr>
          <p:cNvPr id="66" name="Title 1"/>
          <p:cNvSpPr txBox="1">
            <a:spLocks/>
          </p:cNvSpPr>
          <p:nvPr/>
        </p:nvSpPr>
        <p:spPr>
          <a:xfrm>
            <a:off x="838200" y="182062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FF0000"/>
                </a:solidFill>
                <a:latin typeface="Arial" panose="020B0604020202020204" pitchFamily="34" charset="0"/>
                <a:cs typeface="Times New Roman" panose="02020603050405020304" pitchFamily="18" charset="0"/>
              </a:rPr>
              <a:t>Time management</a:t>
            </a:r>
            <a:endParaRPr lang="en-GB" sz="3600" dirty="0">
              <a:solidFill>
                <a:srgbClr val="FF0000"/>
              </a:solidFill>
            </a:endParaRPr>
          </a:p>
        </p:txBody>
      </p:sp>
      <p:sp>
        <p:nvSpPr>
          <p:cNvPr id="67" name="Title 1"/>
          <p:cNvSpPr txBox="1">
            <a:spLocks/>
          </p:cNvSpPr>
          <p:nvPr/>
        </p:nvSpPr>
        <p:spPr>
          <a:xfrm>
            <a:off x="2103565" y="331969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Communication</a:t>
            </a:r>
            <a:endParaRPr lang="en-GB" sz="3600" dirty="0">
              <a:solidFill>
                <a:srgbClr val="FF0000"/>
              </a:solidFill>
            </a:endParaRPr>
          </a:p>
        </p:txBody>
      </p:sp>
      <p:sp>
        <p:nvSpPr>
          <p:cNvPr id="68" name="Title 1"/>
          <p:cNvSpPr txBox="1">
            <a:spLocks/>
          </p:cNvSpPr>
          <p:nvPr/>
        </p:nvSpPr>
        <p:spPr>
          <a:xfrm>
            <a:off x="4141344" y="5326064"/>
            <a:ext cx="4735955"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Critical thinking and problem solving</a:t>
            </a:r>
            <a:endParaRPr lang="en-GB" sz="3600" dirty="0">
              <a:solidFill>
                <a:srgbClr val="FF0000"/>
              </a:solidFill>
            </a:endParaRPr>
          </a:p>
        </p:txBody>
      </p:sp>
      <p:sp>
        <p:nvSpPr>
          <p:cNvPr id="69" name="Title 1"/>
          <p:cNvSpPr txBox="1">
            <a:spLocks/>
          </p:cNvSpPr>
          <p:nvPr/>
        </p:nvSpPr>
        <p:spPr>
          <a:xfrm>
            <a:off x="5374390" y="175299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Teamwork</a:t>
            </a:r>
            <a:endParaRPr lang="en-GB" sz="3600" dirty="0">
              <a:solidFill>
                <a:srgbClr val="FF0000"/>
              </a:solidFill>
            </a:endParaRPr>
          </a:p>
        </p:txBody>
      </p:sp>
      <p:sp>
        <p:nvSpPr>
          <p:cNvPr id="70" name="Title 1"/>
          <p:cNvSpPr txBox="1">
            <a:spLocks/>
          </p:cNvSpPr>
          <p:nvPr/>
        </p:nvSpPr>
        <p:spPr>
          <a:xfrm>
            <a:off x="7368290" y="387984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Digital skills</a:t>
            </a:r>
            <a:endParaRPr lang="en-GB" sz="3600" dirty="0">
              <a:solidFill>
                <a:srgbClr val="FF0000"/>
              </a:solidFill>
            </a:endParaRPr>
          </a:p>
        </p:txBody>
      </p:sp>
      <p:sp>
        <p:nvSpPr>
          <p:cNvPr id="71" name="Title 1"/>
          <p:cNvSpPr txBox="1">
            <a:spLocks/>
          </p:cNvSpPr>
          <p:nvPr/>
        </p:nvSpPr>
        <p:spPr>
          <a:xfrm>
            <a:off x="180091" y="4257912"/>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Initiative</a:t>
            </a:r>
            <a:endParaRPr lang="en-GB" sz="3600" dirty="0">
              <a:solidFill>
                <a:srgbClr val="FF0000"/>
              </a:solidFill>
            </a:endParaRPr>
          </a:p>
        </p:txBody>
      </p:sp>
    </p:spTree>
    <p:extLst>
      <p:ext uri="{BB962C8B-B14F-4D97-AF65-F5344CB8AC3E}">
        <p14:creationId xmlns:p14="http://schemas.microsoft.com/office/powerpoint/2010/main" val="383534389"/>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Over the next 10 years </a:t>
            </a:r>
            <a:r>
              <a:rPr lang="en-GB" sz="2800" b="1" dirty="0">
                <a:latin typeface="Arial" panose="020B0604020202020204" pitchFamily="34" charset="0"/>
                <a:ea typeface="Calibri" panose="020F0502020204030204" pitchFamily="34" charset="0"/>
                <a:cs typeface="Times New Roman" panose="02020603050405020304" pitchFamily="18" charset="0"/>
              </a:rPr>
              <a:t>b</a:t>
            </a:r>
            <a:r>
              <a:rPr lang="en-GB" sz="2800" b="1" dirty="0" smtClean="0">
                <a:latin typeface="Arial" panose="020B0604020202020204" pitchFamily="34" charset="0"/>
                <a:ea typeface="Calibri" panose="020F0502020204030204" pitchFamily="34" charset="0"/>
                <a:cs typeface="Times New Roman" panose="02020603050405020304" pitchFamily="18" charset="0"/>
              </a:rPr>
              <a:t>usinesses will be looking for employees with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h</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igher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q</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ualifications</a:t>
            </a:r>
            <a:endParaRPr lang="en-GB" sz="2800" dirty="0">
              <a:solidFill>
                <a:srgbClr val="C00000"/>
              </a:solidFill>
            </a:endParaRPr>
          </a:p>
        </p:txBody>
      </p:sp>
      <p:grpSp>
        <p:nvGrpSpPr>
          <p:cNvPr id="3" name="Group 2"/>
          <p:cNvGrpSpPr/>
          <p:nvPr/>
        </p:nvGrpSpPr>
        <p:grpSpPr>
          <a:xfrm>
            <a:off x="1491697" y="2247421"/>
            <a:ext cx="1542908" cy="1680875"/>
            <a:chOff x="4306215" y="2744484"/>
            <a:chExt cx="803776" cy="875650"/>
          </a:xfrm>
          <a:solidFill>
            <a:srgbClr val="990000"/>
          </a:solidFill>
        </p:grpSpPr>
        <p:sp>
          <p:nvSpPr>
            <p:cNvPr id="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9" name="object 83"/>
          <p:cNvSpPr/>
          <p:nvPr/>
        </p:nvSpPr>
        <p:spPr>
          <a:xfrm>
            <a:off x="1567897" y="1759478"/>
            <a:ext cx="1363683" cy="449075"/>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21" name="object 40"/>
          <p:cNvSpPr txBox="1"/>
          <p:nvPr/>
        </p:nvSpPr>
        <p:spPr>
          <a:xfrm>
            <a:off x="1361639" y="3923683"/>
            <a:ext cx="1798696"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3,630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4 Degree HND / HNC / NVQ 4</a:t>
            </a:r>
            <a:endParaRPr sz="1600" b="1" dirty="0">
              <a:solidFill>
                <a:srgbClr val="FF7C80"/>
              </a:solidFill>
              <a:latin typeface="Arial"/>
              <a:cs typeface="Arial"/>
            </a:endParaRPr>
          </a:p>
        </p:txBody>
      </p:sp>
      <p:grpSp>
        <p:nvGrpSpPr>
          <p:cNvPr id="22" name="Group 21"/>
          <p:cNvGrpSpPr/>
          <p:nvPr/>
        </p:nvGrpSpPr>
        <p:grpSpPr>
          <a:xfrm>
            <a:off x="3581424" y="2463560"/>
            <a:ext cx="1287689" cy="1402834"/>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31" name="object 83"/>
          <p:cNvSpPr/>
          <p:nvPr/>
        </p:nvSpPr>
        <p:spPr>
          <a:xfrm>
            <a:off x="3553047" y="2028913"/>
            <a:ext cx="1287688" cy="396041"/>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32" name="object 40"/>
          <p:cNvSpPr txBox="1"/>
          <p:nvPr/>
        </p:nvSpPr>
        <p:spPr>
          <a:xfrm>
            <a:off x="3379453" y="3937485"/>
            <a:ext cx="1778443"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2,620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3 A &amp; AS Level / NVQ 3</a:t>
            </a:r>
            <a:endParaRPr sz="1600" b="1" dirty="0">
              <a:solidFill>
                <a:srgbClr val="FF7C80"/>
              </a:solidFill>
              <a:latin typeface="Arial"/>
              <a:cs typeface="Arial"/>
            </a:endParaRPr>
          </a:p>
        </p:txBody>
      </p:sp>
      <p:grpSp>
        <p:nvGrpSpPr>
          <p:cNvPr id="33" name="Group 32"/>
          <p:cNvGrpSpPr/>
          <p:nvPr/>
        </p:nvGrpSpPr>
        <p:grpSpPr>
          <a:xfrm>
            <a:off x="5622681" y="4875220"/>
            <a:ext cx="994342" cy="1083257"/>
            <a:chOff x="4306215" y="2744484"/>
            <a:chExt cx="803776" cy="875650"/>
          </a:xfrm>
          <a:solidFill>
            <a:srgbClr val="990000"/>
          </a:solidFill>
        </p:grpSpPr>
        <p:sp>
          <p:nvSpPr>
            <p:cNvPr id="3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3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3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3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3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3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4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42" name="object 40"/>
          <p:cNvSpPr txBox="1"/>
          <p:nvPr/>
        </p:nvSpPr>
        <p:spPr>
          <a:xfrm>
            <a:off x="5144428" y="3942619"/>
            <a:ext cx="210496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-810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2 GCSE 9-4 /NVQ 1</a:t>
            </a:r>
            <a:endParaRPr sz="1600" b="1" dirty="0">
              <a:solidFill>
                <a:srgbClr val="FF7C80"/>
              </a:solidFill>
              <a:latin typeface="Arial"/>
              <a:cs typeface="Arial"/>
            </a:endParaRPr>
          </a:p>
        </p:txBody>
      </p:sp>
      <p:sp>
        <p:nvSpPr>
          <p:cNvPr id="43" name="object 83"/>
          <p:cNvSpPr/>
          <p:nvPr/>
        </p:nvSpPr>
        <p:spPr>
          <a:xfrm rot="10800000">
            <a:off x="5644731" y="5967794"/>
            <a:ext cx="994342" cy="305820"/>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grpSp>
        <p:nvGrpSpPr>
          <p:cNvPr id="44" name="Group 43"/>
          <p:cNvGrpSpPr/>
          <p:nvPr/>
        </p:nvGrpSpPr>
        <p:grpSpPr>
          <a:xfrm>
            <a:off x="7794519" y="4918106"/>
            <a:ext cx="676644" cy="737150"/>
            <a:chOff x="4306215" y="2744484"/>
            <a:chExt cx="803776" cy="875650"/>
          </a:xfrm>
          <a:solidFill>
            <a:srgbClr val="990000"/>
          </a:solidFill>
        </p:grpSpPr>
        <p:sp>
          <p:nvSpPr>
            <p:cNvPr id="4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5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5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4" name="object 40"/>
          <p:cNvSpPr txBox="1"/>
          <p:nvPr/>
        </p:nvSpPr>
        <p:spPr>
          <a:xfrm>
            <a:off x="7163214" y="3952281"/>
            <a:ext cx="2040531"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-320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1 GCSE 3-1 NVQ 1</a:t>
            </a:r>
            <a:endParaRPr sz="1600" b="1" dirty="0">
              <a:solidFill>
                <a:srgbClr val="FF7C80"/>
              </a:solidFill>
              <a:latin typeface="Arial"/>
              <a:cs typeface="Arial"/>
            </a:endParaRPr>
          </a:p>
        </p:txBody>
      </p:sp>
      <p:grpSp>
        <p:nvGrpSpPr>
          <p:cNvPr id="66" name="Group 65"/>
          <p:cNvGrpSpPr/>
          <p:nvPr/>
        </p:nvGrpSpPr>
        <p:grpSpPr>
          <a:xfrm>
            <a:off x="9566661" y="4622032"/>
            <a:ext cx="1020219" cy="1111447"/>
            <a:chOff x="4306215" y="2744484"/>
            <a:chExt cx="803776" cy="875650"/>
          </a:xfrm>
          <a:solidFill>
            <a:srgbClr val="990000"/>
          </a:solidFill>
        </p:grpSpPr>
        <p:sp>
          <p:nvSpPr>
            <p:cNvPr id="67"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8"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69"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0"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1"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2"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3"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74"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75" name="object 83"/>
          <p:cNvSpPr/>
          <p:nvPr/>
        </p:nvSpPr>
        <p:spPr>
          <a:xfrm rot="10800000">
            <a:off x="9604046" y="5730540"/>
            <a:ext cx="1020218" cy="313778"/>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86" name="object 40"/>
          <p:cNvSpPr txBox="1"/>
          <p:nvPr/>
        </p:nvSpPr>
        <p:spPr>
          <a:xfrm>
            <a:off x="9129370" y="3935295"/>
            <a:ext cx="2040531"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-690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No qualifications</a:t>
            </a:r>
            <a:endParaRPr sz="1600" b="1" dirty="0">
              <a:solidFill>
                <a:srgbClr val="FF7C80"/>
              </a:solidFill>
              <a:latin typeface="Arial"/>
              <a:cs typeface="Arial"/>
            </a:endParaRPr>
          </a:p>
        </p:txBody>
      </p:sp>
      <p:sp>
        <p:nvSpPr>
          <p:cNvPr id="76" name="object 83"/>
          <p:cNvSpPr/>
          <p:nvPr/>
        </p:nvSpPr>
        <p:spPr>
          <a:xfrm rot="10800000">
            <a:off x="7704953" y="5710336"/>
            <a:ext cx="947107" cy="291292"/>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58" name="object 40"/>
          <p:cNvSpPr txBox="1"/>
          <p:nvPr/>
        </p:nvSpPr>
        <p:spPr>
          <a:xfrm>
            <a:off x="965583" y="6384418"/>
            <a:ext cx="9806801" cy="43088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GB" sz="1400" i="1" dirty="0" smtClean="0">
                <a:latin typeface="Arial"/>
                <a:cs typeface="Arial"/>
              </a:rPr>
              <a:t>In addition, 3,210 jobs per year are expected to require other </a:t>
            </a:r>
            <a:r>
              <a:rPr lang="en-GB" sz="1400" i="1" dirty="0">
                <a:latin typeface="Arial"/>
                <a:cs typeface="Arial"/>
              </a:rPr>
              <a:t>qualifications, including apprenticeships</a:t>
            </a:r>
            <a:r>
              <a:rPr lang="en-GB" sz="1400" i="1" dirty="0" smtClean="0">
                <a:latin typeface="Arial"/>
                <a:cs typeface="Arial"/>
              </a:rPr>
              <a:t>, for which the level is not specified</a:t>
            </a:r>
            <a:endParaRPr sz="1400" i="1" dirty="0">
              <a:latin typeface="Arial"/>
              <a:cs typeface="Arial"/>
            </a:endParaRPr>
          </a:p>
        </p:txBody>
      </p:sp>
    </p:spTree>
    <p:extLst>
      <p:ext uri="{BB962C8B-B14F-4D97-AF65-F5344CB8AC3E}">
        <p14:creationId xmlns:p14="http://schemas.microsoft.com/office/powerpoint/2010/main" val="376538643"/>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750"/>
                            </p:stCondLst>
                            <p:childTnLst>
                              <p:par>
                                <p:cTn id="16" presetID="22" presetClass="entr" presetSubtype="4" fill="hold"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325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3750"/>
                            </p:stCondLst>
                            <p:childTnLst>
                              <p:par>
                                <p:cTn id="27" presetID="22" presetClass="entr" presetSubtype="1" fill="hold" nodeType="afterEffect">
                                  <p:stCondLst>
                                    <p:cond delay="10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22" presetClass="entr" presetSubtype="4" fill="hold" nodeType="with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675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7250"/>
                            </p:stCondLst>
                            <p:childTnLst>
                              <p:par>
                                <p:cTn id="48" presetID="22" presetClass="entr" presetSubtype="1" fill="hold" nodeType="afterEffect">
                                  <p:stCondLst>
                                    <p:cond delay="100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75"/>
                                        </p:tgtEl>
                                        <p:attrNameLst>
                                          <p:attrName>style.visibility</p:attrName>
                                        </p:attrNameLst>
                                      </p:cBhvr>
                                      <p:to>
                                        <p:strVal val="visible"/>
                                      </p:to>
                                    </p:set>
                                    <p:animEffect transition="in" filter="wipe(up)">
                                      <p:cBhvr>
                                        <p:cTn id="53" dur="500"/>
                                        <p:tgtEl>
                                          <p:spTgt spid="75"/>
                                        </p:tgtEl>
                                      </p:cBhvr>
                                    </p:animEffect>
                                  </p:childTnLst>
                                </p:cTn>
                              </p:par>
                            </p:childTnLst>
                          </p:cTn>
                        </p:par>
                        <p:par>
                          <p:cTn id="54" fill="hold">
                            <p:stCondLst>
                              <p:cond delay="8750"/>
                            </p:stCondLst>
                            <p:childTnLst>
                              <p:par>
                                <p:cTn id="55" presetID="10"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1" grpId="0" animBg="1"/>
      <p:bldP spid="32" grpId="0"/>
      <p:bldP spid="42" grpId="0"/>
      <p:bldP spid="43" grpId="0" animBg="1"/>
      <p:bldP spid="54" grpId="0"/>
      <p:bldP spid="75" grpId="0" animBg="1"/>
      <p:bldP spid="86"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21412" y="746113"/>
            <a:ext cx="11370588"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The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igher the qualifications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ave</a:t>
            </a:r>
            <a:r>
              <a:rPr lang="en-GB" sz="2800" b="1" dirty="0" smtClean="0">
                <a:latin typeface="Arial" panose="020B0604020202020204" pitchFamily="34" charset="0"/>
                <a:cs typeface="Arial" panose="020B0604020202020204" pitchFamily="34" charset="0"/>
              </a:rPr>
              <a:t>, the </a:t>
            </a:r>
            <a:r>
              <a:rPr lang="en-GB" sz="2800" b="1" dirty="0" smtClean="0">
                <a:solidFill>
                  <a:srgbClr val="C00000"/>
                </a:solidFill>
                <a:latin typeface="Arial" panose="020B0604020202020204" pitchFamily="34" charset="0"/>
                <a:cs typeface="Arial" panose="020B0604020202020204" pitchFamily="34" charset="0"/>
              </a:rPr>
              <a:t>more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an </a:t>
            </a:r>
            <a:r>
              <a:rPr lang="en-GB" sz="2800" b="1" dirty="0">
                <a:solidFill>
                  <a:srgbClr val="C00000"/>
                </a:solidFill>
                <a:latin typeface="Arial" panose="020B0604020202020204" pitchFamily="34" charset="0"/>
                <a:cs typeface="Arial" panose="020B0604020202020204" pitchFamily="34" charset="0"/>
              </a:rPr>
              <a:t>e</a:t>
            </a:r>
            <a:r>
              <a:rPr lang="en-GB" sz="2800" b="1" dirty="0" smtClean="0">
                <a:solidFill>
                  <a:srgbClr val="C00000"/>
                </a:solidFill>
                <a:latin typeface="Arial" panose="020B0604020202020204" pitchFamily="34" charset="0"/>
                <a:cs typeface="Arial" panose="020B0604020202020204" pitchFamily="34" charset="0"/>
              </a:rPr>
              <a:t>arn</a:t>
            </a:r>
            <a:endParaRPr lang="en-GB" sz="2800" b="1" dirty="0">
              <a:solidFill>
                <a:srgbClr val="C00000"/>
              </a:solidFill>
              <a:latin typeface="Arial" panose="020B0604020202020204" pitchFamily="34" charset="0"/>
              <a:cs typeface="Arial" panose="020B0604020202020204" pitchFamily="34" charset="0"/>
            </a:endParaRPr>
          </a:p>
        </p:txBody>
      </p:sp>
      <p:grpSp>
        <p:nvGrpSpPr>
          <p:cNvPr id="83" name="Group 82"/>
          <p:cNvGrpSpPr/>
          <p:nvPr/>
        </p:nvGrpSpPr>
        <p:grpSpPr>
          <a:xfrm>
            <a:off x="1072376" y="3684146"/>
            <a:ext cx="760097" cy="828065"/>
            <a:chOff x="4306215" y="2744484"/>
            <a:chExt cx="803776" cy="875650"/>
          </a:xfrm>
          <a:solidFill>
            <a:srgbClr val="990000"/>
          </a:solidFill>
        </p:grpSpPr>
        <p:sp>
          <p:nvSpPr>
            <p:cNvPr id="8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8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8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8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8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8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9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92" name="Group 91"/>
          <p:cNvGrpSpPr/>
          <p:nvPr/>
        </p:nvGrpSpPr>
        <p:grpSpPr>
          <a:xfrm>
            <a:off x="5069547" y="3405023"/>
            <a:ext cx="1081632" cy="1178352"/>
            <a:chOff x="4306215" y="2744484"/>
            <a:chExt cx="803776" cy="875650"/>
          </a:xfrm>
          <a:solidFill>
            <a:srgbClr val="990000"/>
          </a:solidFill>
        </p:grpSpPr>
        <p:sp>
          <p:nvSpPr>
            <p:cNvPr id="9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9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9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9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9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9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01" name="Group 100"/>
          <p:cNvGrpSpPr/>
          <p:nvPr/>
        </p:nvGrpSpPr>
        <p:grpSpPr>
          <a:xfrm>
            <a:off x="7148687" y="3207505"/>
            <a:ext cx="1301629" cy="1418022"/>
            <a:chOff x="4306215" y="2744484"/>
            <a:chExt cx="803776" cy="875650"/>
          </a:xfrm>
          <a:solidFill>
            <a:srgbClr val="990000"/>
          </a:solidFill>
        </p:grpSpPr>
        <p:sp>
          <p:nvSpPr>
            <p:cNvPr id="102"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03"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04"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05"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06"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07"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08"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9"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10" name="Group 109"/>
          <p:cNvGrpSpPr/>
          <p:nvPr/>
        </p:nvGrpSpPr>
        <p:grpSpPr>
          <a:xfrm>
            <a:off x="9138069" y="2386024"/>
            <a:ext cx="1951667" cy="2126187"/>
            <a:chOff x="4306215" y="2744484"/>
            <a:chExt cx="803776" cy="875650"/>
          </a:xfrm>
          <a:solidFill>
            <a:srgbClr val="990000"/>
          </a:solidFill>
        </p:grpSpPr>
        <p:sp>
          <p:nvSpPr>
            <p:cNvPr id="1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19" name="object 40"/>
          <p:cNvSpPr txBox="1"/>
          <p:nvPr/>
        </p:nvSpPr>
        <p:spPr>
          <a:xfrm>
            <a:off x="9354968" y="4573710"/>
            <a:ext cx="1761631" cy="830997"/>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4 Degree HND / HNC / NVQ 4</a:t>
            </a:r>
            <a:endParaRPr b="1" dirty="0">
              <a:solidFill>
                <a:srgbClr val="FF7C80"/>
              </a:solidFill>
              <a:latin typeface="Arial"/>
              <a:cs typeface="Arial"/>
            </a:endParaRPr>
          </a:p>
        </p:txBody>
      </p:sp>
      <p:sp>
        <p:nvSpPr>
          <p:cNvPr id="120" name="object 40"/>
          <p:cNvSpPr txBox="1"/>
          <p:nvPr/>
        </p:nvSpPr>
        <p:spPr>
          <a:xfrm>
            <a:off x="6812375" y="4651651"/>
            <a:ext cx="2146425"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3 A &amp; AS Level / NVQ 3</a:t>
            </a:r>
            <a:endParaRPr b="1" dirty="0">
              <a:solidFill>
                <a:srgbClr val="FF7C80"/>
              </a:solidFill>
              <a:latin typeface="Arial"/>
              <a:cs typeface="Arial"/>
            </a:endParaRPr>
          </a:p>
        </p:txBody>
      </p:sp>
      <p:sp>
        <p:nvSpPr>
          <p:cNvPr id="121" name="object 40"/>
          <p:cNvSpPr txBox="1"/>
          <p:nvPr/>
        </p:nvSpPr>
        <p:spPr>
          <a:xfrm>
            <a:off x="4741381" y="4686285"/>
            <a:ext cx="1906554"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2 GCSE 9-4 /NVQ 1</a:t>
            </a:r>
            <a:endParaRPr b="1" dirty="0">
              <a:solidFill>
                <a:srgbClr val="FF7C80"/>
              </a:solidFill>
              <a:latin typeface="Arial"/>
              <a:cs typeface="Arial"/>
            </a:endParaRPr>
          </a:p>
        </p:txBody>
      </p:sp>
      <p:sp>
        <p:nvSpPr>
          <p:cNvPr id="122" name="object 40"/>
          <p:cNvSpPr txBox="1"/>
          <p:nvPr/>
        </p:nvSpPr>
        <p:spPr>
          <a:xfrm>
            <a:off x="232554" y="4701547"/>
            <a:ext cx="2462742" cy="276999"/>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No qualifications</a:t>
            </a:r>
            <a:endParaRPr b="1" dirty="0">
              <a:solidFill>
                <a:srgbClr val="FF7C80"/>
              </a:solidFill>
              <a:latin typeface="Arial"/>
              <a:cs typeface="Arial"/>
            </a:endParaRPr>
          </a:p>
        </p:txBody>
      </p:sp>
      <p:sp>
        <p:nvSpPr>
          <p:cNvPr id="123" name="object 40"/>
          <p:cNvSpPr txBox="1"/>
          <p:nvPr/>
        </p:nvSpPr>
        <p:spPr>
          <a:xfrm>
            <a:off x="732833" y="3225090"/>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£413 per week</a:t>
            </a:r>
            <a:endParaRPr b="1" spc="-5" dirty="0" smtClean="0">
              <a:solidFill>
                <a:srgbClr val="C00000"/>
              </a:solidFill>
              <a:latin typeface="Arial"/>
              <a:cs typeface="Arial"/>
            </a:endParaRPr>
          </a:p>
        </p:txBody>
      </p:sp>
      <p:sp>
        <p:nvSpPr>
          <p:cNvPr id="124" name="object 40"/>
          <p:cNvSpPr txBox="1"/>
          <p:nvPr/>
        </p:nvSpPr>
        <p:spPr>
          <a:xfrm>
            <a:off x="4913736" y="3043263"/>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£511 per week</a:t>
            </a:r>
            <a:endParaRPr b="1" spc="-5" dirty="0" smtClean="0">
              <a:solidFill>
                <a:srgbClr val="C00000"/>
              </a:solidFill>
              <a:latin typeface="Arial"/>
              <a:cs typeface="Arial"/>
            </a:endParaRPr>
          </a:p>
        </p:txBody>
      </p:sp>
      <p:sp>
        <p:nvSpPr>
          <p:cNvPr id="125" name="object 40"/>
          <p:cNvSpPr txBox="1"/>
          <p:nvPr/>
        </p:nvSpPr>
        <p:spPr>
          <a:xfrm>
            <a:off x="7057438" y="2868941"/>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£531 per week</a:t>
            </a:r>
            <a:endParaRPr b="1" spc="-5" dirty="0" smtClean="0">
              <a:solidFill>
                <a:srgbClr val="C00000"/>
              </a:solidFill>
              <a:latin typeface="Arial"/>
              <a:cs typeface="Arial"/>
            </a:endParaRPr>
          </a:p>
        </p:txBody>
      </p:sp>
      <p:sp>
        <p:nvSpPr>
          <p:cNvPr id="126" name="object 40"/>
          <p:cNvSpPr txBox="1"/>
          <p:nvPr/>
        </p:nvSpPr>
        <p:spPr>
          <a:xfrm>
            <a:off x="9084401" y="1987302"/>
            <a:ext cx="2222056" cy="369332"/>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£757 per week</a:t>
            </a:r>
            <a:endParaRPr sz="2400" b="1" spc="-5" dirty="0" smtClean="0">
              <a:solidFill>
                <a:srgbClr val="C00000"/>
              </a:solidFill>
              <a:latin typeface="Arial"/>
              <a:cs typeface="Arial"/>
            </a:endParaRPr>
          </a:p>
        </p:txBody>
      </p:sp>
      <p:grpSp>
        <p:nvGrpSpPr>
          <p:cNvPr id="127" name="Group 126"/>
          <p:cNvGrpSpPr/>
          <p:nvPr/>
        </p:nvGrpSpPr>
        <p:grpSpPr>
          <a:xfrm>
            <a:off x="2885013" y="3430012"/>
            <a:ext cx="1081632" cy="1178352"/>
            <a:chOff x="4306215" y="2744484"/>
            <a:chExt cx="803776" cy="875650"/>
          </a:xfrm>
          <a:solidFill>
            <a:srgbClr val="990000"/>
          </a:solidFill>
        </p:grpSpPr>
        <p:sp>
          <p:nvSpPr>
            <p:cNvPr id="128"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9"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0"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31"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32"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33"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34"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35"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36" name="object 40"/>
          <p:cNvSpPr txBox="1"/>
          <p:nvPr/>
        </p:nvSpPr>
        <p:spPr>
          <a:xfrm>
            <a:off x="2637212" y="4676927"/>
            <a:ext cx="1758294" cy="553998"/>
          </a:xfrm>
          <a:prstGeom prst="rect">
            <a:avLst/>
          </a:prstGeom>
        </p:spPr>
        <p:txBody>
          <a:bodyPr vert="horz" wrap="square" lIns="0" tIns="0" rIns="0" bIns="0" rtlCol="0">
            <a:spAutoFit/>
          </a:bodyPr>
          <a:lstStyle/>
          <a:p>
            <a:pPr marL="12700" algn="ctr">
              <a:lnSpc>
                <a:spcPct val="100000"/>
              </a:lnSpc>
            </a:pPr>
            <a:r>
              <a:rPr lang="en-GB" b="1" spc="-25" dirty="0">
                <a:solidFill>
                  <a:srgbClr val="FF7C80"/>
                </a:solidFill>
                <a:latin typeface="Arial"/>
                <a:cs typeface="Arial"/>
              </a:rPr>
              <a:t>Level 1 GCSE 3-1 NVQ 1</a:t>
            </a:r>
            <a:endParaRPr lang="en-GB" b="1" dirty="0">
              <a:solidFill>
                <a:srgbClr val="FF7C80"/>
              </a:solidFill>
              <a:latin typeface="Arial"/>
              <a:cs typeface="Arial"/>
            </a:endParaRPr>
          </a:p>
        </p:txBody>
      </p:sp>
      <p:sp>
        <p:nvSpPr>
          <p:cNvPr id="137" name="object 40"/>
          <p:cNvSpPr txBox="1"/>
          <p:nvPr/>
        </p:nvSpPr>
        <p:spPr>
          <a:xfrm>
            <a:off x="2729202" y="3068252"/>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£513 per week</a:t>
            </a:r>
            <a:endParaRPr b="1" spc="-5" dirty="0" smtClean="0">
              <a:solidFill>
                <a:srgbClr val="C00000"/>
              </a:solidFill>
              <a:latin typeface="Arial"/>
              <a:cs typeface="Arial"/>
            </a:endParaRPr>
          </a:p>
        </p:txBody>
      </p:sp>
      <p:sp>
        <p:nvSpPr>
          <p:cNvPr id="139" name="TextBox 1"/>
          <p:cNvSpPr txBox="1"/>
          <p:nvPr/>
        </p:nvSpPr>
        <p:spPr>
          <a:xfrm>
            <a:off x="987979" y="6427119"/>
            <a:ext cx="9325601"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reflect average earnings by highest qualifications held, at the national level.</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099669"/>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1000"/>
                            </p:stCondLst>
                            <p:childTnLst>
                              <p:par>
                                <p:cTn id="21" presetID="22" presetClass="entr" presetSubtype="4" fill="hold" nodeType="afterEffect">
                                  <p:stCondLst>
                                    <p:cond delay="75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par>
                          <p:cTn id="24" fill="hold">
                            <p:stCondLst>
                              <p:cond delay="2250"/>
                            </p:stCondLst>
                            <p:childTnLst>
                              <p:par>
                                <p:cTn id="25" presetID="10" presetClass="entr" presetSubtype="0" fill="hold" grpId="0" nodeType="afterEffect">
                                  <p:stCondLst>
                                    <p:cond delay="50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3250"/>
                            </p:stCondLst>
                            <p:childTnLst>
                              <p:par>
                                <p:cTn id="29" presetID="22" presetClass="entr" presetSubtype="4" fill="hold" nodeType="afterEffect">
                                  <p:stCondLst>
                                    <p:cond delay="500"/>
                                  </p:stCondLst>
                                  <p:childTnLst>
                                    <p:set>
                                      <p:cBhvr>
                                        <p:cTn id="30" dur="1" fill="hold">
                                          <p:stCondLst>
                                            <p:cond delay="0"/>
                                          </p:stCondLst>
                                        </p:cTn>
                                        <p:tgtEl>
                                          <p:spTgt spid="127"/>
                                        </p:tgtEl>
                                        <p:attrNameLst>
                                          <p:attrName>style.visibility</p:attrName>
                                        </p:attrNameLst>
                                      </p:cBhvr>
                                      <p:to>
                                        <p:strVal val="visible"/>
                                      </p:to>
                                    </p:set>
                                    <p:animEffect transition="in" filter="wipe(down)">
                                      <p:cBhvr>
                                        <p:cTn id="31" dur="500"/>
                                        <p:tgtEl>
                                          <p:spTgt spid="127"/>
                                        </p:tgtEl>
                                      </p:cBhvr>
                                    </p:animEffect>
                                  </p:childTnLst>
                                </p:cTn>
                              </p:par>
                            </p:childTnLst>
                          </p:cTn>
                        </p:par>
                        <p:par>
                          <p:cTn id="32" fill="hold">
                            <p:stCondLst>
                              <p:cond delay="4250"/>
                            </p:stCondLst>
                            <p:childTnLst>
                              <p:par>
                                <p:cTn id="33" presetID="10" presetClass="entr" presetSubtype="0" fill="hold" grpId="0" nodeType="afterEffect">
                                  <p:stCondLst>
                                    <p:cond delay="50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par>
                          <p:cTn id="36" fill="hold">
                            <p:stCondLst>
                              <p:cond delay="5250"/>
                            </p:stCondLst>
                            <p:childTnLst>
                              <p:par>
                                <p:cTn id="37" presetID="22" presetClass="entr" presetSubtype="4" fill="hold" nodeType="afterEffect">
                                  <p:stCondLst>
                                    <p:cond delay="75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00"/>
                                        <p:tgtEl>
                                          <p:spTgt spid="92"/>
                                        </p:tgtEl>
                                      </p:cBhvr>
                                    </p:animEffect>
                                  </p:childTnLst>
                                </p:cTn>
                              </p:par>
                            </p:childTnLst>
                          </p:cTn>
                        </p:par>
                        <p:par>
                          <p:cTn id="40" fill="hold">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124"/>
                                        </p:tgtEl>
                                        <p:attrNameLst>
                                          <p:attrName>style.visibility</p:attrName>
                                        </p:attrNameLst>
                                      </p:cBhvr>
                                      <p:to>
                                        <p:strVal val="visible"/>
                                      </p:to>
                                    </p:set>
                                    <p:animEffect transition="in" filter="fade">
                                      <p:cBhvr>
                                        <p:cTn id="43" dur="500"/>
                                        <p:tgtEl>
                                          <p:spTgt spid="124"/>
                                        </p:tgtEl>
                                      </p:cBhvr>
                                    </p:animEffect>
                                  </p:childTnLst>
                                </p:cTn>
                              </p:par>
                            </p:childTnLst>
                          </p:cTn>
                        </p:par>
                        <p:par>
                          <p:cTn id="44" fill="hold">
                            <p:stCondLst>
                              <p:cond delay="7500"/>
                            </p:stCondLst>
                            <p:childTnLst>
                              <p:par>
                                <p:cTn id="45" presetID="22" presetClass="entr" presetSubtype="4" fill="hold" nodeType="after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childTnLst>
                          </p:cTn>
                        </p:par>
                        <p:par>
                          <p:cTn id="48" fill="hold">
                            <p:stCondLst>
                              <p:cond delay="8750"/>
                            </p:stCondLst>
                            <p:childTnLst>
                              <p:par>
                                <p:cTn id="49" presetID="10" presetClass="entr" presetSubtype="0" fill="hold" grpId="0" nodeType="afterEffect">
                                  <p:stCondLst>
                                    <p:cond delay="50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par>
                          <p:cTn id="52" fill="hold">
                            <p:stCondLst>
                              <p:cond delay="9750"/>
                            </p:stCondLst>
                            <p:childTnLst>
                              <p:par>
                                <p:cTn id="53" presetID="22" presetClass="entr" presetSubtype="4" fill="hold" nodeType="afterEffect">
                                  <p:stCondLst>
                                    <p:cond delay="750"/>
                                  </p:stCondLst>
                                  <p:childTnLst>
                                    <p:set>
                                      <p:cBhvr>
                                        <p:cTn id="54" dur="1" fill="hold">
                                          <p:stCondLst>
                                            <p:cond delay="0"/>
                                          </p:stCondLst>
                                        </p:cTn>
                                        <p:tgtEl>
                                          <p:spTgt spid="110"/>
                                        </p:tgtEl>
                                        <p:attrNameLst>
                                          <p:attrName>style.visibility</p:attrName>
                                        </p:attrNameLst>
                                      </p:cBhvr>
                                      <p:to>
                                        <p:strVal val="visible"/>
                                      </p:to>
                                    </p:set>
                                    <p:animEffect transition="in" filter="wipe(down)">
                                      <p:cBhvr>
                                        <p:cTn id="55" dur="500"/>
                                        <p:tgtEl>
                                          <p:spTgt spid="110"/>
                                        </p:tgtEl>
                                      </p:cBhvr>
                                    </p:animEffect>
                                  </p:childTnLst>
                                </p:cTn>
                              </p:par>
                            </p:childTnLst>
                          </p:cTn>
                        </p:par>
                        <p:par>
                          <p:cTn id="56" fill="hold">
                            <p:stCondLst>
                              <p:cond delay="11000"/>
                            </p:stCondLst>
                            <p:childTnLst>
                              <p:par>
                                <p:cTn id="57" presetID="10" presetClass="entr" presetSubtype="0" fill="hold" grpId="0" nodeType="afterEffect">
                                  <p:stCondLst>
                                    <p:cond delay="50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P spid="125" grpId="0"/>
      <p:bldP spid="126"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5" y="861228"/>
            <a:ext cx="10515600" cy="736600"/>
          </a:xfrm>
        </p:spPr>
        <p:txBody>
          <a:bodyPr>
            <a:normAutofit/>
          </a:bodyPr>
          <a:lstStyle/>
          <a:p>
            <a:r>
              <a:rPr lang="en-GB" sz="2800" b="1" dirty="0" smtClean="0">
                <a:latin typeface="Arial" panose="020B0604020202020204" pitchFamily="34" charset="0"/>
                <a:cs typeface="Arial" panose="020B0604020202020204" pitchFamily="34" charset="0"/>
              </a:rPr>
              <a:t>Living in your area </a:t>
            </a:r>
            <a:r>
              <a:rPr lang="en-GB" sz="2800" b="1" dirty="0" smtClean="0">
                <a:solidFill>
                  <a:srgbClr val="C00000"/>
                </a:solidFill>
                <a:latin typeface="Arial" panose="020B0604020202020204" pitchFamily="34" charset="0"/>
                <a:cs typeface="Arial" panose="020B0604020202020204" pitchFamily="34" charset="0"/>
              </a:rPr>
              <a:t>is cheaper than other </a:t>
            </a:r>
            <a:r>
              <a:rPr lang="en-GB" sz="2800" b="1" dirty="0">
                <a:solidFill>
                  <a:srgbClr val="C00000"/>
                </a:solidFill>
                <a:latin typeface="Arial" panose="020B0604020202020204" pitchFamily="34" charset="0"/>
                <a:cs typeface="Arial" panose="020B0604020202020204" pitchFamily="34" charset="0"/>
              </a:rPr>
              <a:t>a</a:t>
            </a:r>
            <a:r>
              <a:rPr lang="en-GB" sz="2800" b="1" dirty="0" smtClean="0">
                <a:solidFill>
                  <a:srgbClr val="C00000"/>
                </a:solidFill>
                <a:latin typeface="Arial" panose="020B0604020202020204" pitchFamily="34" charset="0"/>
                <a:cs typeface="Arial" panose="020B0604020202020204" pitchFamily="34" charset="0"/>
              </a:rPr>
              <a:t>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28" name="TextBox 27"/>
          <p:cNvSpPr txBox="1"/>
          <p:nvPr/>
        </p:nvSpPr>
        <p:spPr>
          <a:xfrm>
            <a:off x="6813467" y="4422052"/>
            <a:ext cx="1703351"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South Ribble</a:t>
            </a:r>
            <a:endParaRPr lang="en-GB" b="1" dirty="0">
              <a:latin typeface="Arial" panose="020B0604020202020204" pitchFamily="34" charset="0"/>
              <a:cs typeface="Arial" panose="020B0604020202020204" pitchFamily="34" charset="0"/>
            </a:endParaRPr>
          </a:p>
        </p:txBody>
      </p:sp>
      <p:sp>
        <p:nvSpPr>
          <p:cNvPr id="33" name="TextBox 32"/>
          <p:cNvSpPr txBox="1"/>
          <p:nvPr/>
        </p:nvSpPr>
        <p:spPr>
          <a:xfrm>
            <a:off x="1205391" y="4422052"/>
            <a:ext cx="159873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Preston</a:t>
            </a:r>
            <a:endParaRPr lang="en-GB" b="1" dirty="0">
              <a:latin typeface="Arial" panose="020B0604020202020204" pitchFamily="34" charset="0"/>
              <a:cs typeface="Arial" panose="020B0604020202020204" pitchFamily="34" charset="0"/>
            </a:endParaRPr>
          </a:p>
        </p:txBody>
      </p:sp>
      <p:sp>
        <p:nvSpPr>
          <p:cNvPr id="34" name="TextBox 33"/>
          <p:cNvSpPr txBox="1"/>
          <p:nvPr/>
        </p:nvSpPr>
        <p:spPr>
          <a:xfrm>
            <a:off x="3039980" y="4437441"/>
            <a:ext cx="1415303"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Lancashire</a:t>
            </a:r>
            <a:endParaRPr lang="en-GB" sz="1400" b="1" dirty="0">
              <a:latin typeface="Arial" panose="020B0604020202020204" pitchFamily="34" charset="0"/>
              <a:cs typeface="Arial" panose="020B0604020202020204" pitchFamily="34" charset="0"/>
            </a:endParaRPr>
          </a:p>
        </p:txBody>
      </p:sp>
      <p:sp>
        <p:nvSpPr>
          <p:cNvPr id="39" name="TextBox 38"/>
          <p:cNvSpPr txBox="1"/>
          <p:nvPr/>
        </p:nvSpPr>
        <p:spPr>
          <a:xfrm>
            <a:off x="9056992" y="4406663"/>
            <a:ext cx="1703351"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England</a:t>
            </a:r>
            <a:endParaRPr lang="en-GB" sz="2000" b="1" dirty="0">
              <a:latin typeface="Arial" panose="020B0604020202020204" pitchFamily="34" charset="0"/>
              <a:cs typeface="Arial" panose="020B0604020202020204" pitchFamily="34" charset="0"/>
            </a:endParaRPr>
          </a:p>
        </p:txBody>
      </p:sp>
      <p:grpSp>
        <p:nvGrpSpPr>
          <p:cNvPr id="74" name="Group 73"/>
          <p:cNvGrpSpPr/>
          <p:nvPr/>
        </p:nvGrpSpPr>
        <p:grpSpPr>
          <a:xfrm>
            <a:off x="1240474" y="2786887"/>
            <a:ext cx="1456260" cy="1492670"/>
            <a:chOff x="0" y="0"/>
            <a:chExt cx="944880" cy="853440"/>
          </a:xfrm>
          <a:solidFill>
            <a:srgbClr val="C00000"/>
          </a:solidFill>
        </p:grpSpPr>
        <p:sp>
          <p:nvSpPr>
            <p:cNvPr id="75"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6"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77"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79" name="Group 78"/>
          <p:cNvGrpSpPr/>
          <p:nvPr/>
        </p:nvGrpSpPr>
        <p:grpSpPr>
          <a:xfrm>
            <a:off x="2881720" y="2596967"/>
            <a:ext cx="1691101" cy="1733382"/>
            <a:chOff x="0" y="0"/>
            <a:chExt cx="944880" cy="853440"/>
          </a:xfrm>
          <a:solidFill>
            <a:srgbClr val="92D050"/>
          </a:solidFill>
        </p:grpSpPr>
        <p:sp>
          <p:nvSpPr>
            <p:cNvPr id="8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4" name="Group 83"/>
          <p:cNvGrpSpPr/>
          <p:nvPr/>
        </p:nvGrpSpPr>
        <p:grpSpPr>
          <a:xfrm>
            <a:off x="6688007" y="2412169"/>
            <a:ext cx="1871391" cy="1918180"/>
            <a:chOff x="0" y="0"/>
            <a:chExt cx="944880" cy="853440"/>
          </a:xfrm>
          <a:solidFill>
            <a:srgbClr val="C00000"/>
          </a:solidFill>
        </p:grpSpPr>
        <p:sp>
          <p:nvSpPr>
            <p:cNvPr id="85"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6"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7"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9" name="Group 88"/>
          <p:cNvGrpSpPr/>
          <p:nvPr/>
        </p:nvGrpSpPr>
        <p:grpSpPr>
          <a:xfrm>
            <a:off x="8675484" y="1784428"/>
            <a:ext cx="2449715" cy="2510963"/>
            <a:chOff x="0" y="0"/>
            <a:chExt cx="944880" cy="853440"/>
          </a:xfrm>
          <a:solidFill>
            <a:schemeClr val="accent2"/>
          </a:solidFill>
        </p:grpSpPr>
        <p:sp>
          <p:nvSpPr>
            <p:cNvPr id="9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9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93" name="TextBox 92"/>
          <p:cNvSpPr txBox="1"/>
          <p:nvPr/>
        </p:nvSpPr>
        <p:spPr>
          <a:xfrm>
            <a:off x="9061577" y="3157648"/>
            <a:ext cx="1748320"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£240,000</a:t>
            </a:r>
            <a:endParaRPr lang="en-GB" sz="2800" b="1" dirty="0">
              <a:solidFill>
                <a:schemeClr val="bg1"/>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026714" y="5544608"/>
            <a:ext cx="9841564"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Arial" panose="020B0604020202020204" pitchFamily="34" charset="0"/>
                <a:cs typeface="Arial" panose="020B0604020202020204" pitchFamily="34" charset="0"/>
              </a:rPr>
              <a:t>With </a:t>
            </a:r>
            <a:r>
              <a:rPr lang="en-GB" sz="2800" b="1" dirty="0" smtClean="0">
                <a:solidFill>
                  <a:srgbClr val="C00000"/>
                </a:solidFill>
                <a:latin typeface="Arial" panose="020B0604020202020204" pitchFamily="34" charset="0"/>
                <a:cs typeface="Arial" panose="020B0604020202020204" pitchFamily="34" charset="0"/>
              </a:rPr>
              <a:t>cheaper house prices </a:t>
            </a:r>
            <a:r>
              <a:rPr lang="en-GB" sz="2800" b="1" dirty="0" smtClean="0">
                <a:latin typeface="Arial" panose="020B0604020202020204" pitchFamily="34" charset="0"/>
                <a:cs typeface="Arial" panose="020B0604020202020204" pitchFamily="34" charset="0"/>
              </a:rPr>
              <a:t>across your area, you will be able to </a:t>
            </a:r>
            <a:r>
              <a:rPr lang="en-GB" sz="2800" b="1" dirty="0" smtClean="0">
                <a:solidFill>
                  <a:srgbClr val="C00000"/>
                </a:solidFill>
                <a:latin typeface="Arial" panose="020B0604020202020204" pitchFamily="34" charset="0"/>
                <a:cs typeface="Arial" panose="020B0604020202020204" pitchFamily="34" charset="0"/>
              </a:rPr>
              <a:t>save for a house quicker</a:t>
            </a:r>
            <a:r>
              <a:rPr lang="en-GB" sz="2800" b="1" dirty="0" smtClean="0">
                <a:latin typeface="Arial" panose="020B0604020202020204" pitchFamily="34" charset="0"/>
                <a:cs typeface="Arial" panose="020B0604020202020204" pitchFamily="34" charset="0"/>
              </a:rPr>
              <a:t> than other areas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47" name="TextBox 46"/>
          <p:cNvSpPr txBox="1"/>
          <p:nvPr/>
        </p:nvSpPr>
        <p:spPr>
          <a:xfrm>
            <a:off x="6888851" y="3262588"/>
            <a:ext cx="1555635" cy="461665"/>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£165,000</a:t>
            </a:r>
            <a:endParaRPr lang="en-GB" sz="2400" b="1"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2978370" y="3465235"/>
            <a:ext cx="1555635"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£150,000</a:t>
            </a:r>
            <a:endParaRPr lang="en-GB" sz="2000" b="1" dirty="0">
              <a:latin typeface="Arial" panose="020B0604020202020204" pitchFamily="34" charset="0"/>
              <a:cs typeface="Arial" panose="020B0604020202020204" pitchFamily="34" charset="0"/>
            </a:endParaRPr>
          </a:p>
        </p:txBody>
      </p:sp>
      <p:sp>
        <p:nvSpPr>
          <p:cNvPr id="49" name="TextBox 48"/>
          <p:cNvSpPr txBox="1"/>
          <p:nvPr/>
        </p:nvSpPr>
        <p:spPr>
          <a:xfrm>
            <a:off x="1240474" y="3486620"/>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£142,500</a:t>
            </a:r>
            <a:endParaRPr lang="en-GB" sz="2000" b="1" dirty="0">
              <a:solidFill>
                <a:schemeClr val="bg1"/>
              </a:solidFill>
              <a:latin typeface="Arial" panose="020B0604020202020204" pitchFamily="34" charset="0"/>
              <a:cs typeface="Arial" panose="020B0604020202020204" pitchFamily="34" charset="0"/>
            </a:endParaRPr>
          </a:p>
        </p:txBody>
      </p:sp>
      <p:sp>
        <p:nvSpPr>
          <p:cNvPr id="40" name="TextBox 39"/>
          <p:cNvSpPr txBox="1"/>
          <p:nvPr/>
        </p:nvSpPr>
        <p:spPr>
          <a:xfrm>
            <a:off x="4746144" y="4423694"/>
            <a:ext cx="1703351"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Chorley</a:t>
            </a:r>
            <a:endParaRPr lang="en-GB" b="1" dirty="0">
              <a:latin typeface="Arial" panose="020B0604020202020204" pitchFamily="34" charset="0"/>
              <a:cs typeface="Arial" panose="020B0604020202020204" pitchFamily="34" charset="0"/>
            </a:endParaRPr>
          </a:p>
        </p:txBody>
      </p:sp>
      <p:grpSp>
        <p:nvGrpSpPr>
          <p:cNvPr id="41" name="Group 40"/>
          <p:cNvGrpSpPr/>
          <p:nvPr/>
        </p:nvGrpSpPr>
        <p:grpSpPr>
          <a:xfrm>
            <a:off x="4662125" y="2414858"/>
            <a:ext cx="1871391" cy="1918180"/>
            <a:chOff x="0" y="0"/>
            <a:chExt cx="944880" cy="853440"/>
          </a:xfrm>
          <a:solidFill>
            <a:srgbClr val="C00000"/>
          </a:solidFill>
        </p:grpSpPr>
        <p:sp>
          <p:nvSpPr>
            <p:cNvPr id="42"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45"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46" name="TextBox 45"/>
          <p:cNvSpPr txBox="1"/>
          <p:nvPr/>
        </p:nvSpPr>
        <p:spPr>
          <a:xfrm>
            <a:off x="4862969" y="3277977"/>
            <a:ext cx="1555635" cy="461665"/>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£165,000</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39567"/>
      </p:ext>
    </p:extLst>
  </p:cSld>
  <p:clrMapOvr>
    <a:masterClrMapping/>
  </p:clrMapOvr>
  <mc:AlternateContent xmlns:mc="http://schemas.openxmlformats.org/markup-compatibility/2006" xmlns:p14="http://schemas.microsoft.com/office/powerpoint/2010/main">
    <mc:Choice Requires="p14">
      <p:transition spd="med" p14:dur="700" advTm="17000">
        <p:fade/>
      </p:transition>
    </mc:Choice>
    <mc:Fallback xmlns="">
      <p:transition spd="med"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80">
                                          <p:stCondLst>
                                            <p:cond delay="0"/>
                                          </p:stCondLst>
                                        </p:cTn>
                                        <p:tgtEl>
                                          <p:spTgt spid="74"/>
                                        </p:tgtEl>
                                      </p:cBhvr>
                                    </p:animEffect>
                                    <p:anim calcmode="lin" valueType="num">
                                      <p:cBhvr>
                                        <p:cTn id="8"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3" dur="26">
                                          <p:stCondLst>
                                            <p:cond delay="650"/>
                                          </p:stCondLst>
                                        </p:cTn>
                                        <p:tgtEl>
                                          <p:spTgt spid="74"/>
                                        </p:tgtEl>
                                      </p:cBhvr>
                                      <p:to x="100000" y="60000"/>
                                    </p:animScale>
                                    <p:animScale>
                                      <p:cBhvr>
                                        <p:cTn id="14" dur="166" decel="50000">
                                          <p:stCondLst>
                                            <p:cond delay="676"/>
                                          </p:stCondLst>
                                        </p:cTn>
                                        <p:tgtEl>
                                          <p:spTgt spid="74"/>
                                        </p:tgtEl>
                                      </p:cBhvr>
                                      <p:to x="100000" y="100000"/>
                                    </p:animScale>
                                    <p:animScale>
                                      <p:cBhvr>
                                        <p:cTn id="15" dur="26">
                                          <p:stCondLst>
                                            <p:cond delay="1312"/>
                                          </p:stCondLst>
                                        </p:cTn>
                                        <p:tgtEl>
                                          <p:spTgt spid="74"/>
                                        </p:tgtEl>
                                      </p:cBhvr>
                                      <p:to x="100000" y="80000"/>
                                    </p:animScale>
                                    <p:animScale>
                                      <p:cBhvr>
                                        <p:cTn id="16" dur="166" decel="50000">
                                          <p:stCondLst>
                                            <p:cond delay="1338"/>
                                          </p:stCondLst>
                                        </p:cTn>
                                        <p:tgtEl>
                                          <p:spTgt spid="74"/>
                                        </p:tgtEl>
                                      </p:cBhvr>
                                      <p:to x="100000" y="100000"/>
                                    </p:animScale>
                                    <p:animScale>
                                      <p:cBhvr>
                                        <p:cTn id="17" dur="26">
                                          <p:stCondLst>
                                            <p:cond delay="1642"/>
                                          </p:stCondLst>
                                        </p:cTn>
                                        <p:tgtEl>
                                          <p:spTgt spid="74"/>
                                        </p:tgtEl>
                                      </p:cBhvr>
                                      <p:to x="100000" y="90000"/>
                                    </p:animScale>
                                    <p:animScale>
                                      <p:cBhvr>
                                        <p:cTn id="18" dur="166" decel="50000">
                                          <p:stCondLst>
                                            <p:cond delay="1668"/>
                                          </p:stCondLst>
                                        </p:cTn>
                                        <p:tgtEl>
                                          <p:spTgt spid="74"/>
                                        </p:tgtEl>
                                      </p:cBhvr>
                                      <p:to x="100000" y="100000"/>
                                    </p:animScale>
                                    <p:animScale>
                                      <p:cBhvr>
                                        <p:cTn id="19" dur="26">
                                          <p:stCondLst>
                                            <p:cond delay="1808"/>
                                          </p:stCondLst>
                                        </p:cTn>
                                        <p:tgtEl>
                                          <p:spTgt spid="74"/>
                                        </p:tgtEl>
                                      </p:cBhvr>
                                      <p:to x="100000" y="95000"/>
                                    </p:animScale>
                                    <p:animScale>
                                      <p:cBhvr>
                                        <p:cTn id="20" dur="166" decel="50000">
                                          <p:stCondLst>
                                            <p:cond delay="1834"/>
                                          </p:stCondLst>
                                        </p:cTn>
                                        <p:tgtEl>
                                          <p:spTgt spid="74"/>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80">
                                          <p:stCondLst>
                                            <p:cond delay="0"/>
                                          </p:stCondLst>
                                        </p:cTn>
                                        <p:tgtEl>
                                          <p:spTgt spid="79"/>
                                        </p:tgtEl>
                                      </p:cBhvr>
                                    </p:animEffect>
                                    <p:anim calcmode="lin" valueType="num">
                                      <p:cBhvr>
                                        <p:cTn id="24"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29" dur="26">
                                          <p:stCondLst>
                                            <p:cond delay="650"/>
                                          </p:stCondLst>
                                        </p:cTn>
                                        <p:tgtEl>
                                          <p:spTgt spid="79"/>
                                        </p:tgtEl>
                                      </p:cBhvr>
                                      <p:to x="100000" y="60000"/>
                                    </p:animScale>
                                    <p:animScale>
                                      <p:cBhvr>
                                        <p:cTn id="30" dur="166" decel="50000">
                                          <p:stCondLst>
                                            <p:cond delay="676"/>
                                          </p:stCondLst>
                                        </p:cTn>
                                        <p:tgtEl>
                                          <p:spTgt spid="79"/>
                                        </p:tgtEl>
                                      </p:cBhvr>
                                      <p:to x="100000" y="100000"/>
                                    </p:animScale>
                                    <p:animScale>
                                      <p:cBhvr>
                                        <p:cTn id="31" dur="26">
                                          <p:stCondLst>
                                            <p:cond delay="1312"/>
                                          </p:stCondLst>
                                        </p:cTn>
                                        <p:tgtEl>
                                          <p:spTgt spid="79"/>
                                        </p:tgtEl>
                                      </p:cBhvr>
                                      <p:to x="100000" y="80000"/>
                                    </p:animScale>
                                    <p:animScale>
                                      <p:cBhvr>
                                        <p:cTn id="32" dur="166" decel="50000">
                                          <p:stCondLst>
                                            <p:cond delay="1338"/>
                                          </p:stCondLst>
                                        </p:cTn>
                                        <p:tgtEl>
                                          <p:spTgt spid="79"/>
                                        </p:tgtEl>
                                      </p:cBhvr>
                                      <p:to x="100000" y="100000"/>
                                    </p:animScale>
                                    <p:animScale>
                                      <p:cBhvr>
                                        <p:cTn id="33" dur="26">
                                          <p:stCondLst>
                                            <p:cond delay="1642"/>
                                          </p:stCondLst>
                                        </p:cTn>
                                        <p:tgtEl>
                                          <p:spTgt spid="79"/>
                                        </p:tgtEl>
                                      </p:cBhvr>
                                      <p:to x="100000" y="90000"/>
                                    </p:animScale>
                                    <p:animScale>
                                      <p:cBhvr>
                                        <p:cTn id="34" dur="166" decel="50000">
                                          <p:stCondLst>
                                            <p:cond delay="1668"/>
                                          </p:stCondLst>
                                        </p:cTn>
                                        <p:tgtEl>
                                          <p:spTgt spid="79"/>
                                        </p:tgtEl>
                                      </p:cBhvr>
                                      <p:to x="100000" y="100000"/>
                                    </p:animScale>
                                    <p:animScale>
                                      <p:cBhvr>
                                        <p:cTn id="35" dur="26">
                                          <p:stCondLst>
                                            <p:cond delay="1808"/>
                                          </p:stCondLst>
                                        </p:cTn>
                                        <p:tgtEl>
                                          <p:spTgt spid="79"/>
                                        </p:tgtEl>
                                      </p:cBhvr>
                                      <p:to x="100000" y="95000"/>
                                    </p:animScale>
                                    <p:animScale>
                                      <p:cBhvr>
                                        <p:cTn id="36" dur="166" decel="50000">
                                          <p:stCondLst>
                                            <p:cond delay="1834"/>
                                          </p:stCondLst>
                                        </p:cTn>
                                        <p:tgtEl>
                                          <p:spTgt spid="79"/>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80">
                                          <p:stCondLst>
                                            <p:cond delay="0"/>
                                          </p:stCondLst>
                                        </p:cTn>
                                        <p:tgtEl>
                                          <p:spTgt spid="41"/>
                                        </p:tgtEl>
                                      </p:cBhvr>
                                    </p:animEffect>
                                    <p:anim calcmode="lin" valueType="num">
                                      <p:cBhvr>
                                        <p:cTn id="4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5" dur="26">
                                          <p:stCondLst>
                                            <p:cond delay="650"/>
                                          </p:stCondLst>
                                        </p:cTn>
                                        <p:tgtEl>
                                          <p:spTgt spid="41"/>
                                        </p:tgtEl>
                                      </p:cBhvr>
                                      <p:to x="100000" y="60000"/>
                                    </p:animScale>
                                    <p:animScale>
                                      <p:cBhvr>
                                        <p:cTn id="46" dur="166" decel="50000">
                                          <p:stCondLst>
                                            <p:cond delay="676"/>
                                          </p:stCondLst>
                                        </p:cTn>
                                        <p:tgtEl>
                                          <p:spTgt spid="41"/>
                                        </p:tgtEl>
                                      </p:cBhvr>
                                      <p:to x="100000" y="100000"/>
                                    </p:animScale>
                                    <p:animScale>
                                      <p:cBhvr>
                                        <p:cTn id="47" dur="26">
                                          <p:stCondLst>
                                            <p:cond delay="1312"/>
                                          </p:stCondLst>
                                        </p:cTn>
                                        <p:tgtEl>
                                          <p:spTgt spid="41"/>
                                        </p:tgtEl>
                                      </p:cBhvr>
                                      <p:to x="100000" y="80000"/>
                                    </p:animScale>
                                    <p:animScale>
                                      <p:cBhvr>
                                        <p:cTn id="48" dur="166" decel="50000">
                                          <p:stCondLst>
                                            <p:cond delay="1338"/>
                                          </p:stCondLst>
                                        </p:cTn>
                                        <p:tgtEl>
                                          <p:spTgt spid="41"/>
                                        </p:tgtEl>
                                      </p:cBhvr>
                                      <p:to x="100000" y="100000"/>
                                    </p:animScale>
                                    <p:animScale>
                                      <p:cBhvr>
                                        <p:cTn id="49" dur="26">
                                          <p:stCondLst>
                                            <p:cond delay="1642"/>
                                          </p:stCondLst>
                                        </p:cTn>
                                        <p:tgtEl>
                                          <p:spTgt spid="41"/>
                                        </p:tgtEl>
                                      </p:cBhvr>
                                      <p:to x="100000" y="90000"/>
                                    </p:animScale>
                                    <p:animScale>
                                      <p:cBhvr>
                                        <p:cTn id="50" dur="166" decel="50000">
                                          <p:stCondLst>
                                            <p:cond delay="1668"/>
                                          </p:stCondLst>
                                        </p:cTn>
                                        <p:tgtEl>
                                          <p:spTgt spid="41"/>
                                        </p:tgtEl>
                                      </p:cBhvr>
                                      <p:to x="100000" y="100000"/>
                                    </p:animScale>
                                    <p:animScale>
                                      <p:cBhvr>
                                        <p:cTn id="51" dur="26">
                                          <p:stCondLst>
                                            <p:cond delay="1808"/>
                                          </p:stCondLst>
                                        </p:cTn>
                                        <p:tgtEl>
                                          <p:spTgt spid="41"/>
                                        </p:tgtEl>
                                      </p:cBhvr>
                                      <p:to x="100000" y="95000"/>
                                    </p:animScale>
                                    <p:animScale>
                                      <p:cBhvr>
                                        <p:cTn id="52" dur="166" decel="50000">
                                          <p:stCondLst>
                                            <p:cond delay="1834"/>
                                          </p:stCondLst>
                                        </p:cTn>
                                        <p:tgtEl>
                                          <p:spTgt spid="41"/>
                                        </p:tgtEl>
                                      </p:cBhvr>
                                      <p:to x="100000" y="100000"/>
                                    </p:animScale>
                                  </p:childTnLst>
                                </p:cTn>
                              </p:par>
                              <p:par>
                                <p:cTn id="53" presetID="26" presetClass="entr" presetSubtype="0" fill="hold" grpId="0" nodeType="withEffect">
                                  <p:stCondLst>
                                    <p:cond delay="100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80">
                                          <p:stCondLst>
                                            <p:cond delay="0"/>
                                          </p:stCondLst>
                                        </p:cTn>
                                        <p:tgtEl>
                                          <p:spTgt spid="46"/>
                                        </p:tgtEl>
                                      </p:cBhvr>
                                    </p:animEffect>
                                    <p:anim calcmode="lin" valueType="num">
                                      <p:cBhvr>
                                        <p:cTn id="56"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61" dur="26">
                                          <p:stCondLst>
                                            <p:cond delay="650"/>
                                          </p:stCondLst>
                                        </p:cTn>
                                        <p:tgtEl>
                                          <p:spTgt spid="46"/>
                                        </p:tgtEl>
                                      </p:cBhvr>
                                      <p:to x="100000" y="60000"/>
                                    </p:animScale>
                                    <p:animScale>
                                      <p:cBhvr>
                                        <p:cTn id="62" dur="166" decel="50000">
                                          <p:stCondLst>
                                            <p:cond delay="676"/>
                                          </p:stCondLst>
                                        </p:cTn>
                                        <p:tgtEl>
                                          <p:spTgt spid="46"/>
                                        </p:tgtEl>
                                      </p:cBhvr>
                                      <p:to x="100000" y="100000"/>
                                    </p:animScale>
                                    <p:animScale>
                                      <p:cBhvr>
                                        <p:cTn id="63" dur="26">
                                          <p:stCondLst>
                                            <p:cond delay="1312"/>
                                          </p:stCondLst>
                                        </p:cTn>
                                        <p:tgtEl>
                                          <p:spTgt spid="46"/>
                                        </p:tgtEl>
                                      </p:cBhvr>
                                      <p:to x="100000" y="80000"/>
                                    </p:animScale>
                                    <p:animScale>
                                      <p:cBhvr>
                                        <p:cTn id="64" dur="166" decel="50000">
                                          <p:stCondLst>
                                            <p:cond delay="1338"/>
                                          </p:stCondLst>
                                        </p:cTn>
                                        <p:tgtEl>
                                          <p:spTgt spid="46"/>
                                        </p:tgtEl>
                                      </p:cBhvr>
                                      <p:to x="100000" y="100000"/>
                                    </p:animScale>
                                    <p:animScale>
                                      <p:cBhvr>
                                        <p:cTn id="65" dur="26">
                                          <p:stCondLst>
                                            <p:cond delay="1642"/>
                                          </p:stCondLst>
                                        </p:cTn>
                                        <p:tgtEl>
                                          <p:spTgt spid="46"/>
                                        </p:tgtEl>
                                      </p:cBhvr>
                                      <p:to x="100000" y="90000"/>
                                    </p:animScale>
                                    <p:animScale>
                                      <p:cBhvr>
                                        <p:cTn id="66" dur="166" decel="50000">
                                          <p:stCondLst>
                                            <p:cond delay="1668"/>
                                          </p:stCondLst>
                                        </p:cTn>
                                        <p:tgtEl>
                                          <p:spTgt spid="46"/>
                                        </p:tgtEl>
                                      </p:cBhvr>
                                      <p:to x="100000" y="100000"/>
                                    </p:animScale>
                                    <p:animScale>
                                      <p:cBhvr>
                                        <p:cTn id="67" dur="26">
                                          <p:stCondLst>
                                            <p:cond delay="1808"/>
                                          </p:stCondLst>
                                        </p:cTn>
                                        <p:tgtEl>
                                          <p:spTgt spid="46"/>
                                        </p:tgtEl>
                                      </p:cBhvr>
                                      <p:to x="100000" y="95000"/>
                                    </p:animScale>
                                    <p:animScale>
                                      <p:cBhvr>
                                        <p:cTn id="68" dur="166" decel="50000">
                                          <p:stCondLst>
                                            <p:cond delay="1834"/>
                                          </p:stCondLst>
                                        </p:cTn>
                                        <p:tgtEl>
                                          <p:spTgt spid="46"/>
                                        </p:tgtEl>
                                      </p:cBhvr>
                                      <p:to x="100000" y="100000"/>
                                    </p:animScale>
                                  </p:childTnLst>
                                </p:cTn>
                              </p:par>
                              <p:par>
                                <p:cTn id="69" presetID="26" presetClass="entr" presetSubtype="0" fill="hold" nodeType="withEffect">
                                  <p:stCondLst>
                                    <p:cond delay="1000"/>
                                  </p:stCondLst>
                                  <p:childTnLst>
                                    <p:set>
                                      <p:cBhvr>
                                        <p:cTn id="70" dur="1" fill="hold">
                                          <p:stCondLst>
                                            <p:cond delay="0"/>
                                          </p:stCondLst>
                                        </p:cTn>
                                        <p:tgtEl>
                                          <p:spTgt spid="84"/>
                                        </p:tgtEl>
                                        <p:attrNameLst>
                                          <p:attrName>style.visibility</p:attrName>
                                        </p:attrNameLst>
                                      </p:cBhvr>
                                      <p:to>
                                        <p:strVal val="visible"/>
                                      </p:to>
                                    </p:set>
                                    <p:animEffect transition="in" filter="wipe(down)">
                                      <p:cBhvr>
                                        <p:cTn id="71" dur="580">
                                          <p:stCondLst>
                                            <p:cond delay="0"/>
                                          </p:stCondLst>
                                        </p:cTn>
                                        <p:tgtEl>
                                          <p:spTgt spid="84"/>
                                        </p:tgtEl>
                                      </p:cBhvr>
                                    </p:animEffect>
                                    <p:anim calcmode="lin" valueType="num">
                                      <p:cBhvr>
                                        <p:cTn id="72"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7" dur="26">
                                          <p:stCondLst>
                                            <p:cond delay="650"/>
                                          </p:stCondLst>
                                        </p:cTn>
                                        <p:tgtEl>
                                          <p:spTgt spid="84"/>
                                        </p:tgtEl>
                                      </p:cBhvr>
                                      <p:to x="100000" y="60000"/>
                                    </p:animScale>
                                    <p:animScale>
                                      <p:cBhvr>
                                        <p:cTn id="78" dur="166" decel="50000">
                                          <p:stCondLst>
                                            <p:cond delay="676"/>
                                          </p:stCondLst>
                                        </p:cTn>
                                        <p:tgtEl>
                                          <p:spTgt spid="84"/>
                                        </p:tgtEl>
                                      </p:cBhvr>
                                      <p:to x="100000" y="100000"/>
                                    </p:animScale>
                                    <p:animScale>
                                      <p:cBhvr>
                                        <p:cTn id="79" dur="26">
                                          <p:stCondLst>
                                            <p:cond delay="1312"/>
                                          </p:stCondLst>
                                        </p:cTn>
                                        <p:tgtEl>
                                          <p:spTgt spid="84"/>
                                        </p:tgtEl>
                                      </p:cBhvr>
                                      <p:to x="100000" y="80000"/>
                                    </p:animScale>
                                    <p:animScale>
                                      <p:cBhvr>
                                        <p:cTn id="80" dur="166" decel="50000">
                                          <p:stCondLst>
                                            <p:cond delay="1338"/>
                                          </p:stCondLst>
                                        </p:cTn>
                                        <p:tgtEl>
                                          <p:spTgt spid="84"/>
                                        </p:tgtEl>
                                      </p:cBhvr>
                                      <p:to x="100000" y="100000"/>
                                    </p:animScale>
                                    <p:animScale>
                                      <p:cBhvr>
                                        <p:cTn id="81" dur="26">
                                          <p:stCondLst>
                                            <p:cond delay="1642"/>
                                          </p:stCondLst>
                                        </p:cTn>
                                        <p:tgtEl>
                                          <p:spTgt spid="84"/>
                                        </p:tgtEl>
                                      </p:cBhvr>
                                      <p:to x="100000" y="90000"/>
                                    </p:animScale>
                                    <p:animScale>
                                      <p:cBhvr>
                                        <p:cTn id="82" dur="166" decel="50000">
                                          <p:stCondLst>
                                            <p:cond delay="1668"/>
                                          </p:stCondLst>
                                        </p:cTn>
                                        <p:tgtEl>
                                          <p:spTgt spid="84"/>
                                        </p:tgtEl>
                                      </p:cBhvr>
                                      <p:to x="100000" y="100000"/>
                                    </p:animScale>
                                    <p:animScale>
                                      <p:cBhvr>
                                        <p:cTn id="83" dur="26">
                                          <p:stCondLst>
                                            <p:cond delay="1808"/>
                                          </p:stCondLst>
                                        </p:cTn>
                                        <p:tgtEl>
                                          <p:spTgt spid="84"/>
                                        </p:tgtEl>
                                      </p:cBhvr>
                                      <p:to x="100000" y="95000"/>
                                    </p:animScale>
                                    <p:animScale>
                                      <p:cBhvr>
                                        <p:cTn id="84" dur="166" decel="50000">
                                          <p:stCondLst>
                                            <p:cond delay="1834"/>
                                          </p:stCondLst>
                                        </p:cTn>
                                        <p:tgtEl>
                                          <p:spTgt spid="84"/>
                                        </p:tgtEl>
                                      </p:cBhvr>
                                      <p:to x="100000" y="100000"/>
                                    </p:animScale>
                                  </p:childTnLst>
                                </p:cTn>
                              </p:par>
                              <p:par>
                                <p:cTn id="85" presetID="26" presetClass="entr" presetSubtype="0" fill="hold" nodeType="withEffect">
                                  <p:stCondLst>
                                    <p:cond delay="1000"/>
                                  </p:stCondLst>
                                  <p:childTnLst>
                                    <p:set>
                                      <p:cBhvr>
                                        <p:cTn id="86" dur="1" fill="hold">
                                          <p:stCondLst>
                                            <p:cond delay="0"/>
                                          </p:stCondLst>
                                        </p:cTn>
                                        <p:tgtEl>
                                          <p:spTgt spid="89"/>
                                        </p:tgtEl>
                                        <p:attrNameLst>
                                          <p:attrName>style.visibility</p:attrName>
                                        </p:attrNameLst>
                                      </p:cBhvr>
                                      <p:to>
                                        <p:strVal val="visible"/>
                                      </p:to>
                                    </p:set>
                                    <p:animEffect transition="in" filter="wipe(down)">
                                      <p:cBhvr>
                                        <p:cTn id="87" dur="580">
                                          <p:stCondLst>
                                            <p:cond delay="0"/>
                                          </p:stCondLst>
                                        </p:cTn>
                                        <p:tgtEl>
                                          <p:spTgt spid="89"/>
                                        </p:tgtEl>
                                      </p:cBhvr>
                                    </p:animEffect>
                                    <p:anim calcmode="lin" valueType="num">
                                      <p:cBhvr>
                                        <p:cTn id="88"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93" dur="26">
                                          <p:stCondLst>
                                            <p:cond delay="650"/>
                                          </p:stCondLst>
                                        </p:cTn>
                                        <p:tgtEl>
                                          <p:spTgt spid="89"/>
                                        </p:tgtEl>
                                      </p:cBhvr>
                                      <p:to x="100000" y="60000"/>
                                    </p:animScale>
                                    <p:animScale>
                                      <p:cBhvr>
                                        <p:cTn id="94" dur="166" decel="50000">
                                          <p:stCondLst>
                                            <p:cond delay="676"/>
                                          </p:stCondLst>
                                        </p:cTn>
                                        <p:tgtEl>
                                          <p:spTgt spid="89"/>
                                        </p:tgtEl>
                                      </p:cBhvr>
                                      <p:to x="100000" y="100000"/>
                                    </p:animScale>
                                    <p:animScale>
                                      <p:cBhvr>
                                        <p:cTn id="95" dur="26">
                                          <p:stCondLst>
                                            <p:cond delay="1312"/>
                                          </p:stCondLst>
                                        </p:cTn>
                                        <p:tgtEl>
                                          <p:spTgt spid="89"/>
                                        </p:tgtEl>
                                      </p:cBhvr>
                                      <p:to x="100000" y="80000"/>
                                    </p:animScale>
                                    <p:animScale>
                                      <p:cBhvr>
                                        <p:cTn id="96" dur="166" decel="50000">
                                          <p:stCondLst>
                                            <p:cond delay="1338"/>
                                          </p:stCondLst>
                                        </p:cTn>
                                        <p:tgtEl>
                                          <p:spTgt spid="89"/>
                                        </p:tgtEl>
                                      </p:cBhvr>
                                      <p:to x="100000" y="100000"/>
                                    </p:animScale>
                                    <p:animScale>
                                      <p:cBhvr>
                                        <p:cTn id="97" dur="26">
                                          <p:stCondLst>
                                            <p:cond delay="1642"/>
                                          </p:stCondLst>
                                        </p:cTn>
                                        <p:tgtEl>
                                          <p:spTgt spid="89"/>
                                        </p:tgtEl>
                                      </p:cBhvr>
                                      <p:to x="100000" y="90000"/>
                                    </p:animScale>
                                    <p:animScale>
                                      <p:cBhvr>
                                        <p:cTn id="98" dur="166" decel="50000">
                                          <p:stCondLst>
                                            <p:cond delay="1668"/>
                                          </p:stCondLst>
                                        </p:cTn>
                                        <p:tgtEl>
                                          <p:spTgt spid="89"/>
                                        </p:tgtEl>
                                      </p:cBhvr>
                                      <p:to x="100000" y="100000"/>
                                    </p:animScale>
                                    <p:animScale>
                                      <p:cBhvr>
                                        <p:cTn id="99" dur="26">
                                          <p:stCondLst>
                                            <p:cond delay="1808"/>
                                          </p:stCondLst>
                                        </p:cTn>
                                        <p:tgtEl>
                                          <p:spTgt spid="89"/>
                                        </p:tgtEl>
                                      </p:cBhvr>
                                      <p:to x="100000" y="95000"/>
                                    </p:animScale>
                                    <p:animScale>
                                      <p:cBhvr>
                                        <p:cTn id="100" dur="166" decel="50000">
                                          <p:stCondLst>
                                            <p:cond delay="1834"/>
                                          </p:stCondLst>
                                        </p:cTn>
                                        <p:tgtEl>
                                          <p:spTgt spid="89"/>
                                        </p:tgtEl>
                                      </p:cBhvr>
                                      <p:to x="100000" y="100000"/>
                                    </p:animScale>
                                  </p:childTnLst>
                                </p:cTn>
                              </p:par>
                              <p:par>
                                <p:cTn id="101" presetID="26" presetClass="entr" presetSubtype="0" fill="hold" grpId="0" nodeType="withEffect">
                                  <p:stCondLst>
                                    <p:cond delay="1000"/>
                                  </p:stCondLst>
                                  <p:childTnLst>
                                    <p:set>
                                      <p:cBhvr>
                                        <p:cTn id="102" dur="1" fill="hold">
                                          <p:stCondLst>
                                            <p:cond delay="0"/>
                                          </p:stCondLst>
                                        </p:cTn>
                                        <p:tgtEl>
                                          <p:spTgt spid="93"/>
                                        </p:tgtEl>
                                        <p:attrNameLst>
                                          <p:attrName>style.visibility</p:attrName>
                                        </p:attrNameLst>
                                      </p:cBhvr>
                                      <p:to>
                                        <p:strVal val="visible"/>
                                      </p:to>
                                    </p:set>
                                    <p:animEffect transition="in" filter="wipe(down)">
                                      <p:cBhvr>
                                        <p:cTn id="103" dur="580">
                                          <p:stCondLst>
                                            <p:cond delay="0"/>
                                          </p:stCondLst>
                                        </p:cTn>
                                        <p:tgtEl>
                                          <p:spTgt spid="93"/>
                                        </p:tgtEl>
                                      </p:cBhvr>
                                    </p:animEffect>
                                    <p:anim calcmode="lin" valueType="num">
                                      <p:cBhvr>
                                        <p:cTn id="104"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109" dur="26">
                                          <p:stCondLst>
                                            <p:cond delay="650"/>
                                          </p:stCondLst>
                                        </p:cTn>
                                        <p:tgtEl>
                                          <p:spTgt spid="93"/>
                                        </p:tgtEl>
                                      </p:cBhvr>
                                      <p:to x="100000" y="60000"/>
                                    </p:animScale>
                                    <p:animScale>
                                      <p:cBhvr>
                                        <p:cTn id="110" dur="166" decel="50000">
                                          <p:stCondLst>
                                            <p:cond delay="676"/>
                                          </p:stCondLst>
                                        </p:cTn>
                                        <p:tgtEl>
                                          <p:spTgt spid="93"/>
                                        </p:tgtEl>
                                      </p:cBhvr>
                                      <p:to x="100000" y="100000"/>
                                    </p:animScale>
                                    <p:animScale>
                                      <p:cBhvr>
                                        <p:cTn id="111" dur="26">
                                          <p:stCondLst>
                                            <p:cond delay="1312"/>
                                          </p:stCondLst>
                                        </p:cTn>
                                        <p:tgtEl>
                                          <p:spTgt spid="93"/>
                                        </p:tgtEl>
                                      </p:cBhvr>
                                      <p:to x="100000" y="80000"/>
                                    </p:animScale>
                                    <p:animScale>
                                      <p:cBhvr>
                                        <p:cTn id="112" dur="166" decel="50000">
                                          <p:stCondLst>
                                            <p:cond delay="1338"/>
                                          </p:stCondLst>
                                        </p:cTn>
                                        <p:tgtEl>
                                          <p:spTgt spid="93"/>
                                        </p:tgtEl>
                                      </p:cBhvr>
                                      <p:to x="100000" y="100000"/>
                                    </p:animScale>
                                    <p:animScale>
                                      <p:cBhvr>
                                        <p:cTn id="113" dur="26">
                                          <p:stCondLst>
                                            <p:cond delay="1642"/>
                                          </p:stCondLst>
                                        </p:cTn>
                                        <p:tgtEl>
                                          <p:spTgt spid="93"/>
                                        </p:tgtEl>
                                      </p:cBhvr>
                                      <p:to x="100000" y="90000"/>
                                    </p:animScale>
                                    <p:animScale>
                                      <p:cBhvr>
                                        <p:cTn id="114" dur="166" decel="50000">
                                          <p:stCondLst>
                                            <p:cond delay="1668"/>
                                          </p:stCondLst>
                                        </p:cTn>
                                        <p:tgtEl>
                                          <p:spTgt spid="93"/>
                                        </p:tgtEl>
                                      </p:cBhvr>
                                      <p:to x="100000" y="100000"/>
                                    </p:animScale>
                                    <p:animScale>
                                      <p:cBhvr>
                                        <p:cTn id="115" dur="26">
                                          <p:stCondLst>
                                            <p:cond delay="1808"/>
                                          </p:stCondLst>
                                        </p:cTn>
                                        <p:tgtEl>
                                          <p:spTgt spid="93"/>
                                        </p:tgtEl>
                                      </p:cBhvr>
                                      <p:to x="100000" y="95000"/>
                                    </p:animScale>
                                    <p:animScale>
                                      <p:cBhvr>
                                        <p:cTn id="116" dur="166" decel="50000">
                                          <p:stCondLst>
                                            <p:cond delay="1834"/>
                                          </p:stCondLst>
                                        </p:cTn>
                                        <p:tgtEl>
                                          <p:spTgt spid="93"/>
                                        </p:tgtEl>
                                      </p:cBhvr>
                                      <p:to x="100000" y="100000"/>
                                    </p:animScale>
                                  </p:childTnLst>
                                </p:cTn>
                              </p:par>
                              <p:par>
                                <p:cTn id="117" presetID="26" presetClass="entr" presetSubtype="0" fill="hold" grpId="0" nodeType="withEffect">
                                  <p:stCondLst>
                                    <p:cond delay="1000"/>
                                  </p:stCondLst>
                                  <p:childTnLst>
                                    <p:set>
                                      <p:cBhvr>
                                        <p:cTn id="118" dur="1" fill="hold">
                                          <p:stCondLst>
                                            <p:cond delay="0"/>
                                          </p:stCondLst>
                                        </p:cTn>
                                        <p:tgtEl>
                                          <p:spTgt spid="47"/>
                                        </p:tgtEl>
                                        <p:attrNameLst>
                                          <p:attrName>style.visibility</p:attrName>
                                        </p:attrNameLst>
                                      </p:cBhvr>
                                      <p:to>
                                        <p:strVal val="visible"/>
                                      </p:to>
                                    </p:set>
                                    <p:animEffect transition="in" filter="wipe(down)">
                                      <p:cBhvr>
                                        <p:cTn id="119" dur="580">
                                          <p:stCondLst>
                                            <p:cond delay="0"/>
                                          </p:stCondLst>
                                        </p:cTn>
                                        <p:tgtEl>
                                          <p:spTgt spid="47"/>
                                        </p:tgtEl>
                                      </p:cBhvr>
                                    </p:animEffect>
                                    <p:anim calcmode="lin" valueType="num">
                                      <p:cBhvr>
                                        <p:cTn id="12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25" dur="26">
                                          <p:stCondLst>
                                            <p:cond delay="650"/>
                                          </p:stCondLst>
                                        </p:cTn>
                                        <p:tgtEl>
                                          <p:spTgt spid="47"/>
                                        </p:tgtEl>
                                      </p:cBhvr>
                                      <p:to x="100000" y="60000"/>
                                    </p:animScale>
                                    <p:animScale>
                                      <p:cBhvr>
                                        <p:cTn id="126" dur="166" decel="50000">
                                          <p:stCondLst>
                                            <p:cond delay="676"/>
                                          </p:stCondLst>
                                        </p:cTn>
                                        <p:tgtEl>
                                          <p:spTgt spid="47"/>
                                        </p:tgtEl>
                                      </p:cBhvr>
                                      <p:to x="100000" y="100000"/>
                                    </p:animScale>
                                    <p:animScale>
                                      <p:cBhvr>
                                        <p:cTn id="127" dur="26">
                                          <p:stCondLst>
                                            <p:cond delay="1312"/>
                                          </p:stCondLst>
                                        </p:cTn>
                                        <p:tgtEl>
                                          <p:spTgt spid="47"/>
                                        </p:tgtEl>
                                      </p:cBhvr>
                                      <p:to x="100000" y="80000"/>
                                    </p:animScale>
                                    <p:animScale>
                                      <p:cBhvr>
                                        <p:cTn id="128" dur="166" decel="50000">
                                          <p:stCondLst>
                                            <p:cond delay="1338"/>
                                          </p:stCondLst>
                                        </p:cTn>
                                        <p:tgtEl>
                                          <p:spTgt spid="47"/>
                                        </p:tgtEl>
                                      </p:cBhvr>
                                      <p:to x="100000" y="100000"/>
                                    </p:animScale>
                                    <p:animScale>
                                      <p:cBhvr>
                                        <p:cTn id="129" dur="26">
                                          <p:stCondLst>
                                            <p:cond delay="1642"/>
                                          </p:stCondLst>
                                        </p:cTn>
                                        <p:tgtEl>
                                          <p:spTgt spid="47"/>
                                        </p:tgtEl>
                                      </p:cBhvr>
                                      <p:to x="100000" y="90000"/>
                                    </p:animScale>
                                    <p:animScale>
                                      <p:cBhvr>
                                        <p:cTn id="130" dur="166" decel="50000">
                                          <p:stCondLst>
                                            <p:cond delay="1668"/>
                                          </p:stCondLst>
                                        </p:cTn>
                                        <p:tgtEl>
                                          <p:spTgt spid="47"/>
                                        </p:tgtEl>
                                      </p:cBhvr>
                                      <p:to x="100000" y="100000"/>
                                    </p:animScale>
                                    <p:animScale>
                                      <p:cBhvr>
                                        <p:cTn id="131" dur="26">
                                          <p:stCondLst>
                                            <p:cond delay="1808"/>
                                          </p:stCondLst>
                                        </p:cTn>
                                        <p:tgtEl>
                                          <p:spTgt spid="47"/>
                                        </p:tgtEl>
                                      </p:cBhvr>
                                      <p:to x="100000" y="95000"/>
                                    </p:animScale>
                                    <p:animScale>
                                      <p:cBhvr>
                                        <p:cTn id="132" dur="166" decel="50000">
                                          <p:stCondLst>
                                            <p:cond delay="1834"/>
                                          </p:stCondLst>
                                        </p:cTn>
                                        <p:tgtEl>
                                          <p:spTgt spid="47"/>
                                        </p:tgtEl>
                                      </p:cBhvr>
                                      <p:to x="100000" y="100000"/>
                                    </p:animScale>
                                  </p:childTnLst>
                                </p:cTn>
                              </p:par>
                              <p:par>
                                <p:cTn id="133" presetID="26" presetClass="entr" presetSubtype="0" fill="hold" grpId="0" nodeType="withEffect">
                                  <p:stCondLst>
                                    <p:cond delay="100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80">
                                          <p:stCondLst>
                                            <p:cond delay="0"/>
                                          </p:stCondLst>
                                        </p:cTn>
                                        <p:tgtEl>
                                          <p:spTgt spid="48"/>
                                        </p:tgtEl>
                                      </p:cBhvr>
                                    </p:animEffect>
                                    <p:anim calcmode="lin" valueType="num">
                                      <p:cBhvr>
                                        <p:cTn id="13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41" dur="26">
                                          <p:stCondLst>
                                            <p:cond delay="650"/>
                                          </p:stCondLst>
                                        </p:cTn>
                                        <p:tgtEl>
                                          <p:spTgt spid="48"/>
                                        </p:tgtEl>
                                      </p:cBhvr>
                                      <p:to x="100000" y="60000"/>
                                    </p:animScale>
                                    <p:animScale>
                                      <p:cBhvr>
                                        <p:cTn id="142" dur="166" decel="50000">
                                          <p:stCondLst>
                                            <p:cond delay="676"/>
                                          </p:stCondLst>
                                        </p:cTn>
                                        <p:tgtEl>
                                          <p:spTgt spid="48"/>
                                        </p:tgtEl>
                                      </p:cBhvr>
                                      <p:to x="100000" y="100000"/>
                                    </p:animScale>
                                    <p:animScale>
                                      <p:cBhvr>
                                        <p:cTn id="143" dur="26">
                                          <p:stCondLst>
                                            <p:cond delay="1312"/>
                                          </p:stCondLst>
                                        </p:cTn>
                                        <p:tgtEl>
                                          <p:spTgt spid="48"/>
                                        </p:tgtEl>
                                      </p:cBhvr>
                                      <p:to x="100000" y="80000"/>
                                    </p:animScale>
                                    <p:animScale>
                                      <p:cBhvr>
                                        <p:cTn id="144" dur="166" decel="50000">
                                          <p:stCondLst>
                                            <p:cond delay="1338"/>
                                          </p:stCondLst>
                                        </p:cTn>
                                        <p:tgtEl>
                                          <p:spTgt spid="48"/>
                                        </p:tgtEl>
                                      </p:cBhvr>
                                      <p:to x="100000" y="100000"/>
                                    </p:animScale>
                                    <p:animScale>
                                      <p:cBhvr>
                                        <p:cTn id="145" dur="26">
                                          <p:stCondLst>
                                            <p:cond delay="1642"/>
                                          </p:stCondLst>
                                        </p:cTn>
                                        <p:tgtEl>
                                          <p:spTgt spid="48"/>
                                        </p:tgtEl>
                                      </p:cBhvr>
                                      <p:to x="100000" y="90000"/>
                                    </p:animScale>
                                    <p:animScale>
                                      <p:cBhvr>
                                        <p:cTn id="146" dur="166" decel="50000">
                                          <p:stCondLst>
                                            <p:cond delay="1668"/>
                                          </p:stCondLst>
                                        </p:cTn>
                                        <p:tgtEl>
                                          <p:spTgt spid="48"/>
                                        </p:tgtEl>
                                      </p:cBhvr>
                                      <p:to x="100000" y="100000"/>
                                    </p:animScale>
                                    <p:animScale>
                                      <p:cBhvr>
                                        <p:cTn id="147" dur="26">
                                          <p:stCondLst>
                                            <p:cond delay="1808"/>
                                          </p:stCondLst>
                                        </p:cTn>
                                        <p:tgtEl>
                                          <p:spTgt spid="48"/>
                                        </p:tgtEl>
                                      </p:cBhvr>
                                      <p:to x="100000" y="95000"/>
                                    </p:animScale>
                                    <p:animScale>
                                      <p:cBhvr>
                                        <p:cTn id="148" dur="166" decel="50000">
                                          <p:stCondLst>
                                            <p:cond delay="1834"/>
                                          </p:stCondLst>
                                        </p:cTn>
                                        <p:tgtEl>
                                          <p:spTgt spid="48"/>
                                        </p:tgtEl>
                                      </p:cBhvr>
                                      <p:to x="100000" y="100000"/>
                                    </p:animScale>
                                  </p:childTnLst>
                                </p:cTn>
                              </p:par>
                              <p:par>
                                <p:cTn id="149" presetID="26" presetClass="entr" presetSubtype="0" fill="hold" grpId="0" nodeType="withEffect">
                                  <p:stCondLst>
                                    <p:cond delay="1000"/>
                                  </p:stCondLst>
                                  <p:childTnLst>
                                    <p:set>
                                      <p:cBhvr>
                                        <p:cTn id="150" dur="1" fill="hold">
                                          <p:stCondLst>
                                            <p:cond delay="0"/>
                                          </p:stCondLst>
                                        </p:cTn>
                                        <p:tgtEl>
                                          <p:spTgt spid="49"/>
                                        </p:tgtEl>
                                        <p:attrNameLst>
                                          <p:attrName>style.visibility</p:attrName>
                                        </p:attrNameLst>
                                      </p:cBhvr>
                                      <p:to>
                                        <p:strVal val="visible"/>
                                      </p:to>
                                    </p:set>
                                    <p:animEffect transition="in" filter="wipe(down)">
                                      <p:cBhvr>
                                        <p:cTn id="151" dur="580">
                                          <p:stCondLst>
                                            <p:cond delay="0"/>
                                          </p:stCondLst>
                                        </p:cTn>
                                        <p:tgtEl>
                                          <p:spTgt spid="49"/>
                                        </p:tgtEl>
                                      </p:cBhvr>
                                    </p:animEffect>
                                    <p:anim calcmode="lin" valueType="num">
                                      <p:cBhvr>
                                        <p:cTn id="15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7" dur="26">
                                          <p:stCondLst>
                                            <p:cond delay="650"/>
                                          </p:stCondLst>
                                        </p:cTn>
                                        <p:tgtEl>
                                          <p:spTgt spid="49"/>
                                        </p:tgtEl>
                                      </p:cBhvr>
                                      <p:to x="100000" y="60000"/>
                                    </p:animScale>
                                    <p:animScale>
                                      <p:cBhvr>
                                        <p:cTn id="158" dur="166" decel="50000">
                                          <p:stCondLst>
                                            <p:cond delay="676"/>
                                          </p:stCondLst>
                                        </p:cTn>
                                        <p:tgtEl>
                                          <p:spTgt spid="49"/>
                                        </p:tgtEl>
                                      </p:cBhvr>
                                      <p:to x="100000" y="100000"/>
                                    </p:animScale>
                                    <p:animScale>
                                      <p:cBhvr>
                                        <p:cTn id="159" dur="26">
                                          <p:stCondLst>
                                            <p:cond delay="1312"/>
                                          </p:stCondLst>
                                        </p:cTn>
                                        <p:tgtEl>
                                          <p:spTgt spid="49"/>
                                        </p:tgtEl>
                                      </p:cBhvr>
                                      <p:to x="100000" y="80000"/>
                                    </p:animScale>
                                    <p:animScale>
                                      <p:cBhvr>
                                        <p:cTn id="160" dur="166" decel="50000">
                                          <p:stCondLst>
                                            <p:cond delay="1338"/>
                                          </p:stCondLst>
                                        </p:cTn>
                                        <p:tgtEl>
                                          <p:spTgt spid="49"/>
                                        </p:tgtEl>
                                      </p:cBhvr>
                                      <p:to x="100000" y="100000"/>
                                    </p:animScale>
                                    <p:animScale>
                                      <p:cBhvr>
                                        <p:cTn id="161" dur="26">
                                          <p:stCondLst>
                                            <p:cond delay="1642"/>
                                          </p:stCondLst>
                                        </p:cTn>
                                        <p:tgtEl>
                                          <p:spTgt spid="49"/>
                                        </p:tgtEl>
                                      </p:cBhvr>
                                      <p:to x="100000" y="90000"/>
                                    </p:animScale>
                                    <p:animScale>
                                      <p:cBhvr>
                                        <p:cTn id="162" dur="166" decel="50000">
                                          <p:stCondLst>
                                            <p:cond delay="1668"/>
                                          </p:stCondLst>
                                        </p:cTn>
                                        <p:tgtEl>
                                          <p:spTgt spid="49"/>
                                        </p:tgtEl>
                                      </p:cBhvr>
                                      <p:to x="100000" y="100000"/>
                                    </p:animScale>
                                    <p:animScale>
                                      <p:cBhvr>
                                        <p:cTn id="163" dur="26">
                                          <p:stCondLst>
                                            <p:cond delay="1808"/>
                                          </p:stCondLst>
                                        </p:cTn>
                                        <p:tgtEl>
                                          <p:spTgt spid="49"/>
                                        </p:tgtEl>
                                      </p:cBhvr>
                                      <p:to x="100000" y="95000"/>
                                    </p:animScale>
                                    <p:animScale>
                                      <p:cBhvr>
                                        <p:cTn id="164" dur="166" decel="50000">
                                          <p:stCondLst>
                                            <p:cond delay="1834"/>
                                          </p:stCondLst>
                                        </p:cTn>
                                        <p:tgtEl>
                                          <p:spTgt spid="49"/>
                                        </p:tgtEl>
                                      </p:cBhvr>
                                      <p:to x="100000" y="100000"/>
                                    </p:animScale>
                                  </p:childTnLst>
                                </p:cTn>
                              </p:par>
                            </p:childTnLst>
                          </p:cTn>
                        </p:par>
                        <p:par>
                          <p:cTn id="165" fill="hold">
                            <p:stCondLst>
                              <p:cond delay="3000"/>
                            </p:stCondLst>
                            <p:childTnLst>
                              <p:par>
                                <p:cTn id="166" presetID="10" presetClass="entr" presetSubtype="0" fill="hold" grpId="0" nodeType="afterEffect">
                                  <p:stCondLst>
                                    <p:cond delay="500"/>
                                  </p:stCondLst>
                                  <p:childTnLst>
                                    <p:set>
                                      <p:cBhvr>
                                        <p:cTn id="167" dur="1" fill="hold">
                                          <p:stCondLst>
                                            <p:cond delay="0"/>
                                          </p:stCondLst>
                                        </p:cTn>
                                        <p:tgtEl>
                                          <p:spTgt spid="33"/>
                                        </p:tgtEl>
                                        <p:attrNameLst>
                                          <p:attrName>style.visibility</p:attrName>
                                        </p:attrNameLst>
                                      </p:cBhvr>
                                      <p:to>
                                        <p:strVal val="visible"/>
                                      </p:to>
                                    </p:set>
                                    <p:animEffect transition="in" filter="fade">
                                      <p:cBhvr>
                                        <p:cTn id="168" dur="500"/>
                                        <p:tgtEl>
                                          <p:spTgt spid="33"/>
                                        </p:tgtEl>
                                      </p:cBhvr>
                                    </p:animEffect>
                                  </p:childTnLst>
                                </p:cTn>
                              </p:par>
                            </p:childTnLst>
                          </p:cTn>
                        </p:par>
                        <p:par>
                          <p:cTn id="169" fill="hold">
                            <p:stCondLst>
                              <p:cond delay="4000"/>
                            </p:stCondLst>
                            <p:childTnLst>
                              <p:par>
                                <p:cTn id="170" presetID="10" presetClass="entr" presetSubtype="0" fill="hold" grpId="0" nodeType="afterEffect">
                                  <p:stCondLst>
                                    <p:cond delay="500"/>
                                  </p:stCondLst>
                                  <p:childTnLst>
                                    <p:set>
                                      <p:cBhvr>
                                        <p:cTn id="171" dur="1" fill="hold">
                                          <p:stCondLst>
                                            <p:cond delay="0"/>
                                          </p:stCondLst>
                                        </p:cTn>
                                        <p:tgtEl>
                                          <p:spTgt spid="34"/>
                                        </p:tgtEl>
                                        <p:attrNameLst>
                                          <p:attrName>style.visibility</p:attrName>
                                        </p:attrNameLst>
                                      </p:cBhvr>
                                      <p:to>
                                        <p:strVal val="visible"/>
                                      </p:to>
                                    </p:set>
                                    <p:animEffect transition="in" filter="fade">
                                      <p:cBhvr>
                                        <p:cTn id="172" dur="500"/>
                                        <p:tgtEl>
                                          <p:spTgt spid="34"/>
                                        </p:tgtEl>
                                      </p:cBhvr>
                                    </p:animEffect>
                                  </p:childTnLst>
                                </p:cTn>
                              </p:par>
                            </p:childTnLst>
                          </p:cTn>
                        </p:par>
                        <p:par>
                          <p:cTn id="173" fill="hold">
                            <p:stCondLst>
                              <p:cond delay="5000"/>
                            </p:stCondLst>
                            <p:childTnLst>
                              <p:par>
                                <p:cTn id="174" presetID="10" presetClass="entr" presetSubtype="0" fill="hold" grpId="0" nodeType="afterEffect">
                                  <p:stCondLst>
                                    <p:cond delay="50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500"/>
                                        <p:tgtEl>
                                          <p:spTgt spid="40"/>
                                        </p:tgtEl>
                                      </p:cBhvr>
                                    </p:animEffect>
                                  </p:childTnLst>
                                </p:cTn>
                              </p:par>
                            </p:childTnLst>
                          </p:cTn>
                        </p:par>
                        <p:par>
                          <p:cTn id="177" fill="hold">
                            <p:stCondLst>
                              <p:cond delay="6000"/>
                            </p:stCondLst>
                            <p:childTnLst>
                              <p:par>
                                <p:cTn id="178" presetID="10" presetClass="entr" presetSubtype="0" fill="hold" grpId="0" nodeType="afterEffect">
                                  <p:stCondLst>
                                    <p:cond delay="500"/>
                                  </p:stCondLst>
                                  <p:childTnLst>
                                    <p:set>
                                      <p:cBhvr>
                                        <p:cTn id="179" dur="1" fill="hold">
                                          <p:stCondLst>
                                            <p:cond delay="0"/>
                                          </p:stCondLst>
                                        </p:cTn>
                                        <p:tgtEl>
                                          <p:spTgt spid="28"/>
                                        </p:tgtEl>
                                        <p:attrNameLst>
                                          <p:attrName>style.visibility</p:attrName>
                                        </p:attrNameLst>
                                      </p:cBhvr>
                                      <p:to>
                                        <p:strVal val="visible"/>
                                      </p:to>
                                    </p:set>
                                    <p:animEffect transition="in" filter="fade">
                                      <p:cBhvr>
                                        <p:cTn id="180" dur="500"/>
                                        <p:tgtEl>
                                          <p:spTgt spid="28"/>
                                        </p:tgtEl>
                                      </p:cBhvr>
                                    </p:animEffect>
                                  </p:childTnLst>
                                </p:cTn>
                              </p:par>
                            </p:childTnLst>
                          </p:cTn>
                        </p:par>
                        <p:par>
                          <p:cTn id="181" fill="hold">
                            <p:stCondLst>
                              <p:cond delay="7000"/>
                            </p:stCondLst>
                            <p:childTnLst>
                              <p:par>
                                <p:cTn id="182" presetID="10" presetClass="entr" presetSubtype="0" fill="hold" grpId="0" nodeType="afterEffect">
                                  <p:stCondLst>
                                    <p:cond delay="500"/>
                                  </p:stCondLst>
                                  <p:childTnLst>
                                    <p:set>
                                      <p:cBhvr>
                                        <p:cTn id="183" dur="1" fill="hold">
                                          <p:stCondLst>
                                            <p:cond delay="0"/>
                                          </p:stCondLst>
                                        </p:cTn>
                                        <p:tgtEl>
                                          <p:spTgt spid="39"/>
                                        </p:tgtEl>
                                        <p:attrNameLst>
                                          <p:attrName>style.visibility</p:attrName>
                                        </p:attrNameLst>
                                      </p:cBhvr>
                                      <p:to>
                                        <p:strVal val="visible"/>
                                      </p:to>
                                    </p:set>
                                    <p:animEffect transition="in" filter="fade">
                                      <p:cBhvr>
                                        <p:cTn id="184" dur="500"/>
                                        <p:tgtEl>
                                          <p:spTgt spid="39"/>
                                        </p:tgtEl>
                                      </p:cBhvr>
                                    </p:animEffect>
                                  </p:childTnLst>
                                </p:cTn>
                              </p:par>
                            </p:childTnLst>
                          </p:cTn>
                        </p:par>
                        <p:par>
                          <p:cTn id="185" fill="hold">
                            <p:stCondLst>
                              <p:cond delay="8000"/>
                            </p:stCondLst>
                            <p:childTnLst>
                              <p:par>
                                <p:cTn id="186" presetID="10" presetClass="entr" presetSubtype="0" fill="hold" nodeType="afterEffect">
                                  <p:stCondLst>
                                    <p:cond delay="1500"/>
                                  </p:stCondLst>
                                  <p:childTnLst>
                                    <p:set>
                                      <p:cBhvr>
                                        <p:cTn id="187" dur="1" fill="hold">
                                          <p:stCondLst>
                                            <p:cond delay="0"/>
                                          </p:stCondLst>
                                        </p:cTn>
                                        <p:tgtEl>
                                          <p:spTgt spid="44">
                                            <p:txEl>
                                              <p:pRg st="0" end="0"/>
                                            </p:txEl>
                                          </p:spTgt>
                                        </p:tgtEl>
                                        <p:attrNameLst>
                                          <p:attrName>style.visibility</p:attrName>
                                        </p:attrNameLst>
                                      </p:cBhvr>
                                      <p:to>
                                        <p:strVal val="visible"/>
                                      </p:to>
                                    </p:set>
                                    <p:animEffect transition="in" filter="fade">
                                      <p:cBhvr>
                                        <p:cTn id="188"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9" grpId="0"/>
      <p:bldP spid="93" grpId="0"/>
      <p:bldP spid="47" grpId="0"/>
      <p:bldP spid="48" grpId="0"/>
      <p:bldP spid="49" grpId="0"/>
      <p:bldP spid="40"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079214193"/>
              </p:ext>
            </p:extLst>
          </p:nvPr>
        </p:nvGraphicFramePr>
        <p:xfrm>
          <a:off x="621477" y="3203073"/>
          <a:ext cx="4937799" cy="303720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772960" y="704065"/>
            <a:ext cx="10515600" cy="938213"/>
          </a:xfrm>
        </p:spPr>
        <p:txBody>
          <a:bodyPr>
            <a:noAutofit/>
          </a:bodyPr>
          <a:lstStyle/>
          <a:p>
            <a:r>
              <a:rPr lang="en-GB" sz="3600" b="1" dirty="0" smtClean="0">
                <a:solidFill>
                  <a:srgbClr val="C00000"/>
                </a:solidFill>
                <a:latin typeface="Arial" panose="020B0604020202020204" pitchFamily="34" charset="0"/>
                <a:cs typeface="Arial" panose="020B0604020202020204" pitchFamily="34" charset="0"/>
              </a:rPr>
              <a:t>25,370 </a:t>
            </a:r>
            <a:r>
              <a:rPr lang="en-GB" sz="3200" b="1" dirty="0" smtClean="0">
                <a:latin typeface="Arial" panose="020B0604020202020204" pitchFamily="34" charset="0"/>
                <a:cs typeface="Arial" panose="020B0604020202020204" pitchFamily="34" charset="0"/>
              </a:rPr>
              <a:t>residents of your area are participating in Further Education (FE)</a:t>
            </a:r>
            <a:endParaRPr lang="en-GB" sz="3200" dirty="0"/>
          </a:p>
        </p:txBody>
      </p:sp>
      <p:sp>
        <p:nvSpPr>
          <p:cNvPr id="5" name="Title 1"/>
          <p:cNvSpPr txBox="1">
            <a:spLocks/>
          </p:cNvSpPr>
          <p:nvPr/>
        </p:nvSpPr>
        <p:spPr>
          <a:xfrm>
            <a:off x="6614960" y="5612337"/>
            <a:ext cx="4802051"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latin typeface="Arial" panose="020B0604020202020204" pitchFamily="34" charset="0"/>
                <a:cs typeface="Arial" panose="020B0604020202020204" pitchFamily="34" charset="0"/>
              </a:rPr>
              <a:t>FE students tend to be </a:t>
            </a:r>
            <a:r>
              <a:rPr lang="en-GB" sz="2400" b="1" dirty="0" smtClean="0">
                <a:solidFill>
                  <a:srgbClr val="C00000"/>
                </a:solidFill>
                <a:latin typeface="Arial" panose="020B0604020202020204" pitchFamily="34" charset="0"/>
                <a:cs typeface="Arial" panose="020B0604020202020204" pitchFamily="34" charset="0"/>
              </a:rPr>
              <a:t>younger </a:t>
            </a:r>
            <a:r>
              <a:rPr lang="en-GB" sz="2400" b="1" dirty="0" smtClean="0">
                <a:latin typeface="Arial" panose="020B0604020202020204" pitchFamily="34" charset="0"/>
                <a:cs typeface="Arial" panose="020B0604020202020204" pitchFamily="34" charset="0"/>
              </a:rPr>
              <a:t>in your area compared to the rest of England.</a:t>
            </a:r>
            <a:endParaRPr lang="en-GB" sz="2400" b="1" dirty="0">
              <a:solidFill>
                <a:srgbClr val="C00000"/>
              </a:solidFill>
              <a:latin typeface="Arial" panose="020B0604020202020204" pitchFamily="34" charset="0"/>
              <a:cs typeface="Arial" panose="020B0604020202020204" pitchFamily="34" charset="0"/>
            </a:endParaRPr>
          </a:p>
        </p:txBody>
      </p:sp>
      <p:sp>
        <p:nvSpPr>
          <p:cNvPr id="6" name="object 36"/>
          <p:cNvSpPr txBox="1"/>
          <p:nvPr/>
        </p:nvSpPr>
        <p:spPr>
          <a:xfrm>
            <a:off x="772960" y="1684597"/>
            <a:ext cx="5353989" cy="369332"/>
          </a:xfrm>
          <a:prstGeom prst="rect">
            <a:avLst/>
          </a:prstGeom>
        </p:spPr>
        <p:txBody>
          <a:bodyPr vert="horz" wrap="square" lIns="0" tIns="0" rIns="0" bIns="0" rtlCol="0">
            <a:spAutoFit/>
          </a:bodyPr>
          <a:lstStyle/>
          <a:p>
            <a:pPr algn="ctr">
              <a:lnSpc>
                <a:spcPct val="100000"/>
              </a:lnSpc>
            </a:pPr>
            <a:r>
              <a:rPr lang="en-GB" sz="2400" b="1" dirty="0" smtClean="0">
                <a:latin typeface="Arial"/>
                <a:cs typeface="Arial"/>
              </a:rPr>
              <a:t>Data for local FE providers shows…</a:t>
            </a:r>
            <a:endParaRPr sz="2400" b="1" dirty="0">
              <a:latin typeface="Arial"/>
              <a:cs typeface="Arial"/>
            </a:endParaRPr>
          </a:p>
        </p:txBody>
      </p:sp>
      <p:sp>
        <p:nvSpPr>
          <p:cNvPr id="7"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sp>
        <p:nvSpPr>
          <p:cNvPr id="8" name="object 36"/>
          <p:cNvSpPr txBox="1"/>
          <p:nvPr/>
        </p:nvSpPr>
        <p:spPr>
          <a:xfrm>
            <a:off x="4237033" y="4482739"/>
            <a:ext cx="2012521" cy="923330"/>
          </a:xfrm>
          <a:prstGeom prst="rect">
            <a:avLst/>
          </a:prstGeom>
        </p:spPr>
        <p:txBody>
          <a:bodyPr vert="horz" wrap="square" lIns="0" tIns="0" rIns="0" bIns="0" rtlCol="0">
            <a:spAutoFit/>
          </a:bodyPr>
          <a:lstStyle/>
          <a:p>
            <a:pPr algn="ctr">
              <a:lnSpc>
                <a:spcPct val="100000"/>
              </a:lnSpc>
            </a:pPr>
            <a:r>
              <a:rPr lang="en-GB" sz="2800" b="1" dirty="0" smtClean="0">
                <a:solidFill>
                  <a:srgbClr val="660066"/>
                </a:solidFill>
                <a:latin typeface="Arial"/>
                <a:cs typeface="Arial"/>
              </a:rPr>
              <a:t>56%</a:t>
            </a:r>
            <a:endParaRPr lang="en-GB" sz="2800" b="1" spc="-5" dirty="0" smtClean="0">
              <a:solidFill>
                <a:srgbClr val="660066"/>
              </a:solidFill>
              <a:latin typeface="Arial"/>
              <a:cs typeface="Arial"/>
            </a:endParaRPr>
          </a:p>
          <a:p>
            <a:pPr algn="ctr">
              <a:lnSpc>
                <a:spcPct val="100000"/>
              </a:lnSpc>
            </a:pPr>
            <a:r>
              <a:rPr lang="en-GB" sz="1600" b="1" spc="-5" dirty="0" smtClean="0">
                <a:solidFill>
                  <a:srgbClr val="660066"/>
                </a:solidFill>
                <a:latin typeface="Arial"/>
                <a:cs typeface="Arial"/>
              </a:rPr>
              <a:t>Attend General FE College</a:t>
            </a:r>
            <a:endParaRPr lang="en-GB" sz="1600" b="1" spc="-5" dirty="0">
              <a:solidFill>
                <a:srgbClr val="660066"/>
              </a:solidFill>
              <a:latin typeface="Arial"/>
              <a:cs typeface="Arial"/>
            </a:endParaRPr>
          </a:p>
        </p:txBody>
      </p:sp>
      <p:sp>
        <p:nvSpPr>
          <p:cNvPr id="9" name="object 36"/>
          <p:cNvSpPr txBox="1"/>
          <p:nvPr/>
        </p:nvSpPr>
        <p:spPr>
          <a:xfrm>
            <a:off x="-1192" y="4811086"/>
            <a:ext cx="1978343" cy="1169551"/>
          </a:xfrm>
          <a:prstGeom prst="rect">
            <a:avLst/>
          </a:prstGeom>
        </p:spPr>
        <p:txBody>
          <a:bodyPr vert="horz" wrap="square" lIns="0" tIns="0" rIns="0" bIns="0" rtlCol="0">
            <a:spAutoFit/>
          </a:bodyPr>
          <a:lstStyle/>
          <a:p>
            <a:pPr algn="ctr">
              <a:lnSpc>
                <a:spcPct val="100000"/>
              </a:lnSpc>
            </a:pPr>
            <a:r>
              <a:rPr lang="en-GB" sz="2800" b="1" spc="-5" dirty="0" smtClean="0">
                <a:solidFill>
                  <a:srgbClr val="92D050"/>
                </a:solidFill>
                <a:latin typeface="Arial"/>
                <a:cs typeface="Arial"/>
              </a:rPr>
              <a:t>23%</a:t>
            </a:r>
            <a:endParaRPr lang="en-GB" sz="3200" b="1" spc="-5" dirty="0" smtClean="0">
              <a:solidFill>
                <a:srgbClr val="92D050"/>
              </a:solidFill>
              <a:latin typeface="Arial"/>
              <a:cs typeface="Arial"/>
            </a:endParaRPr>
          </a:p>
          <a:p>
            <a:pPr algn="ctr">
              <a:lnSpc>
                <a:spcPct val="100000"/>
              </a:lnSpc>
            </a:pPr>
            <a:r>
              <a:rPr lang="en-GB" sz="1600" b="1" spc="-5" dirty="0" smtClean="0">
                <a:solidFill>
                  <a:srgbClr val="92D050"/>
                </a:solidFill>
                <a:latin typeface="Arial"/>
                <a:cs typeface="Arial"/>
              </a:rPr>
              <a:t>Attend Private Sector Funded Institutions</a:t>
            </a:r>
            <a:endParaRPr sz="1600" b="1" dirty="0">
              <a:solidFill>
                <a:srgbClr val="92D050"/>
              </a:solidFill>
              <a:latin typeface="Arial"/>
              <a:cs typeface="Arial"/>
            </a:endParaRPr>
          </a:p>
        </p:txBody>
      </p:sp>
      <p:sp>
        <p:nvSpPr>
          <p:cNvPr id="10" name="object 36"/>
          <p:cNvSpPr txBox="1"/>
          <p:nvPr/>
        </p:nvSpPr>
        <p:spPr>
          <a:xfrm>
            <a:off x="-209011" y="3529056"/>
            <a:ext cx="2383340" cy="923330"/>
          </a:xfrm>
          <a:prstGeom prst="rect">
            <a:avLst/>
          </a:prstGeom>
        </p:spPr>
        <p:txBody>
          <a:bodyPr vert="horz" wrap="square" lIns="0" tIns="0" rIns="0" bIns="0" rtlCol="0">
            <a:spAutoFit/>
          </a:bodyPr>
          <a:lstStyle/>
          <a:p>
            <a:pPr algn="ctr">
              <a:lnSpc>
                <a:spcPct val="100000"/>
              </a:lnSpc>
            </a:pPr>
            <a:r>
              <a:rPr lang="en-GB" sz="2800" b="1" dirty="0" smtClean="0">
                <a:solidFill>
                  <a:srgbClr val="9999FF"/>
                </a:solidFill>
                <a:latin typeface="Arial"/>
                <a:cs typeface="Arial"/>
              </a:rPr>
              <a:t>16%</a:t>
            </a:r>
            <a:endParaRPr lang="en-GB" sz="2800" b="1" spc="-5" dirty="0" smtClean="0">
              <a:solidFill>
                <a:srgbClr val="9999FF"/>
              </a:solidFill>
              <a:latin typeface="Arial"/>
              <a:cs typeface="Arial"/>
            </a:endParaRPr>
          </a:p>
          <a:p>
            <a:pPr algn="ctr">
              <a:lnSpc>
                <a:spcPct val="100000"/>
              </a:lnSpc>
            </a:pPr>
            <a:r>
              <a:rPr lang="en-GB" sz="1600" b="1" spc="-5" dirty="0" smtClean="0">
                <a:solidFill>
                  <a:srgbClr val="9999FF"/>
                </a:solidFill>
                <a:latin typeface="Arial"/>
                <a:cs typeface="Arial"/>
              </a:rPr>
              <a:t>Attend Sixth Form College</a:t>
            </a:r>
            <a:endParaRPr sz="1600" b="1" dirty="0">
              <a:solidFill>
                <a:srgbClr val="9999FF"/>
              </a:solidFill>
              <a:latin typeface="Arial"/>
              <a:cs typeface="Arial"/>
            </a:endParaRPr>
          </a:p>
        </p:txBody>
      </p:sp>
      <p:sp>
        <p:nvSpPr>
          <p:cNvPr id="11" name="object 36"/>
          <p:cNvSpPr txBox="1"/>
          <p:nvPr/>
        </p:nvSpPr>
        <p:spPr>
          <a:xfrm>
            <a:off x="853852" y="2132111"/>
            <a:ext cx="2093448" cy="1292662"/>
          </a:xfrm>
          <a:prstGeom prst="rect">
            <a:avLst/>
          </a:prstGeom>
        </p:spPr>
        <p:txBody>
          <a:bodyPr vert="horz" wrap="square" lIns="0" tIns="0" rIns="0" bIns="0" rtlCol="0">
            <a:spAutoFit/>
          </a:bodyPr>
          <a:lstStyle/>
          <a:p>
            <a:pPr algn="ctr">
              <a:lnSpc>
                <a:spcPct val="100000"/>
              </a:lnSpc>
            </a:pPr>
            <a:r>
              <a:rPr lang="en-GB" sz="2800" b="1" dirty="0" smtClean="0">
                <a:solidFill>
                  <a:schemeClr val="accent2"/>
                </a:solidFill>
                <a:latin typeface="Arial"/>
                <a:cs typeface="Arial"/>
              </a:rPr>
              <a:t>4%</a:t>
            </a:r>
            <a:endParaRPr lang="en-GB" sz="3200" b="1" spc="-5" dirty="0" smtClean="0">
              <a:solidFill>
                <a:schemeClr val="accent2"/>
              </a:solidFill>
              <a:latin typeface="Arial"/>
              <a:cs typeface="Arial"/>
            </a:endParaRPr>
          </a:p>
          <a:p>
            <a:pPr algn="ctr">
              <a:lnSpc>
                <a:spcPct val="100000"/>
              </a:lnSpc>
            </a:pPr>
            <a:r>
              <a:rPr lang="en-GB" sz="1400" b="1" spc="-5" dirty="0">
                <a:solidFill>
                  <a:schemeClr val="accent2"/>
                </a:solidFill>
                <a:latin typeface="Arial"/>
                <a:cs typeface="Arial"/>
              </a:rPr>
              <a:t>Attend Other Public Funded Institutions </a:t>
            </a:r>
          </a:p>
          <a:p>
            <a:pPr algn="ctr">
              <a:lnSpc>
                <a:spcPct val="100000"/>
              </a:lnSpc>
            </a:pPr>
            <a:r>
              <a:rPr lang="en-GB" sz="1400" b="1" spc="-5" dirty="0">
                <a:solidFill>
                  <a:schemeClr val="accent2"/>
                </a:solidFill>
                <a:latin typeface="Arial"/>
                <a:cs typeface="Arial"/>
              </a:rPr>
              <a:t>(Local Authorities and Higher Education)</a:t>
            </a:r>
            <a:endParaRPr lang="en-GB" sz="1400" b="1" dirty="0">
              <a:solidFill>
                <a:schemeClr val="accent2"/>
              </a:solidFill>
              <a:latin typeface="Arial"/>
              <a:cs typeface="Arial"/>
            </a:endParaRPr>
          </a:p>
        </p:txBody>
      </p:sp>
      <p:graphicFrame>
        <p:nvGraphicFramePr>
          <p:cNvPr id="12" name="Chart 11"/>
          <p:cNvGraphicFramePr>
            <a:graphicFrameLocks/>
          </p:cNvGraphicFramePr>
          <p:nvPr>
            <p:extLst>
              <p:ext uri="{D42A27DB-BD31-4B8C-83A1-F6EECF244321}">
                <p14:modId xmlns:p14="http://schemas.microsoft.com/office/powerpoint/2010/main" val="301946893"/>
              </p:ext>
            </p:extLst>
          </p:nvPr>
        </p:nvGraphicFramePr>
        <p:xfrm>
          <a:off x="6372160" y="1869263"/>
          <a:ext cx="5591735" cy="3439086"/>
        </p:xfrm>
        <a:graphic>
          <a:graphicData uri="http://schemas.openxmlformats.org/drawingml/2006/chart">
            <c:chart xmlns:c="http://schemas.openxmlformats.org/drawingml/2006/chart" xmlns:r="http://schemas.openxmlformats.org/officeDocument/2006/relationships" r:id="rId4"/>
          </a:graphicData>
        </a:graphic>
      </p:graphicFrame>
      <p:sp>
        <p:nvSpPr>
          <p:cNvPr id="16" name="object 36"/>
          <p:cNvSpPr txBox="1"/>
          <p:nvPr/>
        </p:nvSpPr>
        <p:spPr>
          <a:xfrm>
            <a:off x="2819778" y="2761048"/>
            <a:ext cx="1839951" cy="677108"/>
          </a:xfrm>
          <a:prstGeom prst="rect">
            <a:avLst/>
          </a:prstGeom>
        </p:spPr>
        <p:txBody>
          <a:bodyPr vert="horz" wrap="square" lIns="0" tIns="0" rIns="0" bIns="0" rtlCol="0">
            <a:spAutoFit/>
          </a:bodyPr>
          <a:lstStyle/>
          <a:p>
            <a:pPr algn="ctr">
              <a:lnSpc>
                <a:spcPct val="100000"/>
              </a:lnSpc>
            </a:pPr>
            <a:r>
              <a:rPr lang="en-GB" sz="2800" b="1" dirty="0" smtClean="0">
                <a:solidFill>
                  <a:srgbClr val="5B9BD5"/>
                </a:solidFill>
                <a:latin typeface="Arial"/>
                <a:cs typeface="Arial"/>
              </a:rPr>
              <a:t>1%</a:t>
            </a:r>
            <a:endParaRPr lang="en-GB" sz="2800" b="1" spc="-5" dirty="0" smtClean="0">
              <a:solidFill>
                <a:srgbClr val="5B9BD5"/>
              </a:solidFill>
              <a:latin typeface="Arial"/>
              <a:cs typeface="Arial"/>
            </a:endParaRPr>
          </a:p>
          <a:p>
            <a:pPr algn="ctr">
              <a:lnSpc>
                <a:spcPct val="100000"/>
              </a:lnSpc>
            </a:pPr>
            <a:r>
              <a:rPr lang="en-GB" sz="1600" b="1" spc="-5" dirty="0" smtClean="0">
                <a:solidFill>
                  <a:srgbClr val="5B9BD5"/>
                </a:solidFill>
                <a:latin typeface="Arial"/>
                <a:cs typeface="Arial"/>
              </a:rPr>
              <a:t>Attend Schools</a:t>
            </a:r>
            <a:endParaRPr sz="1600" b="1" dirty="0">
              <a:solidFill>
                <a:srgbClr val="5B9BD5"/>
              </a:solidFill>
              <a:latin typeface="Arial"/>
              <a:cs typeface="Arial"/>
            </a:endParaRPr>
          </a:p>
        </p:txBody>
      </p:sp>
    </p:spTree>
    <p:extLst>
      <p:ext uri="{BB962C8B-B14F-4D97-AF65-F5344CB8AC3E}">
        <p14:creationId xmlns:p14="http://schemas.microsoft.com/office/powerpoint/2010/main" val="590349496"/>
      </p:ext>
    </p:extLst>
  </p:cSld>
  <p:clrMapOvr>
    <a:masterClrMapping/>
  </p:clrMapOvr>
  <mc:AlternateContent xmlns:mc="http://schemas.openxmlformats.org/markup-compatibility/2006" xmlns:p14="http://schemas.microsoft.com/office/powerpoint/2010/main">
    <mc:Choice Requires="p14">
      <p:transition spd="med" p14:dur="700" advTm="23000">
        <p:fade/>
      </p:transition>
    </mc:Choice>
    <mc:Fallback xmlns="">
      <p:transition spd="med"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heel(1)">
                                      <p:cBhvr>
                                        <p:cTn id="15" dur="1000"/>
                                        <p:tgtEl>
                                          <p:spTgt spid="15">
                                            <p:graphicEl>
                                              <a:chart seriesIdx="-3" categoryIdx="-3" bldStep="gridLegend"/>
                                            </p:graphicEl>
                                          </p:spTgt>
                                        </p:tgtEl>
                                      </p:cBhvr>
                                    </p:animEffect>
                                  </p:childTnLst>
                                </p:cTn>
                              </p:par>
                            </p:childTnLst>
                          </p:cTn>
                        </p:par>
                        <p:par>
                          <p:cTn id="16" fill="hold">
                            <p:stCondLst>
                              <p:cond delay="5000"/>
                            </p:stCondLst>
                            <p:childTnLst>
                              <p:par>
                                <p:cTn id="17" presetID="21" presetClass="entr" presetSubtype="1" fill="hold" grpId="0" nodeType="afterEffect">
                                  <p:stCondLst>
                                    <p:cond delay="0"/>
                                  </p:stCondLst>
                                  <p:childTnLst>
                                    <p:set>
                                      <p:cBhvr>
                                        <p:cTn id="18"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heel(1)">
                                      <p:cBhvr>
                                        <p:cTn id="19" dur="1000"/>
                                        <p:tgtEl>
                                          <p:spTgt spid="15">
                                            <p:graphicEl>
                                              <a:chart seriesIdx="-4" categoryIdx="0" bldStep="category"/>
                                            </p:graphic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6500"/>
                            </p:stCondLst>
                            <p:childTnLst>
                              <p:par>
                                <p:cTn id="25" presetID="21" presetClass="entr" presetSubtype="1" fill="hold" grpId="0" nodeType="afterEffect">
                                  <p:stCondLst>
                                    <p:cond delay="0"/>
                                  </p:stCondLst>
                                  <p:childTnLst>
                                    <p:set>
                                      <p:cBhvr>
                                        <p:cTn id="26"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heel(1)">
                                      <p:cBhvr>
                                        <p:cTn id="27" dur="1000"/>
                                        <p:tgtEl>
                                          <p:spTgt spid="15">
                                            <p:graphicEl>
                                              <a:chart seriesIdx="-4" categoryIdx="1" bldStep="category"/>
                                            </p:graphic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8000"/>
                            </p:stCondLst>
                            <p:childTnLst>
                              <p:par>
                                <p:cTn id="33" presetID="21" presetClass="entr" presetSubtype="1" fill="hold" grpId="0" nodeType="afterEffect">
                                  <p:stCondLst>
                                    <p:cond delay="0"/>
                                  </p:stCondLst>
                                  <p:childTnLst>
                                    <p:set>
                                      <p:cBhvr>
                                        <p:cTn id="34"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heel(1)">
                                      <p:cBhvr>
                                        <p:cTn id="35" dur="1000"/>
                                        <p:tgtEl>
                                          <p:spTgt spid="15">
                                            <p:graphicEl>
                                              <a:chart seriesIdx="-4" categoryIdx="2" bldStep="category"/>
                                            </p:graphic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9500"/>
                            </p:stCondLst>
                            <p:childTnLst>
                              <p:par>
                                <p:cTn id="41" presetID="21" presetClass="entr" presetSubtype="1" fill="hold" grpId="0" nodeType="afterEffect">
                                  <p:stCondLst>
                                    <p:cond delay="0"/>
                                  </p:stCondLst>
                                  <p:childTnLst>
                                    <p:set>
                                      <p:cBhvr>
                                        <p:cTn id="42"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heel(1)">
                                      <p:cBhvr>
                                        <p:cTn id="43" dur="1000"/>
                                        <p:tgtEl>
                                          <p:spTgt spid="15">
                                            <p:graphicEl>
                                              <a:chart seriesIdx="-4" categoryIdx="3" bldStep="category"/>
                                            </p:graphicEl>
                                          </p:spTgt>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11000"/>
                            </p:stCondLst>
                            <p:childTnLst>
                              <p:par>
                                <p:cTn id="49" presetID="21" presetClass="entr" presetSubtype="1" fill="hold" grpId="0" nodeType="afterEffect">
                                  <p:stCondLst>
                                    <p:cond delay="0"/>
                                  </p:stCondLst>
                                  <p:childTnLst>
                                    <p:set>
                                      <p:cBhvr>
                                        <p:cTn id="50"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heel(1)">
                                      <p:cBhvr>
                                        <p:cTn id="51" dur="1000"/>
                                        <p:tgtEl>
                                          <p:spTgt spid="15">
                                            <p:graphicEl>
                                              <a:chart seriesIdx="-4" categoryIdx="4" bldStep="category"/>
                                            </p:graphicEl>
                                          </p:spTgt>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12500"/>
                            </p:stCondLst>
                            <p:childTnLst>
                              <p:par>
                                <p:cTn id="57" presetID="22" presetClass="entr" presetSubtype="4" fill="hold" grpId="0" nodeType="afterEffect">
                                  <p:stCondLst>
                                    <p:cond delay="1000"/>
                                  </p:stCondLst>
                                  <p:childTnLst>
                                    <p:set>
                                      <p:cBhvr>
                                        <p:cTn id="58"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59" dur="500"/>
                                        <p:tgtEl>
                                          <p:spTgt spid="12">
                                            <p:graphicEl>
                                              <a:chart seriesIdx="-3" categoryIdx="-3" bldStep="gridLegend"/>
                                            </p:graphicEl>
                                          </p:spTgt>
                                        </p:tgtEl>
                                      </p:cBhvr>
                                    </p:animEffect>
                                  </p:childTnLst>
                                </p:cTn>
                              </p:par>
                            </p:childTnLst>
                          </p:cTn>
                        </p:par>
                        <p:par>
                          <p:cTn id="60" fill="hold">
                            <p:stCondLst>
                              <p:cond delay="14000"/>
                            </p:stCondLst>
                            <p:childTnLst>
                              <p:par>
                                <p:cTn id="61" presetID="22" presetClass="entr" presetSubtype="4" fill="hold" grpId="0" nodeType="afterEffect">
                                  <p:stCondLst>
                                    <p:cond delay="0"/>
                                  </p:stCondLst>
                                  <p:childTnLst>
                                    <p:set>
                                      <p:cBhvr>
                                        <p:cTn id="62" dur="1" fill="hold">
                                          <p:stCondLst>
                                            <p:cond delay="0"/>
                                          </p:stCondLst>
                                        </p:cTn>
                                        <p:tgtEl>
                                          <p:spTgt spid="12">
                                            <p:graphicEl>
                                              <a:chart seriesIdx="0" categoryIdx="0" bldStep="ptInSeries"/>
                                            </p:graphicEl>
                                          </p:spTgt>
                                        </p:tgtEl>
                                        <p:attrNameLst>
                                          <p:attrName>style.visibility</p:attrName>
                                        </p:attrNameLst>
                                      </p:cBhvr>
                                      <p:to>
                                        <p:strVal val="visible"/>
                                      </p:to>
                                    </p:set>
                                    <p:animEffect transition="in" filter="wipe(down)">
                                      <p:cBhvr>
                                        <p:cTn id="63" dur="500"/>
                                        <p:tgtEl>
                                          <p:spTgt spid="12">
                                            <p:graphicEl>
                                              <a:chart seriesIdx="0" categoryIdx="0" bldStep="ptInSeries"/>
                                            </p:graphicEl>
                                          </p:spTgt>
                                        </p:tgtEl>
                                      </p:cBhvr>
                                    </p:animEffect>
                                  </p:childTnLst>
                                </p:cTn>
                              </p:par>
                            </p:childTnLst>
                          </p:cTn>
                        </p:par>
                        <p:par>
                          <p:cTn id="64" fill="hold">
                            <p:stCondLst>
                              <p:cond delay="14500"/>
                            </p:stCondLst>
                            <p:childTnLst>
                              <p:par>
                                <p:cTn id="65" presetID="22" presetClass="entr" presetSubtype="4" fill="hold" grpId="0" nodeType="afterEffect">
                                  <p:stCondLst>
                                    <p:cond delay="0"/>
                                  </p:stCondLst>
                                  <p:childTnLst>
                                    <p:set>
                                      <p:cBhvr>
                                        <p:cTn id="66" dur="1" fill="hold">
                                          <p:stCondLst>
                                            <p:cond delay="0"/>
                                          </p:stCondLst>
                                        </p:cTn>
                                        <p:tgtEl>
                                          <p:spTgt spid="12">
                                            <p:graphicEl>
                                              <a:chart seriesIdx="0" categoryIdx="1" bldStep="ptInSeries"/>
                                            </p:graphicEl>
                                          </p:spTgt>
                                        </p:tgtEl>
                                        <p:attrNameLst>
                                          <p:attrName>style.visibility</p:attrName>
                                        </p:attrNameLst>
                                      </p:cBhvr>
                                      <p:to>
                                        <p:strVal val="visible"/>
                                      </p:to>
                                    </p:set>
                                    <p:animEffect transition="in" filter="wipe(down)">
                                      <p:cBhvr>
                                        <p:cTn id="67" dur="500"/>
                                        <p:tgtEl>
                                          <p:spTgt spid="12">
                                            <p:graphicEl>
                                              <a:chart seriesIdx="0" categoryIdx="1" bldStep="ptInSeries"/>
                                            </p:graphicEl>
                                          </p:spTgt>
                                        </p:tgtEl>
                                      </p:cBhvr>
                                    </p:animEffect>
                                  </p:childTnLst>
                                </p:cTn>
                              </p:par>
                            </p:childTnLst>
                          </p:cTn>
                        </p:par>
                        <p:par>
                          <p:cTn id="68" fill="hold">
                            <p:stCondLst>
                              <p:cond delay="15000"/>
                            </p:stCondLst>
                            <p:childTnLst>
                              <p:par>
                                <p:cTn id="69" presetID="22" presetClass="entr" presetSubtype="4" fill="hold" grpId="0" nodeType="afterEffect">
                                  <p:stCondLst>
                                    <p:cond delay="0"/>
                                  </p:stCondLst>
                                  <p:childTnLst>
                                    <p:set>
                                      <p:cBhvr>
                                        <p:cTn id="70" dur="1" fill="hold">
                                          <p:stCondLst>
                                            <p:cond delay="0"/>
                                          </p:stCondLst>
                                        </p:cTn>
                                        <p:tgtEl>
                                          <p:spTgt spid="12">
                                            <p:graphicEl>
                                              <a:chart seriesIdx="0" categoryIdx="2" bldStep="ptInSeries"/>
                                            </p:graphicEl>
                                          </p:spTgt>
                                        </p:tgtEl>
                                        <p:attrNameLst>
                                          <p:attrName>style.visibility</p:attrName>
                                        </p:attrNameLst>
                                      </p:cBhvr>
                                      <p:to>
                                        <p:strVal val="visible"/>
                                      </p:to>
                                    </p:set>
                                    <p:animEffect transition="in" filter="wipe(down)">
                                      <p:cBhvr>
                                        <p:cTn id="71" dur="500"/>
                                        <p:tgtEl>
                                          <p:spTgt spid="12">
                                            <p:graphicEl>
                                              <a:chart seriesIdx="0" categoryIdx="2" bldStep="ptInSeries"/>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12">
                                            <p:graphicEl>
                                              <a:chart seriesIdx="1" categoryIdx="0" bldStep="ptInSeries"/>
                                            </p:graphicEl>
                                          </p:spTgt>
                                        </p:tgtEl>
                                        <p:attrNameLst>
                                          <p:attrName>style.visibility</p:attrName>
                                        </p:attrNameLst>
                                      </p:cBhvr>
                                      <p:to>
                                        <p:strVal val="visible"/>
                                      </p:to>
                                    </p:set>
                                    <p:animEffect transition="in" filter="wipe(down)">
                                      <p:cBhvr>
                                        <p:cTn id="75" dur="500"/>
                                        <p:tgtEl>
                                          <p:spTgt spid="12">
                                            <p:graphicEl>
                                              <a:chart seriesIdx="1" categoryIdx="0" bldStep="ptInSeries"/>
                                            </p:graphicEl>
                                          </p:spTgt>
                                        </p:tgtEl>
                                      </p:cBhvr>
                                    </p:animEffect>
                                  </p:childTnLst>
                                </p:cTn>
                              </p:par>
                            </p:childTnLst>
                          </p:cTn>
                        </p:par>
                        <p:par>
                          <p:cTn id="76" fill="hold">
                            <p:stCondLst>
                              <p:cond delay="16000"/>
                            </p:stCondLst>
                            <p:childTnLst>
                              <p:par>
                                <p:cTn id="77" presetID="22" presetClass="entr" presetSubtype="4" fill="hold" grpId="0" nodeType="afterEffect">
                                  <p:stCondLst>
                                    <p:cond delay="0"/>
                                  </p:stCondLst>
                                  <p:childTnLst>
                                    <p:set>
                                      <p:cBhvr>
                                        <p:cTn id="78" dur="1" fill="hold">
                                          <p:stCondLst>
                                            <p:cond delay="0"/>
                                          </p:stCondLst>
                                        </p:cTn>
                                        <p:tgtEl>
                                          <p:spTgt spid="12">
                                            <p:graphicEl>
                                              <a:chart seriesIdx="1" categoryIdx="1" bldStep="ptInSeries"/>
                                            </p:graphicEl>
                                          </p:spTgt>
                                        </p:tgtEl>
                                        <p:attrNameLst>
                                          <p:attrName>style.visibility</p:attrName>
                                        </p:attrNameLst>
                                      </p:cBhvr>
                                      <p:to>
                                        <p:strVal val="visible"/>
                                      </p:to>
                                    </p:set>
                                    <p:animEffect transition="in" filter="wipe(down)">
                                      <p:cBhvr>
                                        <p:cTn id="79" dur="500"/>
                                        <p:tgtEl>
                                          <p:spTgt spid="12">
                                            <p:graphicEl>
                                              <a:chart seriesIdx="1" categoryIdx="1" bldStep="ptInSeries"/>
                                            </p:graphicEl>
                                          </p:spTgt>
                                        </p:tgtEl>
                                      </p:cBhvr>
                                    </p:animEffect>
                                  </p:childTnLst>
                                </p:cTn>
                              </p:par>
                            </p:childTnLst>
                          </p:cTn>
                        </p:par>
                        <p:par>
                          <p:cTn id="80" fill="hold">
                            <p:stCondLst>
                              <p:cond delay="16500"/>
                            </p:stCondLst>
                            <p:childTnLst>
                              <p:par>
                                <p:cTn id="81" presetID="22" presetClass="entr" presetSubtype="4" fill="hold" grpId="0" nodeType="afterEffect">
                                  <p:stCondLst>
                                    <p:cond delay="0"/>
                                  </p:stCondLst>
                                  <p:childTnLst>
                                    <p:set>
                                      <p:cBhvr>
                                        <p:cTn id="82" dur="1" fill="hold">
                                          <p:stCondLst>
                                            <p:cond delay="0"/>
                                          </p:stCondLst>
                                        </p:cTn>
                                        <p:tgtEl>
                                          <p:spTgt spid="12">
                                            <p:graphicEl>
                                              <a:chart seriesIdx="1" categoryIdx="2" bldStep="ptInSeries"/>
                                            </p:graphicEl>
                                          </p:spTgt>
                                        </p:tgtEl>
                                        <p:attrNameLst>
                                          <p:attrName>style.visibility</p:attrName>
                                        </p:attrNameLst>
                                      </p:cBhvr>
                                      <p:to>
                                        <p:strVal val="visible"/>
                                      </p:to>
                                    </p:set>
                                    <p:animEffect transition="in" filter="wipe(down)">
                                      <p:cBhvr>
                                        <p:cTn id="83" dur="500"/>
                                        <p:tgtEl>
                                          <p:spTgt spid="12">
                                            <p:graphicEl>
                                              <a:chart seriesIdx="1" categoryIdx="2" bldStep="ptInSeries"/>
                                            </p:graphicEl>
                                          </p:spTgt>
                                        </p:tgtEl>
                                      </p:cBhvr>
                                    </p:animEffect>
                                  </p:childTnLst>
                                </p:cTn>
                              </p:par>
                            </p:childTnLst>
                          </p:cTn>
                        </p:par>
                        <p:par>
                          <p:cTn id="84" fill="hold">
                            <p:stCondLst>
                              <p:cond delay="17000"/>
                            </p:stCondLst>
                            <p:childTnLst>
                              <p:par>
                                <p:cTn id="85" presetID="10" presetClass="entr" presetSubtype="0" fill="hold" nodeType="afterEffect">
                                  <p:stCondLst>
                                    <p:cond delay="500"/>
                                  </p:stCondLst>
                                  <p:childTnLst>
                                    <p:set>
                                      <p:cBhvr>
                                        <p:cTn id="86" dur="1" fill="hold">
                                          <p:stCondLst>
                                            <p:cond delay="0"/>
                                          </p:stCondLst>
                                        </p:cTn>
                                        <p:tgtEl>
                                          <p:spTgt spid="5">
                                            <p:txEl>
                                              <p:pRg st="0" end="0"/>
                                            </p:txEl>
                                          </p:spTgt>
                                        </p:tgtEl>
                                        <p:attrNameLst>
                                          <p:attrName>style.visibility</p:attrName>
                                        </p:attrNameLst>
                                      </p:cBhvr>
                                      <p:to>
                                        <p:strVal val="visible"/>
                                      </p:to>
                                    </p:set>
                                    <p:animEffect transition="in" filter="fade">
                                      <p:cBhvr>
                                        <p:cTn id="8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category"/>
        </p:bldSub>
      </p:bldGraphic>
      <p:bldP spid="4" grpId="0"/>
      <p:bldP spid="6" grpId="0"/>
      <p:bldP spid="8" grpId="0"/>
      <p:bldP spid="9" grpId="0"/>
      <p:bldP spid="10" grpId="0"/>
      <p:bldP spid="11" grpId="0"/>
      <p:bldGraphic spid="12" grpId="0" uiExpand="1">
        <p:bldSub>
          <a:bldChart bld="seriesEl"/>
        </p:bldSub>
      </p:bldGraphic>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There are lots of options for young people finishing education at age 18</a:t>
            </a:r>
            <a:endParaRPr lang="en-GB" sz="3200" dirty="0"/>
          </a:p>
        </p:txBody>
      </p:sp>
      <p:sp>
        <p:nvSpPr>
          <p:cNvPr id="4" name="Rounded Rectangle 3"/>
          <p:cNvSpPr/>
          <p:nvPr/>
        </p:nvSpPr>
        <p:spPr>
          <a:xfrm>
            <a:off x="930309" y="2285370"/>
            <a:ext cx="5482080" cy="152940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10" name="Rectangle 9"/>
          <p:cNvSpPr/>
          <p:nvPr/>
        </p:nvSpPr>
        <p:spPr>
          <a:xfrm>
            <a:off x="8755787" y="3260267"/>
            <a:ext cx="3463332" cy="923330"/>
          </a:xfrm>
          <a:prstGeom prst="rect">
            <a:avLst/>
          </a:prstGeom>
        </p:spPr>
        <p:txBody>
          <a:bodyPr wrap="square">
            <a:spAutoFit/>
          </a:bodyPr>
          <a:lstStyle/>
          <a:p>
            <a:pPr algn="ctr"/>
            <a:r>
              <a:rPr lang="en-GB" sz="5400" b="1" dirty="0" smtClean="0">
                <a:solidFill>
                  <a:srgbClr val="C00000"/>
                </a:solidFill>
                <a:latin typeface="Arial" panose="020B0604020202020204" pitchFamily="34" charset="0"/>
                <a:ea typeface="Calibri" panose="020F0502020204030204" pitchFamily="34" charset="0"/>
              </a:rPr>
              <a:t>82%</a:t>
            </a:r>
            <a:endParaRPr lang="en-GB" sz="4000" b="1" dirty="0">
              <a:solidFill>
                <a:srgbClr val="C00000"/>
              </a:solidFill>
            </a:endParaRPr>
          </a:p>
        </p:txBody>
      </p:sp>
      <p:sp>
        <p:nvSpPr>
          <p:cNvPr id="11" name="Rectangle 10"/>
          <p:cNvSpPr/>
          <p:nvPr/>
        </p:nvSpPr>
        <p:spPr>
          <a:xfrm>
            <a:off x="9225611" y="4016474"/>
            <a:ext cx="2489295" cy="1015663"/>
          </a:xfrm>
          <a:prstGeom prst="rect">
            <a:avLst/>
          </a:prstGeom>
        </p:spPr>
        <p:txBody>
          <a:bodyPr wrap="square">
            <a:spAutoFit/>
          </a:bodyPr>
          <a:lstStyle/>
          <a:p>
            <a:pPr algn="ctr"/>
            <a:r>
              <a:rPr lang="en-GB" sz="2000" b="1" dirty="0" smtClean="0">
                <a:solidFill>
                  <a:srgbClr val="FF9999"/>
                </a:solidFill>
                <a:latin typeface="Arial" panose="020B0604020202020204" pitchFamily="34" charset="0"/>
                <a:ea typeface="Calibri" panose="020F0502020204030204" pitchFamily="34" charset="0"/>
              </a:rPr>
              <a:t>In sustained education or employment</a:t>
            </a:r>
            <a:endParaRPr lang="en-GB" sz="1400" b="1" dirty="0">
              <a:solidFill>
                <a:srgbClr val="FF9999"/>
              </a:solidFill>
            </a:endParaRPr>
          </a:p>
        </p:txBody>
      </p:sp>
      <p:sp>
        <p:nvSpPr>
          <p:cNvPr id="14" name="Rectangle 13"/>
          <p:cNvSpPr/>
          <p:nvPr/>
        </p:nvSpPr>
        <p:spPr>
          <a:xfrm>
            <a:off x="1299299" y="1626532"/>
            <a:ext cx="1478882"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64%</a:t>
            </a:r>
            <a:endParaRPr lang="en-GB" sz="2800" b="1" dirty="0">
              <a:solidFill>
                <a:srgbClr val="C00000"/>
              </a:solidFill>
            </a:endParaRPr>
          </a:p>
        </p:txBody>
      </p:sp>
      <p:sp>
        <p:nvSpPr>
          <p:cNvPr id="15" name="Rectangle 14"/>
          <p:cNvSpPr/>
          <p:nvPr/>
        </p:nvSpPr>
        <p:spPr>
          <a:xfrm>
            <a:off x="2455325" y="1728877"/>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Carry on in education</a:t>
            </a:r>
            <a:endParaRPr lang="en-GB" b="1" dirty="0"/>
          </a:p>
        </p:txBody>
      </p:sp>
      <p:sp>
        <p:nvSpPr>
          <p:cNvPr id="18" name="Rectangle 17"/>
          <p:cNvSpPr/>
          <p:nvPr/>
        </p:nvSpPr>
        <p:spPr>
          <a:xfrm>
            <a:off x="1177863" y="2560131"/>
            <a:ext cx="1562555"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56%</a:t>
            </a:r>
            <a:endParaRPr lang="en-GB" sz="2800" b="1" dirty="0">
              <a:solidFill>
                <a:srgbClr val="C00000"/>
              </a:solidFill>
            </a:endParaRPr>
          </a:p>
        </p:txBody>
      </p:sp>
      <p:sp>
        <p:nvSpPr>
          <p:cNvPr id="19" name="Rectangle 18"/>
          <p:cNvSpPr/>
          <p:nvPr/>
        </p:nvSpPr>
        <p:spPr>
          <a:xfrm>
            <a:off x="698405" y="3227315"/>
            <a:ext cx="2513935"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university</a:t>
            </a:r>
            <a:endParaRPr lang="en-GB" sz="1200" b="1" dirty="0">
              <a:solidFill>
                <a:srgbClr val="FF9999"/>
              </a:solidFill>
            </a:endParaRPr>
          </a:p>
        </p:txBody>
      </p:sp>
      <p:sp>
        <p:nvSpPr>
          <p:cNvPr id="20" name="Rectangle 19"/>
          <p:cNvSpPr/>
          <p:nvPr/>
        </p:nvSpPr>
        <p:spPr>
          <a:xfrm>
            <a:off x="3226977" y="2571196"/>
            <a:ext cx="1042190"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6%</a:t>
            </a:r>
            <a:endParaRPr lang="en-GB" sz="2800" b="1" dirty="0">
              <a:solidFill>
                <a:srgbClr val="C00000"/>
              </a:solidFill>
            </a:endParaRPr>
          </a:p>
        </p:txBody>
      </p:sp>
      <p:sp>
        <p:nvSpPr>
          <p:cNvPr id="21" name="Rectangle 20"/>
          <p:cNvSpPr/>
          <p:nvPr/>
        </p:nvSpPr>
        <p:spPr>
          <a:xfrm>
            <a:off x="2468328" y="3234173"/>
            <a:ext cx="2580026"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college</a:t>
            </a:r>
            <a:endParaRPr lang="en-GB" sz="1200" b="1" dirty="0">
              <a:solidFill>
                <a:srgbClr val="FF9999"/>
              </a:solidFill>
            </a:endParaRPr>
          </a:p>
        </p:txBody>
      </p:sp>
      <p:sp>
        <p:nvSpPr>
          <p:cNvPr id="22" name="Rectangle 21"/>
          <p:cNvSpPr/>
          <p:nvPr/>
        </p:nvSpPr>
        <p:spPr>
          <a:xfrm>
            <a:off x="4907398" y="2592517"/>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2</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3" name="Rectangle 22"/>
          <p:cNvSpPr/>
          <p:nvPr/>
        </p:nvSpPr>
        <p:spPr>
          <a:xfrm>
            <a:off x="4505452" y="3139917"/>
            <a:ext cx="1928504" cy="646331"/>
          </a:xfrm>
          <a:prstGeom prst="rect">
            <a:avLst/>
          </a:prstGeom>
        </p:spPr>
        <p:txBody>
          <a:bodyPr wrap="square">
            <a:spAutoFit/>
          </a:bodyPr>
          <a:lstStyle/>
          <a:p>
            <a:pPr algn="ctr"/>
            <a:r>
              <a:rPr lang="en-GB" b="1" dirty="0" smtClean="0">
                <a:solidFill>
                  <a:srgbClr val="FF9999"/>
                </a:solidFill>
                <a:latin typeface="Arial" panose="020B0604020202020204" pitchFamily="34" charset="0"/>
              </a:rPr>
              <a:t>Into other types of education</a:t>
            </a:r>
            <a:endParaRPr lang="en-GB" sz="1200" b="1" dirty="0">
              <a:solidFill>
                <a:srgbClr val="FF9999"/>
              </a:solidFill>
            </a:endParaRPr>
          </a:p>
        </p:txBody>
      </p:sp>
      <p:sp>
        <p:nvSpPr>
          <p:cNvPr id="24" name="Rounded Rectangle 23"/>
          <p:cNvSpPr/>
          <p:nvPr/>
        </p:nvSpPr>
        <p:spPr>
          <a:xfrm>
            <a:off x="9043784" y="3169368"/>
            <a:ext cx="2785157" cy="202874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7C80"/>
              </a:solidFill>
            </a:endParaRPr>
          </a:p>
        </p:txBody>
      </p:sp>
      <p:sp>
        <p:nvSpPr>
          <p:cNvPr id="25" name="Rectangle 24"/>
          <p:cNvSpPr/>
          <p:nvPr/>
        </p:nvSpPr>
        <p:spPr>
          <a:xfrm>
            <a:off x="1271623" y="4773276"/>
            <a:ext cx="1458438"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18%</a:t>
            </a:r>
            <a:endParaRPr lang="en-GB" sz="2800" b="1" dirty="0">
              <a:solidFill>
                <a:srgbClr val="C00000"/>
              </a:solidFill>
            </a:endParaRPr>
          </a:p>
        </p:txBody>
      </p:sp>
      <p:sp>
        <p:nvSpPr>
          <p:cNvPr id="26" name="Rectangle 25"/>
          <p:cNvSpPr/>
          <p:nvPr/>
        </p:nvSpPr>
        <p:spPr>
          <a:xfrm>
            <a:off x="2416032" y="4879866"/>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Go into employment</a:t>
            </a:r>
            <a:endParaRPr lang="en-GB" b="1" dirty="0"/>
          </a:p>
        </p:txBody>
      </p:sp>
      <p:sp>
        <p:nvSpPr>
          <p:cNvPr id="27" name="Equal 26"/>
          <p:cNvSpPr/>
          <p:nvPr/>
        </p:nvSpPr>
        <p:spPr>
          <a:xfrm>
            <a:off x="6596708" y="3432940"/>
            <a:ext cx="2408681" cy="1603377"/>
          </a:xfrm>
          <a:prstGeom prst="mathEqual">
            <a:avLst/>
          </a:prstGeom>
          <a:solidFill>
            <a:srgbClr val="FF7C8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a:off x="996999" y="5391345"/>
            <a:ext cx="5432160" cy="10650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7C80"/>
              </a:solidFill>
            </a:endParaRPr>
          </a:p>
        </p:txBody>
      </p:sp>
      <p:sp>
        <p:nvSpPr>
          <p:cNvPr id="29" name="Rectangle 28"/>
          <p:cNvSpPr/>
          <p:nvPr/>
        </p:nvSpPr>
        <p:spPr>
          <a:xfrm>
            <a:off x="2892421" y="5361594"/>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9</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30" name="Rectangle 29"/>
          <p:cNvSpPr/>
          <p:nvPr/>
        </p:nvSpPr>
        <p:spPr>
          <a:xfrm>
            <a:off x="1530897" y="6021155"/>
            <a:ext cx="3888599"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rPr>
              <a:t>Of which do an apprenticeship</a:t>
            </a:r>
            <a:endParaRPr lang="en-GB" sz="1200" b="1" dirty="0">
              <a:solidFill>
                <a:srgbClr val="FF9999"/>
              </a:solidFill>
            </a:endParaRPr>
          </a:p>
        </p:txBody>
      </p:sp>
      <p:sp>
        <p:nvSpPr>
          <p:cNvPr id="3" name="Cross 2"/>
          <p:cNvSpPr/>
          <p:nvPr/>
        </p:nvSpPr>
        <p:spPr>
          <a:xfrm>
            <a:off x="3199337" y="3936906"/>
            <a:ext cx="742743" cy="747798"/>
          </a:xfrm>
          <a:prstGeom prst="plus">
            <a:avLst>
              <a:gd name="adj" fmla="val 34575"/>
            </a:avLst>
          </a:prstGeom>
          <a:solidFill>
            <a:srgbClr val="FF7C80"/>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414381" y="2292056"/>
            <a:ext cx="2513935" cy="369332"/>
          </a:xfrm>
          <a:prstGeom prst="rect">
            <a:avLst/>
          </a:prstGeom>
        </p:spPr>
        <p:txBody>
          <a:bodyPr wrap="square">
            <a:spAutoFit/>
          </a:bodyPr>
          <a:lstStyle/>
          <a:p>
            <a:pPr algn="ctr"/>
            <a:r>
              <a:rPr lang="en-GB" b="1" dirty="0" smtClean="0">
                <a:latin typeface="Arial" panose="020B0604020202020204" pitchFamily="34" charset="0"/>
              </a:rPr>
              <a:t>Of which… </a:t>
            </a:r>
            <a:endParaRPr lang="en-GB" sz="1200" b="1" dirty="0"/>
          </a:p>
        </p:txBody>
      </p:sp>
    </p:spTree>
    <p:extLst>
      <p:ext uri="{BB962C8B-B14F-4D97-AF65-F5344CB8AC3E}">
        <p14:creationId xmlns:p14="http://schemas.microsoft.com/office/powerpoint/2010/main" val="318609000"/>
      </p:ext>
    </p:extLst>
  </p:cSld>
  <p:clrMapOvr>
    <a:masterClrMapping/>
  </p:clrMapOvr>
  <mc:AlternateContent xmlns:mc="http://schemas.openxmlformats.org/markup-compatibility/2006" xmlns:p14="http://schemas.microsoft.com/office/powerpoint/2010/main">
    <mc:Choice Requires="p14">
      <p:transition spd="med" p14:dur="700" advTm="23000">
        <p:fade/>
      </p:transition>
    </mc:Choice>
    <mc:Fallback xmlns="">
      <p:transition spd="med"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750"/>
                            </p:stCondLst>
                            <p:childTnLst>
                              <p:par>
                                <p:cTn id="16" presetID="6" presetClass="entr" presetSubtype="16"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500"/>
                                        <p:tgtEl>
                                          <p:spTgt spid="4"/>
                                        </p:tgtEl>
                                      </p:cBhvr>
                                    </p:animEffect>
                                  </p:childTnLst>
                                </p:cTn>
                              </p:par>
                            </p:childTnLst>
                          </p:cTn>
                        </p:par>
                        <p:par>
                          <p:cTn id="19" fill="hold">
                            <p:stCondLst>
                              <p:cond delay="3750"/>
                            </p:stCondLst>
                            <p:childTnLst>
                              <p:par>
                                <p:cTn id="20" presetID="10" presetClass="entr" presetSubtype="0" fill="hold" grpId="0" nodeType="afterEffect">
                                  <p:stCondLst>
                                    <p:cond delay="5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4750"/>
                            </p:stCondLst>
                            <p:childTnLst>
                              <p:par>
                                <p:cTn id="24" presetID="10" presetClass="entr" presetSubtype="0" fill="hold" grpId="0" nodeType="after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750"/>
                            </p:stCondLst>
                            <p:childTnLst>
                              <p:par>
                                <p:cTn id="34" presetID="10"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750"/>
                            </p:stCondLst>
                            <p:childTnLst>
                              <p:par>
                                <p:cTn id="44" presetID="10" presetClass="entr" presetSubtype="0" fill="hold" grpId="0" nodeType="afterEffect">
                                  <p:stCondLst>
                                    <p:cond delay="2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9250"/>
                            </p:stCondLst>
                            <p:childTnLst>
                              <p:par>
                                <p:cTn id="48" presetID="49" presetClass="entr" presetSubtype="0" decel="100000" fill="hold" nodeType="afterEffect">
                                  <p:stCondLst>
                                    <p:cond delay="100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3" dur="500"/>
                                        <p:tgtEl>
                                          <p:spTgt spid="25">
                                            <p:txEl>
                                              <p:pRg st="0" end="0"/>
                                            </p:txEl>
                                          </p:spTgt>
                                        </p:tgtEl>
                                      </p:cBhvr>
                                    </p:animEffect>
                                  </p:childTnLst>
                                </p:cTn>
                              </p:par>
                            </p:childTnLst>
                          </p:cTn>
                        </p:par>
                        <p:par>
                          <p:cTn id="54" fill="hold">
                            <p:stCondLst>
                              <p:cond delay="10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1250"/>
                            </p:stCondLst>
                            <p:childTnLst>
                              <p:par>
                                <p:cTn id="59" presetID="22" presetClass="entr" presetSubtype="8" fill="hold" grpId="0" nodeType="after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2250"/>
                            </p:stCondLst>
                            <p:childTnLst>
                              <p:par>
                                <p:cTn id="63" presetID="6" presetClass="entr" presetSubtype="16"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1500"/>
                                        <p:tgtEl>
                                          <p:spTgt spid="28"/>
                                        </p:tgtEl>
                                      </p:cBhvr>
                                    </p:animEffect>
                                  </p:childTnLst>
                                </p:cTn>
                              </p:par>
                            </p:childTnLst>
                          </p:cTn>
                        </p:par>
                        <p:par>
                          <p:cTn id="66" fill="hold">
                            <p:stCondLst>
                              <p:cond delay="14250"/>
                            </p:stCondLst>
                            <p:childTnLst>
                              <p:par>
                                <p:cTn id="67" presetID="10" presetClass="entr" presetSubtype="0" fill="hold" grpId="0" nodeType="after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5250"/>
                            </p:stCondLst>
                            <p:childTnLst>
                              <p:par>
                                <p:cTn id="71" presetID="10" presetClass="entr" presetSubtype="0" fill="hold" grpId="0" nodeType="afterEffect">
                                  <p:stCondLst>
                                    <p:cond delay="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6250"/>
                            </p:stCondLst>
                            <p:childTnLst>
                              <p:par>
                                <p:cTn id="75" presetID="22" presetClass="entr" presetSubtype="8"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7250"/>
                            </p:stCondLst>
                            <p:childTnLst>
                              <p:par>
                                <p:cTn id="79" presetID="6" presetClass="entr" presetSubtype="16" fill="hold" grpId="0" nodeType="afterEffect">
                                  <p:stCondLst>
                                    <p:cond delay="100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1000"/>
                                        <p:tgtEl>
                                          <p:spTgt spid="24"/>
                                        </p:tgtEl>
                                      </p:cBhvr>
                                    </p:animEffect>
                                  </p:childTnLst>
                                </p:cTn>
                              </p:par>
                            </p:childTnLst>
                          </p:cTn>
                        </p:par>
                        <p:par>
                          <p:cTn id="82" fill="hold">
                            <p:stCondLst>
                              <p:cond delay="192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8" grpId="0"/>
      <p:bldP spid="19" grpId="0"/>
      <p:bldP spid="20" grpId="0"/>
      <p:bldP spid="21" grpId="0"/>
      <p:bldP spid="22" grpId="0"/>
      <p:bldP spid="23" grpId="0"/>
      <p:bldP spid="24" grpId="0" animBg="1"/>
      <p:bldP spid="25" grpId="0"/>
      <p:bldP spid="26" grpId="0"/>
      <p:bldP spid="27" grpId="0" animBg="1"/>
      <p:bldP spid="28" grpId="0" animBg="1"/>
      <p:bldP spid="29" grpId="0"/>
      <p:bldP spid="30" grpId="0"/>
      <p:bldP spid="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027" y="637388"/>
            <a:ext cx="3463332" cy="830997"/>
          </a:xfrm>
          <a:prstGeom prst="rect">
            <a:avLst/>
          </a:prstGeom>
        </p:spPr>
        <p:txBody>
          <a:bodyPr wrap="square">
            <a:spAutoFit/>
          </a:bodyPr>
          <a:lstStyle/>
          <a:p>
            <a:pPr algn="ctr"/>
            <a:r>
              <a:rPr lang="en-GB" sz="4800" b="1" dirty="0" smtClean="0">
                <a:solidFill>
                  <a:srgbClr val="C00000"/>
                </a:solidFill>
                <a:latin typeface="Arial" panose="020B0604020202020204" pitchFamily="34" charset="0"/>
                <a:ea typeface="Calibri" panose="020F0502020204030204" pitchFamily="34" charset="0"/>
              </a:rPr>
              <a:t>3,490</a:t>
            </a:r>
            <a:endParaRPr lang="en-GB" sz="3600" b="1" dirty="0">
              <a:solidFill>
                <a:srgbClr val="C00000"/>
              </a:solidFill>
            </a:endParaRPr>
          </a:p>
        </p:txBody>
      </p:sp>
      <p:sp>
        <p:nvSpPr>
          <p:cNvPr id="18" name="Rectangle 17"/>
          <p:cNvSpPr/>
          <p:nvPr/>
        </p:nvSpPr>
        <p:spPr>
          <a:xfrm>
            <a:off x="2865703" y="804250"/>
            <a:ext cx="9055696" cy="461665"/>
          </a:xfrm>
          <a:prstGeom prst="rect">
            <a:avLst/>
          </a:prstGeom>
        </p:spPr>
        <p:txBody>
          <a:bodyPr wrap="square">
            <a:spAutoFit/>
          </a:bodyPr>
          <a:lstStyle/>
          <a:p>
            <a:r>
              <a:rPr lang="en-GB" sz="2400" b="1" dirty="0" smtClean="0">
                <a:latin typeface="Arial" panose="020B0604020202020204" pitchFamily="34" charset="0"/>
              </a:rPr>
              <a:t>People in your area started an </a:t>
            </a:r>
            <a:r>
              <a:rPr lang="en-GB" sz="2400" b="1" dirty="0">
                <a:solidFill>
                  <a:srgbClr val="C00000"/>
                </a:solidFill>
                <a:latin typeface="Arial" panose="020B0604020202020204" pitchFamily="34" charset="0"/>
              </a:rPr>
              <a:t>a</a:t>
            </a:r>
            <a:r>
              <a:rPr lang="en-GB" sz="2400" b="1" dirty="0" smtClean="0">
                <a:solidFill>
                  <a:srgbClr val="C00000"/>
                </a:solidFill>
                <a:latin typeface="Arial" panose="020B0604020202020204" pitchFamily="34" charset="0"/>
              </a:rPr>
              <a:t>pprenticeship</a:t>
            </a:r>
            <a:r>
              <a:rPr lang="en-GB" sz="2400" b="1" dirty="0" smtClean="0">
                <a:latin typeface="Arial" panose="020B0604020202020204" pitchFamily="34" charset="0"/>
              </a:rPr>
              <a:t> in 2018/19</a:t>
            </a:r>
            <a:endParaRPr lang="en-GB" sz="2400" b="1" dirty="0"/>
          </a:p>
        </p:txBody>
      </p:sp>
      <p:sp>
        <p:nvSpPr>
          <p:cNvPr id="19" name="Rectangle 18"/>
          <p:cNvSpPr/>
          <p:nvPr/>
        </p:nvSpPr>
        <p:spPr>
          <a:xfrm>
            <a:off x="1343228" y="1294896"/>
            <a:ext cx="11170252" cy="707886"/>
          </a:xfrm>
          <a:prstGeom prst="rect">
            <a:avLst/>
          </a:prstGeom>
        </p:spPr>
        <p:txBody>
          <a:bodyPr wrap="square">
            <a:spAutoFit/>
          </a:bodyPr>
          <a:lstStyle/>
          <a:p>
            <a:r>
              <a:rPr lang="en-GB" sz="4000" b="1" dirty="0" smtClean="0">
                <a:solidFill>
                  <a:srgbClr val="FF7C80"/>
                </a:solidFill>
                <a:latin typeface="Arial" panose="020B0604020202020204" pitchFamily="34" charset="0"/>
              </a:rPr>
              <a:t>  860   </a:t>
            </a:r>
            <a:r>
              <a:rPr lang="en-GB" sz="2400" b="1" dirty="0" smtClean="0">
                <a:latin typeface="Arial" panose="020B0604020202020204" pitchFamily="34" charset="0"/>
              </a:rPr>
              <a:t>Were </a:t>
            </a:r>
            <a:r>
              <a:rPr lang="en-GB" sz="2400" b="1" dirty="0">
                <a:solidFill>
                  <a:srgbClr val="FF7C80"/>
                </a:solidFill>
                <a:latin typeface="Arial" panose="020B0604020202020204" pitchFamily="34" charset="0"/>
              </a:rPr>
              <a:t>u</a:t>
            </a:r>
            <a:r>
              <a:rPr lang="en-GB" sz="2400" b="1" dirty="0" smtClean="0">
                <a:solidFill>
                  <a:srgbClr val="FF7C80"/>
                </a:solidFill>
                <a:latin typeface="Arial" panose="020B0604020202020204" pitchFamily="34" charset="0"/>
              </a:rPr>
              <a:t>nder the age of 19 </a:t>
            </a:r>
            <a:r>
              <a:rPr lang="en-GB" sz="2400" b="1" dirty="0" smtClean="0">
                <a:latin typeface="Arial" panose="020B0604020202020204" pitchFamily="34" charset="0"/>
              </a:rPr>
              <a:t>and</a:t>
            </a:r>
            <a:r>
              <a:rPr lang="en-GB" sz="2400" b="1" dirty="0" smtClean="0">
                <a:solidFill>
                  <a:srgbClr val="FF7C80"/>
                </a:solidFill>
                <a:latin typeface="Arial" panose="020B0604020202020204" pitchFamily="34" charset="0"/>
              </a:rPr>
              <a:t> </a:t>
            </a:r>
            <a:r>
              <a:rPr lang="en-GB" sz="4000" b="1" dirty="0" smtClean="0">
                <a:solidFill>
                  <a:srgbClr val="FF7C80"/>
                </a:solidFill>
                <a:latin typeface="Arial" panose="020B0604020202020204" pitchFamily="34" charset="0"/>
              </a:rPr>
              <a:t>2,630 </a:t>
            </a:r>
            <a:r>
              <a:rPr lang="en-GB" sz="2400" b="1" dirty="0" smtClean="0">
                <a:solidFill>
                  <a:srgbClr val="FF7C80"/>
                </a:solidFill>
                <a:latin typeface="Arial" panose="020B0604020202020204" pitchFamily="34" charset="0"/>
              </a:rPr>
              <a:t>were over the age of 19</a:t>
            </a:r>
            <a:endParaRPr lang="en-GB" sz="2400" b="1" dirty="0">
              <a:solidFill>
                <a:srgbClr val="FF7C80"/>
              </a:solidFill>
            </a:endParaRPr>
          </a:p>
        </p:txBody>
      </p:sp>
      <p:sp>
        <p:nvSpPr>
          <p:cNvPr id="30" name="Rectangle 29"/>
          <p:cNvSpPr/>
          <p:nvPr/>
        </p:nvSpPr>
        <p:spPr>
          <a:xfrm>
            <a:off x="108557" y="4186895"/>
            <a:ext cx="2382866"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1,200</a:t>
            </a:r>
          </a:p>
          <a:p>
            <a:pPr algn="ctr"/>
            <a:r>
              <a:rPr lang="en-GB" b="1" dirty="0" smtClean="0">
                <a:solidFill>
                  <a:srgbClr val="990000"/>
                </a:solidFill>
                <a:latin typeface="Arial" panose="020B0604020202020204" pitchFamily="34" charset="0"/>
              </a:rPr>
              <a:t>Business, Administration and Law</a:t>
            </a:r>
            <a:endParaRPr lang="en-GB" b="1" dirty="0">
              <a:solidFill>
                <a:srgbClr val="990000"/>
              </a:solidFill>
            </a:endParaRPr>
          </a:p>
        </p:txBody>
      </p:sp>
      <p:sp>
        <p:nvSpPr>
          <p:cNvPr id="31" name="object 13"/>
          <p:cNvSpPr/>
          <p:nvPr/>
        </p:nvSpPr>
        <p:spPr>
          <a:xfrm>
            <a:off x="2774626" y="2949744"/>
            <a:ext cx="1163153" cy="1148567"/>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32" name="Rectangle 31"/>
          <p:cNvSpPr/>
          <p:nvPr/>
        </p:nvSpPr>
        <p:spPr>
          <a:xfrm>
            <a:off x="2252199" y="4205721"/>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960</a:t>
            </a:r>
          </a:p>
          <a:p>
            <a:pPr algn="ctr"/>
            <a:r>
              <a:rPr lang="en-GB" b="1" dirty="0" smtClean="0">
                <a:solidFill>
                  <a:srgbClr val="990000"/>
                </a:solidFill>
                <a:latin typeface="Arial" panose="020B0604020202020204" pitchFamily="34" charset="0"/>
              </a:rPr>
              <a:t>Health, Public Services and Care</a:t>
            </a:r>
            <a:endParaRPr lang="en-GB" b="1" dirty="0">
              <a:solidFill>
                <a:srgbClr val="990000"/>
              </a:solidFill>
            </a:endParaRPr>
          </a:p>
        </p:txBody>
      </p:sp>
      <p:grpSp>
        <p:nvGrpSpPr>
          <p:cNvPr id="33" name="Group 32"/>
          <p:cNvGrpSpPr/>
          <p:nvPr/>
        </p:nvGrpSpPr>
        <p:grpSpPr>
          <a:xfrm>
            <a:off x="4666089" y="2911015"/>
            <a:ext cx="1269031" cy="1269031"/>
            <a:chOff x="8235127" y="4930762"/>
            <a:chExt cx="843280" cy="843280"/>
          </a:xfrm>
        </p:grpSpPr>
        <p:sp>
          <p:nvSpPr>
            <p:cNvPr id="3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38" name="Rectangle 37"/>
          <p:cNvSpPr/>
          <p:nvPr/>
        </p:nvSpPr>
        <p:spPr>
          <a:xfrm>
            <a:off x="4212606" y="4223595"/>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500</a:t>
            </a:r>
          </a:p>
          <a:p>
            <a:pPr algn="ctr"/>
            <a:r>
              <a:rPr lang="en-GB" b="1" dirty="0" smtClean="0">
                <a:solidFill>
                  <a:srgbClr val="990000"/>
                </a:solidFill>
                <a:latin typeface="Arial" panose="020B0604020202020204" pitchFamily="34" charset="0"/>
              </a:rPr>
              <a:t>Engineering and Manufacturing</a:t>
            </a:r>
            <a:endParaRPr lang="en-GB" b="1" dirty="0">
              <a:solidFill>
                <a:srgbClr val="990000"/>
              </a:solidFill>
            </a:endParaRPr>
          </a:p>
        </p:txBody>
      </p:sp>
      <p:grpSp>
        <p:nvGrpSpPr>
          <p:cNvPr id="39" name="Group 38"/>
          <p:cNvGrpSpPr/>
          <p:nvPr/>
        </p:nvGrpSpPr>
        <p:grpSpPr>
          <a:xfrm>
            <a:off x="6584774" y="2911015"/>
            <a:ext cx="1223116" cy="1223116"/>
            <a:chOff x="3100509" y="4635925"/>
            <a:chExt cx="989965" cy="989965"/>
          </a:xfrm>
        </p:grpSpPr>
        <p:sp>
          <p:nvSpPr>
            <p:cNvPr id="40"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41"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42"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43" name="object 12"/>
            <p:cNvSpPr txBox="1"/>
            <p:nvPr/>
          </p:nvSpPr>
          <p:spPr>
            <a:xfrm>
              <a:off x="3638801" y="5165897"/>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44" name="Rectangle 43"/>
          <p:cNvSpPr/>
          <p:nvPr/>
        </p:nvSpPr>
        <p:spPr>
          <a:xfrm>
            <a:off x="6123361" y="4196553"/>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370</a:t>
            </a:r>
          </a:p>
          <a:p>
            <a:pPr algn="ctr"/>
            <a:r>
              <a:rPr lang="en-GB" b="1" dirty="0" smtClean="0">
                <a:solidFill>
                  <a:srgbClr val="990000"/>
                </a:solidFill>
                <a:latin typeface="Arial" panose="020B0604020202020204" pitchFamily="34" charset="0"/>
              </a:rPr>
              <a:t>Retail and Commercial Enterprise</a:t>
            </a:r>
            <a:endParaRPr lang="en-GB" b="1" dirty="0">
              <a:solidFill>
                <a:srgbClr val="990000"/>
              </a:solidFill>
            </a:endParaRPr>
          </a:p>
        </p:txBody>
      </p:sp>
      <p:sp>
        <p:nvSpPr>
          <p:cNvPr id="45" name="Rectangle 44"/>
          <p:cNvSpPr/>
          <p:nvPr/>
        </p:nvSpPr>
        <p:spPr>
          <a:xfrm>
            <a:off x="10041513" y="4191759"/>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130</a:t>
            </a:r>
          </a:p>
          <a:p>
            <a:pPr algn="ctr"/>
            <a:r>
              <a:rPr lang="en-GB" b="1" dirty="0" smtClean="0">
                <a:solidFill>
                  <a:srgbClr val="990000"/>
                </a:solidFill>
                <a:latin typeface="Arial" panose="020B0604020202020204" pitchFamily="34" charset="0"/>
              </a:rPr>
              <a:t>Information and Communication</a:t>
            </a:r>
            <a:endParaRPr lang="en-GB" b="1" dirty="0">
              <a:solidFill>
                <a:srgbClr val="990000"/>
              </a:solidFill>
            </a:endParaRPr>
          </a:p>
        </p:txBody>
      </p:sp>
      <p:sp>
        <p:nvSpPr>
          <p:cNvPr id="46" name="Rectangle 45"/>
          <p:cNvSpPr/>
          <p:nvPr/>
        </p:nvSpPr>
        <p:spPr>
          <a:xfrm>
            <a:off x="7950070" y="4161811"/>
            <a:ext cx="231219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200</a:t>
            </a:r>
          </a:p>
          <a:p>
            <a:pPr algn="ctr"/>
            <a:r>
              <a:rPr lang="en-GB" sz="1750" b="1" dirty="0" smtClean="0">
                <a:solidFill>
                  <a:srgbClr val="990000"/>
                </a:solidFill>
                <a:latin typeface="Arial" panose="020B0604020202020204" pitchFamily="34" charset="0"/>
              </a:rPr>
              <a:t>Construction, Planning and the Built Environment</a:t>
            </a:r>
            <a:endParaRPr lang="en-GB" sz="1750" b="1" dirty="0">
              <a:solidFill>
                <a:srgbClr val="990000"/>
              </a:solidFill>
            </a:endParaRPr>
          </a:p>
        </p:txBody>
      </p:sp>
      <p:sp>
        <p:nvSpPr>
          <p:cNvPr id="49" name="object 35"/>
          <p:cNvSpPr/>
          <p:nvPr/>
        </p:nvSpPr>
        <p:spPr>
          <a:xfrm>
            <a:off x="8565473" y="3316032"/>
            <a:ext cx="1037581" cy="734355"/>
          </a:xfrm>
          <a:custGeom>
            <a:avLst/>
            <a:gdLst/>
            <a:ahLst/>
            <a:cxnLst/>
            <a:rect l="l" t="t" r="r" b="b"/>
            <a:pathLst>
              <a:path w="736600" h="521334">
                <a:moveTo>
                  <a:pt x="567550" y="0"/>
                </a:moveTo>
                <a:lnTo>
                  <a:pt x="163258" y="0"/>
                </a:lnTo>
                <a:lnTo>
                  <a:pt x="168663" y="46588"/>
                </a:lnTo>
                <a:lnTo>
                  <a:pt x="184049" y="89337"/>
                </a:lnTo>
                <a:lnTo>
                  <a:pt x="208178" y="126992"/>
                </a:lnTo>
                <a:lnTo>
                  <a:pt x="239808" y="158299"/>
                </a:lnTo>
                <a:lnTo>
                  <a:pt x="277698" y="182003"/>
                </a:lnTo>
                <a:lnTo>
                  <a:pt x="235492" y="198842"/>
                </a:lnTo>
                <a:lnTo>
                  <a:pt x="195432" y="221840"/>
                </a:lnTo>
                <a:lnTo>
                  <a:pt x="157814" y="250588"/>
                </a:lnTo>
                <a:lnTo>
                  <a:pt x="122936" y="284677"/>
                </a:lnTo>
                <a:lnTo>
                  <a:pt x="91092" y="323697"/>
                </a:lnTo>
                <a:lnTo>
                  <a:pt x="62580" y="367241"/>
                </a:lnTo>
                <a:lnTo>
                  <a:pt x="37697" y="414898"/>
                </a:lnTo>
                <a:lnTo>
                  <a:pt x="16738" y="466259"/>
                </a:lnTo>
                <a:lnTo>
                  <a:pt x="0" y="520915"/>
                </a:lnTo>
                <a:lnTo>
                  <a:pt x="736003" y="520915"/>
                </a:lnTo>
                <a:lnTo>
                  <a:pt x="721747" y="468491"/>
                </a:lnTo>
                <a:lnTo>
                  <a:pt x="703517" y="419497"/>
                </a:lnTo>
                <a:lnTo>
                  <a:pt x="681571" y="374163"/>
                </a:lnTo>
                <a:lnTo>
                  <a:pt x="656169" y="332719"/>
                </a:lnTo>
                <a:lnTo>
                  <a:pt x="627568" y="295394"/>
                </a:lnTo>
                <a:lnTo>
                  <a:pt x="596026" y="262417"/>
                </a:lnTo>
                <a:lnTo>
                  <a:pt x="561803" y="234018"/>
                </a:lnTo>
                <a:lnTo>
                  <a:pt x="525157" y="210426"/>
                </a:lnTo>
                <a:lnTo>
                  <a:pt x="524890" y="210210"/>
                </a:lnTo>
                <a:lnTo>
                  <a:pt x="524738" y="210210"/>
                </a:lnTo>
                <a:lnTo>
                  <a:pt x="524408" y="210058"/>
                </a:lnTo>
                <a:lnTo>
                  <a:pt x="519912" y="207441"/>
                </a:lnTo>
                <a:lnTo>
                  <a:pt x="515378" y="204978"/>
                </a:lnTo>
                <a:lnTo>
                  <a:pt x="510666" y="202793"/>
                </a:lnTo>
                <a:lnTo>
                  <a:pt x="510070" y="202323"/>
                </a:lnTo>
                <a:lnTo>
                  <a:pt x="509396" y="202133"/>
                </a:lnTo>
                <a:lnTo>
                  <a:pt x="508850" y="201853"/>
                </a:lnTo>
                <a:lnTo>
                  <a:pt x="504545" y="199821"/>
                </a:lnTo>
                <a:lnTo>
                  <a:pt x="500252" y="197688"/>
                </a:lnTo>
                <a:lnTo>
                  <a:pt x="495858" y="195707"/>
                </a:lnTo>
                <a:lnTo>
                  <a:pt x="494817" y="195389"/>
                </a:lnTo>
                <a:lnTo>
                  <a:pt x="493788" y="194868"/>
                </a:lnTo>
                <a:lnTo>
                  <a:pt x="492772" y="194564"/>
                </a:lnTo>
                <a:lnTo>
                  <a:pt x="488746" y="192887"/>
                </a:lnTo>
                <a:lnTo>
                  <a:pt x="484708" y="191084"/>
                </a:lnTo>
                <a:lnTo>
                  <a:pt x="480631" y="189598"/>
                </a:lnTo>
                <a:lnTo>
                  <a:pt x="479234" y="188963"/>
                </a:lnTo>
                <a:lnTo>
                  <a:pt x="477862" y="188468"/>
                </a:lnTo>
                <a:lnTo>
                  <a:pt x="476478" y="188087"/>
                </a:lnTo>
                <a:lnTo>
                  <a:pt x="472681" y="186639"/>
                </a:lnTo>
                <a:lnTo>
                  <a:pt x="468883" y="185534"/>
                </a:lnTo>
                <a:lnTo>
                  <a:pt x="465099" y="184175"/>
                </a:lnTo>
                <a:lnTo>
                  <a:pt x="463372" y="183527"/>
                </a:lnTo>
                <a:lnTo>
                  <a:pt x="461517" y="183045"/>
                </a:lnTo>
                <a:lnTo>
                  <a:pt x="459765" y="182511"/>
                </a:lnTo>
                <a:lnTo>
                  <a:pt x="455167" y="181038"/>
                </a:lnTo>
                <a:lnTo>
                  <a:pt x="492419" y="157163"/>
                </a:lnTo>
                <a:lnTo>
                  <a:pt x="523486" y="125935"/>
                </a:lnTo>
                <a:lnTo>
                  <a:pt x="547164" y="88542"/>
                </a:lnTo>
                <a:lnTo>
                  <a:pt x="562253" y="46168"/>
                </a:lnTo>
                <a:lnTo>
                  <a:pt x="567550" y="0"/>
                </a:lnTo>
                <a:close/>
              </a:path>
            </a:pathLst>
          </a:custGeom>
          <a:solidFill>
            <a:srgbClr val="FF7C80"/>
          </a:solidFill>
        </p:spPr>
        <p:txBody>
          <a:bodyPr wrap="square" lIns="0" tIns="0" rIns="0" bIns="0" rtlCol="0"/>
          <a:lstStyle/>
          <a:p>
            <a:endParaRPr/>
          </a:p>
        </p:txBody>
      </p:sp>
      <p:grpSp>
        <p:nvGrpSpPr>
          <p:cNvPr id="2" name="Group 1"/>
          <p:cNvGrpSpPr/>
          <p:nvPr/>
        </p:nvGrpSpPr>
        <p:grpSpPr>
          <a:xfrm>
            <a:off x="8722757" y="2930163"/>
            <a:ext cx="702156" cy="365644"/>
            <a:chOff x="10734325" y="2490820"/>
            <a:chExt cx="702156" cy="365644"/>
          </a:xfrm>
        </p:grpSpPr>
        <p:sp>
          <p:nvSpPr>
            <p:cNvPr id="50" name="object 36"/>
            <p:cNvSpPr/>
            <p:nvPr/>
          </p:nvSpPr>
          <p:spPr>
            <a:xfrm>
              <a:off x="11006064" y="2490820"/>
              <a:ext cx="168160" cy="252240"/>
            </a:xfrm>
            <a:custGeom>
              <a:avLst/>
              <a:gdLst/>
              <a:ahLst/>
              <a:cxnLst/>
              <a:rect l="l" t="t" r="r" b="b"/>
              <a:pathLst>
                <a:path w="119379" h="179070">
                  <a:moveTo>
                    <a:pt x="56108" y="0"/>
                  </a:moveTo>
                  <a:lnTo>
                    <a:pt x="41644" y="506"/>
                  </a:lnTo>
                  <a:lnTo>
                    <a:pt x="27454" y="1993"/>
                  </a:lnTo>
                  <a:lnTo>
                    <a:pt x="13563" y="4414"/>
                  </a:lnTo>
                  <a:lnTo>
                    <a:pt x="0" y="7721"/>
                  </a:lnTo>
                  <a:lnTo>
                    <a:pt x="7803" y="34572"/>
                  </a:lnTo>
                  <a:lnTo>
                    <a:pt x="14790" y="66084"/>
                  </a:lnTo>
                  <a:lnTo>
                    <a:pt x="20075" y="101872"/>
                  </a:lnTo>
                  <a:lnTo>
                    <a:pt x="22771" y="141554"/>
                  </a:lnTo>
                  <a:lnTo>
                    <a:pt x="25680" y="155972"/>
                  </a:lnTo>
                  <a:lnTo>
                    <a:pt x="33616" y="167743"/>
                  </a:lnTo>
                  <a:lnTo>
                    <a:pt x="45391" y="175678"/>
                  </a:lnTo>
                  <a:lnTo>
                    <a:pt x="59816" y="178587"/>
                  </a:lnTo>
                  <a:lnTo>
                    <a:pt x="74242" y="175678"/>
                  </a:lnTo>
                  <a:lnTo>
                    <a:pt x="86017" y="167743"/>
                  </a:lnTo>
                  <a:lnTo>
                    <a:pt x="93953" y="155972"/>
                  </a:lnTo>
                  <a:lnTo>
                    <a:pt x="96862" y="141554"/>
                  </a:lnTo>
                  <a:lnTo>
                    <a:pt x="99467" y="102650"/>
                  </a:lnTo>
                  <a:lnTo>
                    <a:pt x="104574" y="67467"/>
                  </a:lnTo>
                  <a:lnTo>
                    <a:pt x="111353" y="36367"/>
                  </a:lnTo>
                  <a:lnTo>
                    <a:pt x="118973" y="9715"/>
                  </a:lnTo>
                  <a:lnTo>
                    <a:pt x="103864" y="5539"/>
                  </a:lnTo>
                  <a:lnTo>
                    <a:pt x="88322" y="2495"/>
                  </a:lnTo>
                  <a:lnTo>
                    <a:pt x="72389" y="632"/>
                  </a:lnTo>
                  <a:lnTo>
                    <a:pt x="56108" y="0"/>
                  </a:lnTo>
                  <a:close/>
                </a:path>
              </a:pathLst>
            </a:custGeom>
            <a:solidFill>
              <a:srgbClr val="990000"/>
            </a:solidFill>
          </p:spPr>
          <p:txBody>
            <a:bodyPr wrap="square" lIns="0" tIns="0" rIns="0" bIns="0" rtlCol="0"/>
            <a:lstStyle/>
            <a:p>
              <a:endParaRPr/>
            </a:p>
          </p:txBody>
        </p:sp>
        <p:sp>
          <p:nvSpPr>
            <p:cNvPr id="51" name="object 37"/>
            <p:cNvSpPr/>
            <p:nvPr/>
          </p:nvSpPr>
          <p:spPr>
            <a:xfrm>
              <a:off x="10734325" y="2512094"/>
              <a:ext cx="702156" cy="344370"/>
            </a:xfrm>
            <a:custGeom>
              <a:avLst/>
              <a:gdLst/>
              <a:ahLst/>
              <a:cxnLst/>
              <a:rect l="l" t="t" r="r" b="b"/>
              <a:pathLst>
                <a:path w="498475" h="244475">
                  <a:moveTo>
                    <a:pt x="171526" y="0"/>
                  </a:moveTo>
                  <a:lnTo>
                    <a:pt x="130329" y="22305"/>
                  </a:lnTo>
                  <a:lnTo>
                    <a:pt x="95424" y="52982"/>
                  </a:lnTo>
                  <a:lnTo>
                    <a:pt x="68145" y="90707"/>
                  </a:lnTo>
                  <a:lnTo>
                    <a:pt x="49824" y="134155"/>
                  </a:lnTo>
                  <a:lnTo>
                    <a:pt x="41795" y="182003"/>
                  </a:lnTo>
                  <a:lnTo>
                    <a:pt x="41503" y="182003"/>
                  </a:lnTo>
                  <a:lnTo>
                    <a:pt x="25396" y="184459"/>
                  </a:lnTo>
                  <a:lnTo>
                    <a:pt x="12198" y="191147"/>
                  </a:lnTo>
                  <a:lnTo>
                    <a:pt x="3277" y="201045"/>
                  </a:lnTo>
                  <a:lnTo>
                    <a:pt x="0" y="213131"/>
                  </a:lnTo>
                  <a:lnTo>
                    <a:pt x="3277" y="225212"/>
                  </a:lnTo>
                  <a:lnTo>
                    <a:pt x="12198" y="235110"/>
                  </a:lnTo>
                  <a:lnTo>
                    <a:pt x="25396" y="241801"/>
                  </a:lnTo>
                  <a:lnTo>
                    <a:pt x="41503" y="244259"/>
                  </a:lnTo>
                  <a:lnTo>
                    <a:pt x="456526" y="244259"/>
                  </a:lnTo>
                  <a:lnTo>
                    <a:pt x="472634" y="241801"/>
                  </a:lnTo>
                  <a:lnTo>
                    <a:pt x="485832" y="235110"/>
                  </a:lnTo>
                  <a:lnTo>
                    <a:pt x="494753" y="225212"/>
                  </a:lnTo>
                  <a:lnTo>
                    <a:pt x="498030" y="213131"/>
                  </a:lnTo>
                  <a:lnTo>
                    <a:pt x="494753" y="201045"/>
                  </a:lnTo>
                  <a:lnTo>
                    <a:pt x="485832" y="191147"/>
                  </a:lnTo>
                  <a:lnTo>
                    <a:pt x="475832" y="186080"/>
                  </a:lnTo>
                  <a:lnTo>
                    <a:pt x="252730" y="186080"/>
                  </a:lnTo>
                  <a:lnTo>
                    <a:pt x="229536" y="181385"/>
                  </a:lnTo>
                  <a:lnTo>
                    <a:pt x="210567" y="168592"/>
                  </a:lnTo>
                  <a:lnTo>
                    <a:pt x="197764" y="149636"/>
                  </a:lnTo>
                  <a:lnTo>
                    <a:pt x="193065" y="126453"/>
                  </a:lnTo>
                  <a:lnTo>
                    <a:pt x="191073" y="94208"/>
                  </a:lnTo>
                  <a:lnTo>
                    <a:pt x="186805" y="62274"/>
                  </a:lnTo>
                  <a:lnTo>
                    <a:pt x="180283" y="30816"/>
                  </a:lnTo>
                  <a:lnTo>
                    <a:pt x="171526" y="0"/>
                  </a:lnTo>
                  <a:close/>
                </a:path>
                <a:path w="498475" h="244475">
                  <a:moveTo>
                    <a:pt x="333057" y="2692"/>
                  </a:moveTo>
                  <a:lnTo>
                    <a:pt x="324668" y="32924"/>
                  </a:lnTo>
                  <a:lnTo>
                    <a:pt x="318409" y="63795"/>
                  </a:lnTo>
                  <a:lnTo>
                    <a:pt x="314296" y="95203"/>
                  </a:lnTo>
                  <a:lnTo>
                    <a:pt x="312343" y="127050"/>
                  </a:lnTo>
                  <a:lnTo>
                    <a:pt x="307670" y="149888"/>
                  </a:lnTo>
                  <a:lnTo>
                    <a:pt x="294886" y="168667"/>
                  </a:lnTo>
                  <a:lnTo>
                    <a:pt x="275926" y="181395"/>
                  </a:lnTo>
                  <a:lnTo>
                    <a:pt x="252730" y="186080"/>
                  </a:lnTo>
                  <a:lnTo>
                    <a:pt x="475832" y="186080"/>
                  </a:lnTo>
                  <a:lnTo>
                    <a:pt x="472634" y="184459"/>
                  </a:lnTo>
                  <a:lnTo>
                    <a:pt x="456526" y="182003"/>
                  </a:lnTo>
                  <a:lnTo>
                    <a:pt x="456272" y="182003"/>
                  </a:lnTo>
                  <a:lnTo>
                    <a:pt x="448637" y="135528"/>
                  </a:lnTo>
                  <a:lnTo>
                    <a:pt x="431273" y="93149"/>
                  </a:lnTo>
                  <a:lnTo>
                    <a:pt x="405404" y="56077"/>
                  </a:lnTo>
                  <a:lnTo>
                    <a:pt x="372257" y="25521"/>
                  </a:lnTo>
                  <a:lnTo>
                    <a:pt x="333057" y="2692"/>
                  </a:lnTo>
                  <a:close/>
                </a:path>
              </a:pathLst>
            </a:custGeom>
            <a:solidFill>
              <a:srgbClr val="990000"/>
            </a:solidFill>
          </p:spPr>
          <p:txBody>
            <a:bodyPr wrap="square" lIns="0" tIns="0" rIns="0" bIns="0" rtlCol="0"/>
            <a:lstStyle/>
            <a:p>
              <a:endParaRPr/>
            </a:p>
          </p:txBody>
        </p:sp>
      </p:grpSp>
      <p:sp>
        <p:nvSpPr>
          <p:cNvPr id="47" name="Rectangle 46"/>
          <p:cNvSpPr/>
          <p:nvPr/>
        </p:nvSpPr>
        <p:spPr>
          <a:xfrm>
            <a:off x="339027" y="2085943"/>
            <a:ext cx="9055696" cy="461665"/>
          </a:xfrm>
          <a:prstGeom prst="rect">
            <a:avLst/>
          </a:prstGeom>
        </p:spPr>
        <p:txBody>
          <a:bodyPr wrap="square">
            <a:spAutoFit/>
          </a:bodyPr>
          <a:lstStyle/>
          <a:p>
            <a:r>
              <a:rPr lang="en-GB" sz="2400" b="1" dirty="0" smtClean="0">
                <a:latin typeface="Arial" panose="020B0604020202020204" pitchFamily="34" charset="0"/>
              </a:rPr>
              <a:t>The most popular subject areas are:</a:t>
            </a:r>
            <a:endParaRPr lang="en-GB" sz="2400" b="1" dirty="0">
              <a:solidFill>
                <a:srgbClr val="FF7C80"/>
              </a:solidFill>
            </a:endParaRPr>
          </a:p>
        </p:txBody>
      </p:sp>
      <p:grpSp>
        <p:nvGrpSpPr>
          <p:cNvPr id="3" name="Group 2"/>
          <p:cNvGrpSpPr/>
          <p:nvPr/>
        </p:nvGrpSpPr>
        <p:grpSpPr>
          <a:xfrm>
            <a:off x="249631" y="3077697"/>
            <a:ext cx="2055744" cy="965315"/>
            <a:chOff x="1549921" y="5756424"/>
            <a:chExt cx="2055744" cy="965315"/>
          </a:xfrm>
        </p:grpSpPr>
        <p:grpSp>
          <p:nvGrpSpPr>
            <p:cNvPr id="60" name="Group 59"/>
            <p:cNvGrpSpPr/>
            <p:nvPr/>
          </p:nvGrpSpPr>
          <p:grpSpPr>
            <a:xfrm>
              <a:off x="1549921" y="5756424"/>
              <a:ext cx="2055744" cy="965315"/>
              <a:chOff x="8411346" y="577880"/>
              <a:chExt cx="1521994" cy="714682"/>
            </a:xfrm>
          </p:grpSpPr>
          <p:sp>
            <p:nvSpPr>
              <p:cNvPr id="62"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63"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6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6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6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6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69" name="Oval 68"/>
            <p:cNvSpPr/>
            <p:nvPr/>
          </p:nvSpPr>
          <p:spPr>
            <a:xfrm>
              <a:off x="2403640" y="6532993"/>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do not sum due to rounding.</a:t>
            </a:r>
            <a:endParaRPr lang="en-GB" sz="1400" i="1" dirty="0">
              <a:latin typeface="Arial" panose="020B0604020202020204" pitchFamily="34" charset="0"/>
              <a:cs typeface="Arial" panose="020B0604020202020204" pitchFamily="34" charset="0"/>
            </a:endParaRPr>
          </a:p>
        </p:txBody>
      </p:sp>
      <p:sp>
        <p:nvSpPr>
          <p:cNvPr id="71" name="object 30"/>
          <p:cNvSpPr/>
          <p:nvPr/>
        </p:nvSpPr>
        <p:spPr>
          <a:xfrm>
            <a:off x="10925130" y="2947968"/>
            <a:ext cx="309719" cy="436581"/>
          </a:xfrm>
          <a:custGeom>
            <a:avLst/>
            <a:gdLst/>
            <a:ahLst/>
            <a:cxnLst/>
            <a:rect l="l" t="t" r="r" b="b"/>
            <a:pathLst>
              <a:path w="224790" h="316865">
                <a:moveTo>
                  <a:pt x="112255" y="0"/>
                </a:moveTo>
                <a:lnTo>
                  <a:pt x="56997" y="9463"/>
                </a:lnTo>
                <a:lnTo>
                  <a:pt x="23158" y="35177"/>
                </a:lnTo>
                <a:lnTo>
                  <a:pt x="5804" y="73128"/>
                </a:lnTo>
                <a:lnTo>
                  <a:pt x="0" y="119303"/>
                </a:lnTo>
                <a:lnTo>
                  <a:pt x="570" y="160751"/>
                </a:lnTo>
                <a:lnTo>
                  <a:pt x="7265" y="200217"/>
                </a:lnTo>
                <a:lnTo>
                  <a:pt x="20789" y="237657"/>
                </a:lnTo>
                <a:lnTo>
                  <a:pt x="41884" y="273138"/>
                </a:lnTo>
                <a:lnTo>
                  <a:pt x="74556" y="306853"/>
                </a:lnTo>
                <a:lnTo>
                  <a:pt x="112255" y="316309"/>
                </a:lnTo>
                <a:lnTo>
                  <a:pt x="126539" y="315483"/>
                </a:lnTo>
                <a:lnTo>
                  <a:pt x="161226" y="298015"/>
                </a:lnTo>
                <a:lnTo>
                  <a:pt x="203800" y="237366"/>
                </a:lnTo>
                <a:lnTo>
                  <a:pt x="216883" y="200201"/>
                </a:lnTo>
                <a:lnTo>
                  <a:pt x="223307" y="161069"/>
                </a:lnTo>
                <a:lnTo>
                  <a:pt x="224508" y="119291"/>
                </a:lnTo>
                <a:lnTo>
                  <a:pt x="218692" y="73118"/>
                </a:lnTo>
                <a:lnTo>
                  <a:pt x="201330" y="35171"/>
                </a:lnTo>
                <a:lnTo>
                  <a:pt x="167491" y="9461"/>
                </a:lnTo>
                <a:lnTo>
                  <a:pt x="112255" y="0"/>
                </a:lnTo>
                <a:close/>
              </a:path>
            </a:pathLst>
          </a:custGeom>
          <a:solidFill>
            <a:srgbClr val="C00000"/>
          </a:solidFill>
        </p:spPr>
        <p:txBody>
          <a:bodyPr wrap="square" lIns="0" tIns="0" rIns="0" bIns="0" rtlCol="0"/>
          <a:lstStyle/>
          <a:p>
            <a:endParaRPr/>
          </a:p>
        </p:txBody>
      </p:sp>
      <p:sp>
        <p:nvSpPr>
          <p:cNvPr id="72" name="object 31"/>
          <p:cNvSpPr/>
          <p:nvPr/>
        </p:nvSpPr>
        <p:spPr>
          <a:xfrm>
            <a:off x="10557487" y="3365558"/>
            <a:ext cx="1025398" cy="591439"/>
          </a:xfrm>
          <a:custGeom>
            <a:avLst/>
            <a:gdLst/>
            <a:ahLst/>
            <a:cxnLst/>
            <a:rect l="l" t="t" r="r" b="b"/>
            <a:pathLst>
              <a:path w="744220" h="429259">
                <a:moveTo>
                  <a:pt x="294259" y="520"/>
                </a:moveTo>
                <a:lnTo>
                  <a:pt x="223613" y="9567"/>
                </a:lnTo>
                <a:lnTo>
                  <a:pt x="184725" y="21542"/>
                </a:lnTo>
                <a:lnTo>
                  <a:pt x="19075" y="165277"/>
                </a:lnTo>
                <a:lnTo>
                  <a:pt x="662" y="199673"/>
                </a:lnTo>
                <a:lnTo>
                  <a:pt x="0" y="212966"/>
                </a:lnTo>
                <a:lnTo>
                  <a:pt x="9639" y="372592"/>
                </a:lnTo>
                <a:lnTo>
                  <a:pt x="15729" y="395687"/>
                </a:lnTo>
                <a:lnTo>
                  <a:pt x="29721" y="414020"/>
                </a:lnTo>
                <a:lnTo>
                  <a:pt x="49565" y="425770"/>
                </a:lnTo>
                <a:lnTo>
                  <a:pt x="73215" y="429120"/>
                </a:lnTo>
                <a:lnTo>
                  <a:pt x="96310" y="423029"/>
                </a:lnTo>
                <a:lnTo>
                  <a:pt x="114641" y="409036"/>
                </a:lnTo>
                <a:lnTo>
                  <a:pt x="126388" y="389188"/>
                </a:lnTo>
                <a:lnTo>
                  <a:pt x="129730" y="365531"/>
                </a:lnTo>
                <a:lnTo>
                  <a:pt x="122097" y="239166"/>
                </a:lnTo>
                <a:lnTo>
                  <a:pt x="121932" y="236029"/>
                </a:lnTo>
                <a:lnTo>
                  <a:pt x="123063" y="233286"/>
                </a:lnTo>
                <a:lnTo>
                  <a:pt x="125272" y="230860"/>
                </a:lnTo>
                <a:lnTo>
                  <a:pt x="152171" y="205905"/>
                </a:lnTo>
                <a:lnTo>
                  <a:pt x="151879" y="203225"/>
                </a:lnTo>
                <a:lnTo>
                  <a:pt x="152994" y="193307"/>
                </a:lnTo>
                <a:lnTo>
                  <a:pt x="157983" y="185072"/>
                </a:lnTo>
                <a:lnTo>
                  <a:pt x="165793" y="179449"/>
                </a:lnTo>
                <a:lnTo>
                  <a:pt x="175374" y="177368"/>
                </a:lnTo>
                <a:lnTo>
                  <a:pt x="730589" y="177368"/>
                </a:lnTo>
                <a:lnTo>
                  <a:pt x="726351" y="170942"/>
                </a:lnTo>
                <a:lnTo>
                  <a:pt x="597647" y="40976"/>
                </a:lnTo>
                <a:lnTo>
                  <a:pt x="379107" y="40976"/>
                </a:lnTo>
                <a:lnTo>
                  <a:pt x="358646" y="39647"/>
                </a:lnTo>
                <a:lnTo>
                  <a:pt x="341579" y="35661"/>
                </a:lnTo>
                <a:lnTo>
                  <a:pt x="328062" y="29303"/>
                </a:lnTo>
                <a:lnTo>
                  <a:pt x="315737" y="21077"/>
                </a:lnTo>
                <a:lnTo>
                  <a:pt x="304513" y="11367"/>
                </a:lnTo>
                <a:lnTo>
                  <a:pt x="294259" y="520"/>
                </a:lnTo>
                <a:close/>
              </a:path>
              <a:path w="744220" h="429259">
                <a:moveTo>
                  <a:pt x="730589" y="177368"/>
                </a:moveTo>
                <a:lnTo>
                  <a:pt x="570534" y="177368"/>
                </a:lnTo>
                <a:lnTo>
                  <a:pt x="580117" y="179451"/>
                </a:lnTo>
                <a:lnTo>
                  <a:pt x="587933" y="185077"/>
                </a:lnTo>
                <a:lnTo>
                  <a:pt x="592930" y="193313"/>
                </a:lnTo>
                <a:lnTo>
                  <a:pt x="594055" y="203225"/>
                </a:lnTo>
                <a:lnTo>
                  <a:pt x="575564" y="369455"/>
                </a:lnTo>
                <a:lnTo>
                  <a:pt x="717435" y="263105"/>
                </a:lnTo>
                <a:lnTo>
                  <a:pt x="743827" y="213499"/>
                </a:lnTo>
                <a:lnTo>
                  <a:pt x="739491" y="190867"/>
                </a:lnTo>
                <a:lnTo>
                  <a:pt x="730589" y="177368"/>
                </a:lnTo>
                <a:close/>
              </a:path>
              <a:path w="744220" h="429259">
                <a:moveTo>
                  <a:pt x="464400" y="0"/>
                </a:moveTo>
                <a:lnTo>
                  <a:pt x="430760" y="28957"/>
                </a:lnTo>
                <a:lnTo>
                  <a:pt x="379107" y="40976"/>
                </a:lnTo>
                <a:lnTo>
                  <a:pt x="597647" y="40976"/>
                </a:lnTo>
                <a:lnTo>
                  <a:pt x="590384" y="33642"/>
                </a:lnTo>
                <a:lnTo>
                  <a:pt x="565851" y="19345"/>
                </a:lnTo>
                <a:lnTo>
                  <a:pt x="528454" y="7686"/>
                </a:lnTo>
                <a:lnTo>
                  <a:pt x="490527" y="595"/>
                </a:lnTo>
                <a:lnTo>
                  <a:pt x="464400" y="0"/>
                </a:lnTo>
                <a:close/>
              </a:path>
            </a:pathLst>
          </a:custGeom>
          <a:solidFill>
            <a:srgbClr val="C00000"/>
          </a:solidFill>
        </p:spPr>
        <p:txBody>
          <a:bodyPr wrap="square" lIns="0" tIns="0" rIns="0" bIns="0" rtlCol="0"/>
          <a:lstStyle/>
          <a:p>
            <a:endParaRPr/>
          </a:p>
        </p:txBody>
      </p:sp>
      <p:sp>
        <p:nvSpPr>
          <p:cNvPr id="73" name="object 32"/>
          <p:cNvSpPr/>
          <p:nvPr/>
        </p:nvSpPr>
        <p:spPr>
          <a:xfrm>
            <a:off x="10787606" y="3632031"/>
            <a:ext cx="567818" cy="347340"/>
          </a:xfrm>
          <a:custGeom>
            <a:avLst/>
            <a:gdLst/>
            <a:ahLst/>
            <a:cxnLst/>
            <a:rect l="l" t="t" r="r" b="b"/>
            <a:pathLst>
              <a:path w="412115" h="252094">
                <a:moveTo>
                  <a:pt x="407847" y="0"/>
                </a:moveTo>
                <a:lnTo>
                  <a:pt x="4025" y="0"/>
                </a:lnTo>
                <a:lnTo>
                  <a:pt x="0" y="3632"/>
                </a:lnTo>
                <a:lnTo>
                  <a:pt x="27203" y="248234"/>
                </a:lnTo>
                <a:lnTo>
                  <a:pt x="30251" y="251866"/>
                </a:lnTo>
                <a:lnTo>
                  <a:pt x="381622" y="251866"/>
                </a:lnTo>
                <a:lnTo>
                  <a:pt x="384683" y="248234"/>
                </a:lnTo>
                <a:lnTo>
                  <a:pt x="411873" y="3632"/>
                </a:lnTo>
                <a:lnTo>
                  <a:pt x="407847" y="0"/>
                </a:lnTo>
                <a:close/>
              </a:path>
            </a:pathLst>
          </a:custGeom>
          <a:solidFill>
            <a:srgbClr val="FF7C80"/>
          </a:solidFill>
        </p:spPr>
        <p:txBody>
          <a:bodyPr wrap="square" lIns="0" tIns="0" rIns="0" bIns="0" rtlCol="0"/>
          <a:lstStyle/>
          <a:p>
            <a:endParaRPr/>
          </a:p>
        </p:txBody>
      </p:sp>
      <p:sp>
        <p:nvSpPr>
          <p:cNvPr id="74" name="object 33"/>
          <p:cNvSpPr/>
          <p:nvPr/>
        </p:nvSpPr>
        <p:spPr>
          <a:xfrm>
            <a:off x="10743631" y="3680749"/>
            <a:ext cx="40245" cy="94491"/>
          </a:xfrm>
          <a:custGeom>
            <a:avLst/>
            <a:gdLst/>
            <a:ahLst/>
            <a:cxnLst/>
            <a:rect l="l" t="t" r="r" b="b"/>
            <a:pathLst>
              <a:path w="29209" h="68580">
                <a:moveTo>
                  <a:pt x="21450" y="0"/>
                </a:moveTo>
                <a:lnTo>
                  <a:pt x="0" y="16421"/>
                </a:lnTo>
                <a:lnTo>
                  <a:pt x="4495" y="68313"/>
                </a:lnTo>
                <a:lnTo>
                  <a:pt x="29057" y="68313"/>
                </a:lnTo>
                <a:lnTo>
                  <a:pt x="21450" y="0"/>
                </a:lnTo>
                <a:close/>
              </a:path>
            </a:pathLst>
          </a:custGeom>
          <a:solidFill>
            <a:srgbClr val="C00000"/>
          </a:solidFill>
        </p:spPr>
        <p:txBody>
          <a:bodyPr wrap="square" lIns="0" tIns="0" rIns="0" bIns="0" rtlCol="0"/>
          <a:lstStyle/>
          <a:p>
            <a:endParaRPr/>
          </a:p>
        </p:txBody>
      </p:sp>
      <p:sp>
        <p:nvSpPr>
          <p:cNvPr id="75" name="object 34"/>
          <p:cNvSpPr/>
          <p:nvPr/>
        </p:nvSpPr>
        <p:spPr>
          <a:xfrm>
            <a:off x="10235274" y="3719495"/>
            <a:ext cx="1651835" cy="377962"/>
          </a:xfrm>
          <a:custGeom>
            <a:avLst/>
            <a:gdLst/>
            <a:ahLst/>
            <a:cxnLst/>
            <a:rect l="l" t="t" r="r" b="b"/>
            <a:pathLst>
              <a:path w="1198879" h="274319">
                <a:moveTo>
                  <a:pt x="217994" y="0"/>
                </a:moveTo>
                <a:lnTo>
                  <a:pt x="184225" y="0"/>
                </a:lnTo>
                <a:lnTo>
                  <a:pt x="178345" y="2806"/>
                </a:lnTo>
                <a:lnTo>
                  <a:pt x="4876" y="240703"/>
                </a:lnTo>
                <a:lnTo>
                  <a:pt x="0" y="251307"/>
                </a:lnTo>
                <a:lnTo>
                  <a:pt x="1604" y="262204"/>
                </a:lnTo>
                <a:lnTo>
                  <a:pt x="8607" y="270710"/>
                </a:lnTo>
                <a:lnTo>
                  <a:pt x="19925" y="274142"/>
                </a:lnTo>
                <a:lnTo>
                  <a:pt x="1181950" y="274142"/>
                </a:lnTo>
                <a:lnTo>
                  <a:pt x="1186509" y="273113"/>
                </a:lnTo>
                <a:lnTo>
                  <a:pt x="1190497" y="270205"/>
                </a:lnTo>
                <a:lnTo>
                  <a:pt x="1196042" y="264151"/>
                </a:lnTo>
                <a:lnTo>
                  <a:pt x="1198546" y="256827"/>
                </a:lnTo>
                <a:lnTo>
                  <a:pt x="1198016" y="249057"/>
                </a:lnTo>
                <a:lnTo>
                  <a:pt x="1194459" y="241668"/>
                </a:lnTo>
                <a:lnTo>
                  <a:pt x="1188828" y="233946"/>
                </a:lnTo>
                <a:lnTo>
                  <a:pt x="59333" y="233946"/>
                </a:lnTo>
                <a:lnTo>
                  <a:pt x="200608" y="40195"/>
                </a:lnTo>
                <a:lnTo>
                  <a:pt x="220433" y="40195"/>
                </a:lnTo>
                <a:lnTo>
                  <a:pt x="217994" y="0"/>
                </a:lnTo>
                <a:close/>
              </a:path>
              <a:path w="1198879" h="274319">
                <a:moveTo>
                  <a:pt x="1015491" y="0"/>
                </a:moveTo>
                <a:lnTo>
                  <a:pt x="983347" y="0"/>
                </a:lnTo>
                <a:lnTo>
                  <a:pt x="980439" y="4368"/>
                </a:lnTo>
                <a:lnTo>
                  <a:pt x="977061" y="8521"/>
                </a:lnTo>
                <a:lnTo>
                  <a:pt x="969873" y="15671"/>
                </a:lnTo>
                <a:lnTo>
                  <a:pt x="966266" y="18427"/>
                </a:lnTo>
                <a:lnTo>
                  <a:pt x="937246" y="40195"/>
                </a:lnTo>
                <a:lnTo>
                  <a:pt x="998028" y="40195"/>
                </a:lnTo>
                <a:lnTo>
                  <a:pt x="1139303" y="233946"/>
                </a:lnTo>
                <a:lnTo>
                  <a:pt x="1188828" y="233946"/>
                </a:lnTo>
                <a:lnTo>
                  <a:pt x="1025422" y="9867"/>
                </a:lnTo>
                <a:lnTo>
                  <a:pt x="1021930" y="3962"/>
                </a:lnTo>
                <a:lnTo>
                  <a:pt x="1015491" y="0"/>
                </a:lnTo>
                <a:close/>
              </a:path>
            </a:pathLst>
          </a:custGeom>
          <a:solidFill>
            <a:srgbClr val="C00000"/>
          </a:solidFill>
        </p:spPr>
        <p:txBody>
          <a:bodyPr wrap="square" lIns="0" tIns="0" rIns="0" bIns="0" rtlCol="0"/>
          <a:lstStyle/>
          <a:p>
            <a:endParaRPr/>
          </a:p>
        </p:txBody>
      </p:sp>
    </p:spTree>
    <p:extLst>
      <p:ext uri="{BB962C8B-B14F-4D97-AF65-F5344CB8AC3E}">
        <p14:creationId xmlns:p14="http://schemas.microsoft.com/office/powerpoint/2010/main" val="1896693859"/>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
                                            <p:txEl>
                                              <p:pRg st="0" end="0"/>
                                            </p:txEl>
                                          </p:spTgt>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750"/>
                            </p:stCondLst>
                            <p:childTnLst>
                              <p:par>
                                <p:cTn id="16" presetID="22" presetClass="entr" presetSubtype="4" fill="hold" grpId="0" nodeType="after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childTnLst>
                          </p:cTn>
                        </p:par>
                        <p:par>
                          <p:cTn id="19" fill="hold">
                            <p:stCondLst>
                              <p:cond delay="3500"/>
                            </p:stCondLst>
                            <p:childTnLst>
                              <p:par>
                                <p:cTn id="20" presetID="22" presetClass="entr" presetSubtype="4" fill="hold" grpId="0" nodeType="after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1000"/>
                                        <p:tgtEl>
                                          <p:spTgt spid="47"/>
                                        </p:tgtEl>
                                      </p:cBhvr>
                                    </p:animEffect>
                                  </p:childTnLst>
                                </p:cTn>
                              </p:par>
                            </p:childTnLst>
                          </p:cTn>
                        </p:par>
                        <p:par>
                          <p:cTn id="23" fill="hold">
                            <p:stCondLst>
                              <p:cond delay="6000"/>
                            </p:stCondLst>
                            <p:childTnLst>
                              <p:par>
                                <p:cTn id="24" presetID="31" presetClass="entr" presetSubtype="0" fill="hold" nodeType="afterEffect">
                                  <p:stCondLst>
                                    <p:cond delay="75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775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8250"/>
                            </p:stCondLst>
                            <p:childTnLst>
                              <p:par>
                                <p:cTn id="35" presetID="8" presetClass="entr" presetSubtype="16"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diamond(in)">
                                      <p:cBhvr>
                                        <p:cTn id="37" dur="1000"/>
                                        <p:tgtEl>
                                          <p:spTgt spid="31"/>
                                        </p:tgtEl>
                                      </p:cBhvr>
                                    </p:animEffect>
                                  </p:childTnLst>
                                </p:cTn>
                              </p:par>
                            </p:childTnLst>
                          </p:cTn>
                        </p:par>
                        <p:par>
                          <p:cTn id="38" fill="hold">
                            <p:stCondLst>
                              <p:cond delay="975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10250"/>
                            </p:stCondLst>
                            <p:childTnLst>
                              <p:par>
                                <p:cTn id="43" presetID="21" presetClass="entr" presetSubtype="1"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childTnLst>
                          </p:cTn>
                        </p:par>
                        <p:par>
                          <p:cTn id="46" fill="hold">
                            <p:stCondLst>
                              <p:cond delay="117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2250"/>
                            </p:stCondLst>
                            <p:childTnLst>
                              <p:par>
                                <p:cTn id="51" presetID="6" presetClass="entr" presetSubtype="16" fill="hold" nodeType="after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circle(in)">
                                      <p:cBhvr>
                                        <p:cTn id="53" dur="1000"/>
                                        <p:tgtEl>
                                          <p:spTgt spid="39"/>
                                        </p:tgtEl>
                                      </p:cBhvr>
                                    </p:animEffect>
                                  </p:childTnLst>
                                </p:cTn>
                              </p:par>
                            </p:childTnLst>
                          </p:cTn>
                        </p:par>
                        <p:par>
                          <p:cTn id="54" fill="hold">
                            <p:stCondLst>
                              <p:cond delay="1375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4750"/>
                            </p:stCondLst>
                            <p:childTnLst>
                              <p:par>
                                <p:cTn id="59" presetID="42" presetClass="entr" presetSubtype="0" fill="hold" grpId="0" nodeType="afterEffect">
                                  <p:stCondLst>
                                    <p:cond delay="50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500"/>
                                        <p:tgtEl>
                                          <p:spTgt spid="49"/>
                                        </p:tgtEl>
                                      </p:cBhvr>
                                    </p:animEffect>
                                    <p:anim calcmode="lin" valueType="num">
                                      <p:cBhvr>
                                        <p:cTn id="62" dur="1500" fill="hold"/>
                                        <p:tgtEl>
                                          <p:spTgt spid="49"/>
                                        </p:tgtEl>
                                        <p:attrNameLst>
                                          <p:attrName>ppt_x</p:attrName>
                                        </p:attrNameLst>
                                      </p:cBhvr>
                                      <p:tavLst>
                                        <p:tav tm="0">
                                          <p:val>
                                            <p:strVal val="#ppt_x"/>
                                          </p:val>
                                        </p:tav>
                                        <p:tav tm="100000">
                                          <p:val>
                                            <p:strVal val="#ppt_x"/>
                                          </p:val>
                                        </p:tav>
                                      </p:tavLst>
                                    </p:anim>
                                    <p:anim calcmode="lin" valueType="num">
                                      <p:cBhvr>
                                        <p:cTn id="63" dur="1500" fill="hold"/>
                                        <p:tgtEl>
                                          <p:spTgt spid="49"/>
                                        </p:tgtEl>
                                        <p:attrNameLst>
                                          <p:attrName>ppt_y</p:attrName>
                                        </p:attrNameLst>
                                      </p:cBhvr>
                                      <p:tavLst>
                                        <p:tav tm="0">
                                          <p:val>
                                            <p:strVal val="#ppt_y+.1"/>
                                          </p:val>
                                        </p:tav>
                                        <p:tav tm="100000">
                                          <p:val>
                                            <p:strVal val="#ppt_y"/>
                                          </p:val>
                                        </p:tav>
                                      </p:tavLst>
                                    </p:anim>
                                  </p:childTnLst>
                                </p:cTn>
                              </p:par>
                              <p:par>
                                <p:cTn id="64" presetID="26" presetClass="entr" presetSubtype="0" fill="hold" nodeType="withEffect">
                                  <p:stCondLst>
                                    <p:cond delay="50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435">
                                          <p:stCondLst>
                                            <p:cond delay="0"/>
                                          </p:stCondLst>
                                        </p:cTn>
                                        <p:tgtEl>
                                          <p:spTgt spid="2"/>
                                        </p:tgtEl>
                                      </p:cBhvr>
                                    </p:animEffect>
                                    <p:anim calcmode="lin" valueType="num">
                                      <p:cBhvr>
                                        <p:cTn id="67"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8"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9"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70"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71"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72" dur="20">
                                          <p:stCondLst>
                                            <p:cond delay="487"/>
                                          </p:stCondLst>
                                        </p:cTn>
                                        <p:tgtEl>
                                          <p:spTgt spid="2"/>
                                        </p:tgtEl>
                                      </p:cBhvr>
                                      <p:to x="100000" y="60000"/>
                                    </p:animScale>
                                    <p:animScale>
                                      <p:cBhvr>
                                        <p:cTn id="73" dur="124" decel="50000">
                                          <p:stCondLst>
                                            <p:cond delay="507"/>
                                          </p:stCondLst>
                                        </p:cTn>
                                        <p:tgtEl>
                                          <p:spTgt spid="2"/>
                                        </p:tgtEl>
                                      </p:cBhvr>
                                      <p:to x="100000" y="100000"/>
                                    </p:animScale>
                                    <p:animScale>
                                      <p:cBhvr>
                                        <p:cTn id="74" dur="20">
                                          <p:stCondLst>
                                            <p:cond delay="984"/>
                                          </p:stCondLst>
                                        </p:cTn>
                                        <p:tgtEl>
                                          <p:spTgt spid="2"/>
                                        </p:tgtEl>
                                      </p:cBhvr>
                                      <p:to x="100000" y="80000"/>
                                    </p:animScale>
                                    <p:animScale>
                                      <p:cBhvr>
                                        <p:cTn id="75" dur="124" decel="50000">
                                          <p:stCondLst>
                                            <p:cond delay="1004"/>
                                          </p:stCondLst>
                                        </p:cTn>
                                        <p:tgtEl>
                                          <p:spTgt spid="2"/>
                                        </p:tgtEl>
                                      </p:cBhvr>
                                      <p:to x="100000" y="100000"/>
                                    </p:animScale>
                                    <p:animScale>
                                      <p:cBhvr>
                                        <p:cTn id="76" dur="20">
                                          <p:stCondLst>
                                            <p:cond delay="1231"/>
                                          </p:stCondLst>
                                        </p:cTn>
                                        <p:tgtEl>
                                          <p:spTgt spid="2"/>
                                        </p:tgtEl>
                                      </p:cBhvr>
                                      <p:to x="100000" y="90000"/>
                                    </p:animScale>
                                    <p:animScale>
                                      <p:cBhvr>
                                        <p:cTn id="77" dur="124" decel="50000">
                                          <p:stCondLst>
                                            <p:cond delay="1251"/>
                                          </p:stCondLst>
                                        </p:cTn>
                                        <p:tgtEl>
                                          <p:spTgt spid="2"/>
                                        </p:tgtEl>
                                      </p:cBhvr>
                                      <p:to x="100000" y="100000"/>
                                    </p:animScale>
                                    <p:animScale>
                                      <p:cBhvr>
                                        <p:cTn id="78" dur="20">
                                          <p:stCondLst>
                                            <p:cond delay="1356"/>
                                          </p:stCondLst>
                                        </p:cTn>
                                        <p:tgtEl>
                                          <p:spTgt spid="2"/>
                                        </p:tgtEl>
                                      </p:cBhvr>
                                      <p:to x="100000" y="95000"/>
                                    </p:animScale>
                                    <p:animScale>
                                      <p:cBhvr>
                                        <p:cTn id="79" dur="124" decel="50000">
                                          <p:stCondLst>
                                            <p:cond delay="1376"/>
                                          </p:stCondLst>
                                        </p:cTn>
                                        <p:tgtEl>
                                          <p:spTgt spid="2"/>
                                        </p:tgtEl>
                                      </p:cBhvr>
                                      <p:to x="100000" y="100000"/>
                                    </p:animScale>
                                  </p:childTnLst>
                                </p:cTn>
                              </p:par>
                            </p:childTnLst>
                          </p:cTn>
                        </p:par>
                        <p:par>
                          <p:cTn id="80" fill="hold">
                            <p:stCondLst>
                              <p:cond delay="16750"/>
                            </p:stCondLst>
                            <p:childTnLst>
                              <p:par>
                                <p:cTn id="81" presetID="10" presetClass="entr" presetSubtype="0" fill="hold" grpId="0" nodeType="afterEffect">
                                  <p:stCondLst>
                                    <p:cond delay="50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17750"/>
                            </p:stCondLst>
                            <p:childTnLst>
                              <p:par>
                                <p:cTn id="85" presetID="22" presetClass="entr" presetSubtype="4" fill="hold" grpId="0" nodeType="afterEffect">
                                  <p:stCondLst>
                                    <p:cond delay="500"/>
                                  </p:stCondLst>
                                  <p:childTnLst>
                                    <p:set>
                                      <p:cBhvr>
                                        <p:cTn id="86" dur="1" fill="hold">
                                          <p:stCondLst>
                                            <p:cond delay="0"/>
                                          </p:stCondLst>
                                        </p:cTn>
                                        <p:tgtEl>
                                          <p:spTgt spid="74"/>
                                        </p:tgtEl>
                                        <p:attrNameLst>
                                          <p:attrName>style.visibility</p:attrName>
                                        </p:attrNameLst>
                                      </p:cBhvr>
                                      <p:to>
                                        <p:strVal val="visible"/>
                                      </p:to>
                                    </p:set>
                                    <p:animEffect transition="in" filter="wipe(down)">
                                      <p:cBhvr>
                                        <p:cTn id="87" dur="500"/>
                                        <p:tgtEl>
                                          <p:spTgt spid="74"/>
                                        </p:tgtEl>
                                      </p:cBhvr>
                                    </p:animEffect>
                                  </p:childTnLst>
                                </p:cTn>
                              </p:par>
                              <p:par>
                                <p:cTn id="88" presetID="22" presetClass="entr" presetSubtype="4" fill="hold" grpId="0" nodeType="withEffect">
                                  <p:stCondLst>
                                    <p:cond delay="500"/>
                                  </p:stCondLst>
                                  <p:childTnLst>
                                    <p:set>
                                      <p:cBhvr>
                                        <p:cTn id="89" dur="1" fill="hold">
                                          <p:stCondLst>
                                            <p:cond delay="0"/>
                                          </p:stCondLst>
                                        </p:cTn>
                                        <p:tgtEl>
                                          <p:spTgt spid="75"/>
                                        </p:tgtEl>
                                        <p:attrNameLst>
                                          <p:attrName>style.visibility</p:attrName>
                                        </p:attrNameLst>
                                      </p:cBhvr>
                                      <p:to>
                                        <p:strVal val="visible"/>
                                      </p:to>
                                    </p:set>
                                    <p:animEffect transition="in" filter="wipe(down)">
                                      <p:cBhvr>
                                        <p:cTn id="90" dur="500"/>
                                        <p:tgtEl>
                                          <p:spTgt spid="75"/>
                                        </p:tgtEl>
                                      </p:cBhvr>
                                    </p:animEffect>
                                  </p:childTnLst>
                                </p:cTn>
                              </p:par>
                              <p:par>
                                <p:cTn id="91" presetID="22" presetClass="entr" presetSubtype="4" fill="hold" grpId="0" nodeType="withEffect">
                                  <p:stCondLst>
                                    <p:cond delay="50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grpId="0" nodeType="withEffect">
                                  <p:stCondLst>
                                    <p:cond delay="500"/>
                                  </p:stCondLst>
                                  <p:childTnLst>
                                    <p:set>
                                      <p:cBhvr>
                                        <p:cTn id="95" dur="1" fill="hold">
                                          <p:stCondLst>
                                            <p:cond delay="0"/>
                                          </p:stCondLst>
                                        </p:cTn>
                                        <p:tgtEl>
                                          <p:spTgt spid="71"/>
                                        </p:tgtEl>
                                        <p:attrNameLst>
                                          <p:attrName>style.visibility</p:attrName>
                                        </p:attrNameLst>
                                      </p:cBhvr>
                                      <p:to>
                                        <p:strVal val="visible"/>
                                      </p:to>
                                    </p:set>
                                    <p:animEffect transition="in" filter="wipe(down)">
                                      <p:cBhvr>
                                        <p:cTn id="96" dur="500"/>
                                        <p:tgtEl>
                                          <p:spTgt spid="71"/>
                                        </p:tgtEl>
                                      </p:cBhvr>
                                    </p:animEffect>
                                  </p:childTnLst>
                                </p:cTn>
                              </p:par>
                            </p:childTnLst>
                          </p:cTn>
                        </p:par>
                        <p:par>
                          <p:cTn id="97" fill="hold">
                            <p:stCondLst>
                              <p:cond delay="18750"/>
                            </p:stCondLst>
                            <p:childTnLst>
                              <p:par>
                                <p:cTn id="98" presetID="10" presetClass="entr" presetSubtype="0" fill="hold" grpId="0" nodeType="after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childTnLst>
                          </p:cTn>
                        </p:par>
                        <p:par>
                          <p:cTn id="101" fill="hold">
                            <p:stCondLst>
                              <p:cond delay="19250"/>
                            </p:stCondLst>
                            <p:childTnLst>
                              <p:par>
                                <p:cTn id="102" presetID="10" presetClass="entr" presetSubtype="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P spid="32" grpId="0"/>
      <p:bldP spid="38" grpId="0"/>
      <p:bldP spid="44" grpId="0"/>
      <p:bldP spid="45" grpId="0"/>
      <p:bldP spid="46" grpId="0"/>
      <p:bldP spid="49" grpId="0" animBg="1"/>
      <p:bldP spid="47" grpId="0"/>
      <p:bldP spid="71" grpId="0" animBg="1"/>
      <p:bldP spid="72" grpId="0" animBg="1"/>
      <p:bldP spid="73" grpId="0" animBg="1"/>
      <p:bldP spid="74"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135625" y="1536609"/>
            <a:ext cx="4968240" cy="3108543"/>
          </a:xfrm>
          <a:prstGeom prst="rect">
            <a:avLst/>
          </a:prstGeom>
        </p:spPr>
        <p:txBody>
          <a:bodyPr wrap="square">
            <a:spAutoFit/>
          </a:bodyPr>
          <a:lstStyle/>
          <a:p>
            <a:pPr algn="ctr"/>
            <a:r>
              <a:rPr lang="en-GB" sz="2800" b="1" dirty="0" smtClean="0">
                <a:latin typeface="Arial" panose="020B0604020202020204" pitchFamily="34" charset="0"/>
              </a:rPr>
              <a:t>Advanced and higher levels account for </a:t>
            </a:r>
            <a:r>
              <a:rPr lang="en-GB" sz="2800" b="1" dirty="0" smtClean="0">
                <a:solidFill>
                  <a:srgbClr val="C00000"/>
                </a:solidFill>
                <a:latin typeface="Arial" panose="020B0604020202020204" pitchFamily="34" charset="0"/>
              </a:rPr>
              <a:t>47% of under 19 apprenticeships </a:t>
            </a:r>
          </a:p>
          <a:p>
            <a:pPr algn="ctr"/>
            <a:r>
              <a:rPr lang="en-GB" sz="2800" b="1" dirty="0" smtClean="0">
                <a:latin typeface="Arial" panose="020B0604020202020204" pitchFamily="34" charset="0"/>
              </a:rPr>
              <a:t>and</a:t>
            </a:r>
            <a:r>
              <a:rPr lang="en-GB" sz="2800" b="1" dirty="0" smtClean="0">
                <a:solidFill>
                  <a:srgbClr val="C00000"/>
                </a:solidFill>
                <a:latin typeface="Arial" panose="020B0604020202020204" pitchFamily="34" charset="0"/>
              </a:rPr>
              <a:t> </a:t>
            </a:r>
          </a:p>
          <a:p>
            <a:pPr algn="ctr"/>
            <a:r>
              <a:rPr lang="en-GB" sz="2800" b="1" dirty="0" smtClean="0">
                <a:solidFill>
                  <a:srgbClr val="C00000"/>
                </a:solidFill>
                <a:latin typeface="Arial" panose="020B0604020202020204" pitchFamily="34" charset="0"/>
              </a:rPr>
              <a:t>73% of over 19 apprenticeships</a:t>
            </a:r>
            <a:r>
              <a:rPr lang="en-GB" sz="2800" b="1" dirty="0" smtClean="0">
                <a:latin typeface="Arial" panose="020B0604020202020204" pitchFamily="34" charset="0"/>
              </a:rPr>
              <a:t> in your area</a:t>
            </a:r>
            <a:endParaRPr lang="en-GB" sz="2800" b="1" dirty="0">
              <a:solidFill>
                <a:srgbClr val="FF7C80"/>
              </a:solidFill>
            </a:endParaRPr>
          </a:p>
        </p:txBody>
      </p:sp>
      <p:sp>
        <p:nvSpPr>
          <p:cNvPr id="3" name="Right Arrow 2"/>
          <p:cNvSpPr/>
          <p:nvPr/>
        </p:nvSpPr>
        <p:spPr>
          <a:xfrm rot="20971756">
            <a:off x="6259326" y="2852988"/>
            <a:ext cx="1752600" cy="7747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p:cNvGraphicFramePr>
            <a:graphicFrameLocks/>
          </p:cNvGraphicFramePr>
          <p:nvPr>
            <p:extLst>
              <p:ext uri="{D42A27DB-BD31-4B8C-83A1-F6EECF244321}">
                <p14:modId xmlns:p14="http://schemas.microsoft.com/office/powerpoint/2010/main" val="1329306890"/>
              </p:ext>
            </p:extLst>
          </p:nvPr>
        </p:nvGraphicFramePr>
        <p:xfrm>
          <a:off x="0" y="1909782"/>
          <a:ext cx="6606540" cy="3741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144082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1000"/>
                                        <p:tgtEl>
                                          <p:spTgt spid="5">
                                            <p:graphicEl>
                                              <a:chart seriesIdx="-3" categoryIdx="-3" bldStep="gridLegend"/>
                                            </p:graphicEl>
                                          </p:spTgt>
                                        </p:tgtEl>
                                      </p:cBhvr>
                                    </p:animEffect>
                                  </p:childTnLst>
                                </p:cTn>
                              </p:par>
                            </p:childTnLst>
                          </p:cTn>
                        </p:par>
                        <p:par>
                          <p:cTn id="8" fill="hold">
                            <p:stCondLst>
                              <p:cond delay="2000"/>
                            </p:stCondLst>
                            <p:childTnLst>
                              <p:par>
                                <p:cTn id="9" presetID="22" presetClass="entr" presetSubtype="4" fill="hold" grpId="0" nodeType="afterEffect">
                                  <p:stCondLst>
                                    <p:cond delay="50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1" dur="500"/>
                                        <p:tgtEl>
                                          <p:spTgt spid="5">
                                            <p:graphicEl>
                                              <a:chart seriesIdx="0" categoryIdx="0" bldStep="ptInCategory"/>
                                            </p:graphic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5" dur="500"/>
                                        <p:tgtEl>
                                          <p:spTgt spid="5">
                                            <p:graphicEl>
                                              <a:chart seriesIdx="1" categoryIdx="0" bldStep="ptInCategory"/>
                                            </p:graphicEl>
                                          </p:spTgt>
                                        </p:tgtEl>
                                      </p:cBhvr>
                                    </p:animEffect>
                                  </p:childTnLst>
                                </p:cTn>
                              </p:par>
                            </p:childTnLst>
                          </p:cTn>
                        </p:par>
                        <p:par>
                          <p:cTn id="16" fill="hold">
                            <p:stCondLst>
                              <p:cond delay="4000"/>
                            </p:stCondLst>
                            <p:childTnLst>
                              <p:par>
                                <p:cTn id="17" presetID="22" presetClass="entr" presetSubtype="4" fill="hold" grpId="0" nodeType="afterEffect">
                                  <p:stCondLst>
                                    <p:cond delay="50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19" dur="500"/>
                                        <p:tgtEl>
                                          <p:spTgt spid="5">
                                            <p:graphicEl>
                                              <a:chart seriesIdx="2" categoryIdx="0" bldStep="ptInCategory"/>
                                            </p:graphicEl>
                                          </p:spTgt>
                                        </p:tgtEl>
                                      </p:cBhvr>
                                    </p:animEffect>
                                  </p:childTnLst>
                                </p:cTn>
                              </p:par>
                            </p:childTnLst>
                          </p:cTn>
                        </p:par>
                        <p:par>
                          <p:cTn id="20" fill="hold">
                            <p:stCondLst>
                              <p:cond delay="5000"/>
                            </p:stCondLst>
                            <p:childTnLst>
                              <p:par>
                                <p:cTn id="21" presetID="22" presetClass="entr" presetSubtype="4" fill="hold" grpId="0" nodeType="afterEffect">
                                  <p:stCondLst>
                                    <p:cond delay="500"/>
                                  </p:stCondLst>
                                  <p:childTnLst>
                                    <p:set>
                                      <p:cBhvr>
                                        <p:cTn id="22"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3" dur="500"/>
                                        <p:tgtEl>
                                          <p:spTgt spid="5">
                                            <p:graphicEl>
                                              <a:chart seriesIdx="0" categoryIdx="1" bldStep="ptInCategory"/>
                                            </p:graphicEl>
                                          </p:spTgt>
                                        </p:tgtEl>
                                      </p:cBhvr>
                                    </p:animEffect>
                                  </p:childTnLst>
                                </p:cTn>
                              </p:par>
                            </p:childTnLst>
                          </p:cTn>
                        </p:par>
                        <p:par>
                          <p:cTn id="24" fill="hold">
                            <p:stCondLst>
                              <p:cond delay="6000"/>
                            </p:stCondLst>
                            <p:childTnLst>
                              <p:par>
                                <p:cTn id="25" presetID="22" presetClass="entr" presetSubtype="4" fill="hold" grpId="0" nodeType="afterEffect">
                                  <p:stCondLst>
                                    <p:cond delay="500"/>
                                  </p:stCondLst>
                                  <p:childTnLst>
                                    <p:set>
                                      <p:cBhvr>
                                        <p:cTn id="26"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7" dur="500"/>
                                        <p:tgtEl>
                                          <p:spTgt spid="5">
                                            <p:graphicEl>
                                              <a:chart seriesIdx="1" categoryIdx="1" bldStep="ptInCategory"/>
                                            </p:graphicEl>
                                          </p:spTgt>
                                        </p:tgtEl>
                                      </p:cBhvr>
                                    </p:animEffect>
                                  </p:childTnLst>
                                </p:cTn>
                              </p:par>
                            </p:childTnLst>
                          </p:cTn>
                        </p:par>
                        <p:par>
                          <p:cTn id="28" fill="hold">
                            <p:stCondLst>
                              <p:cond delay="7000"/>
                            </p:stCondLst>
                            <p:childTnLst>
                              <p:par>
                                <p:cTn id="29" presetID="22" presetClass="entr" presetSubtype="4" fill="hold" grpId="0" nodeType="afterEffect">
                                  <p:stCondLst>
                                    <p:cond delay="500"/>
                                  </p:stCondLst>
                                  <p:childTnLst>
                                    <p:set>
                                      <p:cBhvr>
                                        <p:cTn id="30"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1" dur="500"/>
                                        <p:tgtEl>
                                          <p:spTgt spid="5">
                                            <p:graphicEl>
                                              <a:chart seriesIdx="2" categoryIdx="1" bldStep="ptInCategory"/>
                                            </p:graphicEl>
                                          </p:spTgt>
                                        </p:tgtEl>
                                      </p:cBhvr>
                                    </p:animEffect>
                                  </p:childTnLst>
                                </p:cTn>
                              </p:par>
                            </p:childTnLst>
                          </p:cTn>
                        </p:par>
                        <p:par>
                          <p:cTn id="32" fill="hold">
                            <p:stCondLst>
                              <p:cond delay="8000"/>
                            </p:stCondLst>
                            <p:childTnLst>
                              <p:par>
                                <p:cTn id="33" presetID="22" presetClass="entr" presetSubtype="4" fill="hold" grpId="0" nodeType="afterEffect">
                                  <p:stCondLst>
                                    <p:cond delay="500"/>
                                  </p:stCondLst>
                                  <p:childTnLst>
                                    <p:set>
                                      <p:cBhvr>
                                        <p:cTn id="34"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5" dur="500"/>
                                        <p:tgtEl>
                                          <p:spTgt spid="5">
                                            <p:graphicEl>
                                              <a:chart seriesIdx="0" categoryIdx="2" bldStep="ptInCategory"/>
                                            </p:graphicEl>
                                          </p:spTgt>
                                        </p:tgtEl>
                                      </p:cBhvr>
                                    </p:animEffect>
                                  </p:childTnLst>
                                </p:cTn>
                              </p:par>
                            </p:childTnLst>
                          </p:cTn>
                        </p:par>
                        <p:par>
                          <p:cTn id="36" fill="hold">
                            <p:stCondLst>
                              <p:cond delay="9000"/>
                            </p:stCondLst>
                            <p:childTnLst>
                              <p:par>
                                <p:cTn id="37" presetID="22" presetClass="entr" presetSubtype="4" fill="hold" grpId="0" nodeType="afterEffect">
                                  <p:stCondLst>
                                    <p:cond delay="500"/>
                                  </p:stCondLst>
                                  <p:childTnLst>
                                    <p:set>
                                      <p:cBhvr>
                                        <p:cTn id="38"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9" dur="500"/>
                                        <p:tgtEl>
                                          <p:spTgt spid="5">
                                            <p:graphicEl>
                                              <a:chart seriesIdx="1" categoryIdx="2" bldStep="ptInCategory"/>
                                            </p:graphicEl>
                                          </p:spTgt>
                                        </p:tgtEl>
                                      </p:cBhvr>
                                    </p:animEffect>
                                  </p:childTnLst>
                                </p:cTn>
                              </p:par>
                            </p:childTnLst>
                          </p:cTn>
                        </p:par>
                        <p:par>
                          <p:cTn id="40" fill="hold">
                            <p:stCondLst>
                              <p:cond delay="10000"/>
                            </p:stCondLst>
                            <p:childTnLst>
                              <p:par>
                                <p:cTn id="41" presetID="22" presetClass="entr" presetSubtype="4" fill="hold" grpId="0" nodeType="afterEffect">
                                  <p:stCondLst>
                                    <p:cond delay="500"/>
                                  </p:stCondLst>
                                  <p:childTnLst>
                                    <p:set>
                                      <p:cBhvr>
                                        <p:cTn id="42"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43" dur="500"/>
                                        <p:tgtEl>
                                          <p:spTgt spid="5">
                                            <p:graphicEl>
                                              <a:chart seriesIdx="2" categoryIdx="2" bldStep="ptInCategory"/>
                                            </p:graphicEl>
                                          </p:spTgt>
                                        </p:tgtEl>
                                      </p:cBhvr>
                                    </p:animEffect>
                                  </p:childTnLst>
                                </p:cTn>
                              </p:par>
                            </p:childTnLst>
                          </p:cTn>
                        </p:par>
                        <p:par>
                          <p:cTn id="44" fill="hold">
                            <p:stCondLst>
                              <p:cond delay="11000"/>
                            </p:stCondLst>
                            <p:childTnLst>
                              <p:par>
                                <p:cTn id="45" presetID="49" presetClass="entr" presetSubtype="0" decel="100000" fill="hold" grpId="0" nodeType="afterEffect">
                                  <p:stCondLst>
                                    <p:cond delay="15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 calcmode="lin" valueType="num">
                                      <p:cBhvr>
                                        <p:cTn id="49" dur="500" fill="hold"/>
                                        <p:tgtEl>
                                          <p:spTgt spid="3"/>
                                        </p:tgtEl>
                                        <p:attrNameLst>
                                          <p:attrName>style.rotation</p:attrName>
                                        </p:attrNameLst>
                                      </p:cBhvr>
                                      <p:tavLst>
                                        <p:tav tm="0">
                                          <p:val>
                                            <p:fltVal val="360"/>
                                          </p:val>
                                        </p:tav>
                                        <p:tav tm="100000">
                                          <p:val>
                                            <p:fltVal val="0"/>
                                          </p:val>
                                        </p:tav>
                                      </p:tavLst>
                                    </p:anim>
                                    <p:animEffect transition="in" filter="fade">
                                      <p:cBhvr>
                                        <p:cTn id="50" dur="500"/>
                                        <p:tgtEl>
                                          <p:spTgt spid="3"/>
                                        </p:tgtEl>
                                      </p:cBhvr>
                                    </p:animEffect>
                                  </p:childTnLst>
                                </p:cTn>
                              </p:par>
                            </p:childTnLst>
                          </p:cTn>
                        </p:par>
                        <p:par>
                          <p:cTn id="51" fill="hold">
                            <p:stCondLst>
                              <p:cond delay="13000"/>
                            </p:stCondLst>
                            <p:childTnLst>
                              <p:par>
                                <p:cTn id="52" presetID="22" presetClass="entr" presetSubtype="1" fill="hold" grpId="0" nodeType="afterEffect">
                                  <p:stCondLst>
                                    <p:cond delay="500"/>
                                  </p:stCondLst>
                                  <p:childTnLst>
                                    <p:set>
                                      <p:cBhvr>
                                        <p:cTn id="53" dur="1" fill="hold">
                                          <p:stCondLst>
                                            <p:cond delay="0"/>
                                          </p:stCondLst>
                                        </p:cTn>
                                        <p:tgtEl>
                                          <p:spTgt spid="62"/>
                                        </p:tgtEl>
                                        <p:attrNameLst>
                                          <p:attrName>style.visibility</p:attrName>
                                        </p:attrNameLst>
                                      </p:cBhvr>
                                      <p:to>
                                        <p:strVal val="visible"/>
                                      </p:to>
                                    </p:set>
                                    <p:animEffect transition="in" filter="wipe(up)">
                                      <p:cBhvr>
                                        <p:cTn id="5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 grpId="0" animBg="1"/>
      <p:bldGraphic spid="5" grpId="0" uiExpand="1">
        <p:bldSub>
          <a:bldChart bld="category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b="1" dirty="0" smtClean="0">
                <a:latin typeface="Arial" panose="020B0604020202020204" pitchFamily="34" charset="0"/>
                <a:cs typeface="Arial" panose="020B0604020202020204" pitchFamily="34" charset="0"/>
              </a:rPr>
              <a:t>For more information</a:t>
            </a:r>
            <a:endParaRPr lang="en-GB" dirty="0"/>
          </a:p>
        </p:txBody>
      </p:sp>
      <p:sp>
        <p:nvSpPr>
          <p:cNvPr id="11" name="Rectangle 10"/>
          <p:cNvSpPr/>
          <p:nvPr/>
        </p:nvSpPr>
        <p:spPr>
          <a:xfrm>
            <a:off x="3745887" y="3105834"/>
            <a:ext cx="3463332" cy="646331"/>
          </a:xfrm>
          <a:prstGeom prst="rect">
            <a:avLst/>
          </a:prstGeom>
        </p:spPr>
        <p:txBody>
          <a:bodyPr wrap="square">
            <a:spAutoFit/>
          </a:bodyPr>
          <a:lstStyle/>
          <a:p>
            <a:pPr algn="ctr"/>
            <a:r>
              <a:rPr lang="en-GB" b="1" i="1" dirty="0" smtClean="0">
                <a:solidFill>
                  <a:srgbClr val="AB7DFF"/>
                </a:solidFill>
                <a:latin typeface="Arial" panose="020B0604020202020204" pitchFamily="34" charset="0"/>
                <a:ea typeface="Calibri" panose="020F0502020204030204" pitchFamily="34" charset="0"/>
              </a:rPr>
              <a:t>Insert link to the LMI Reports online</a:t>
            </a:r>
            <a:endParaRPr lang="en-GB" b="1" i="1" dirty="0">
              <a:solidFill>
                <a:srgbClr val="AB7DFF"/>
              </a:solidFill>
            </a:endParaRPr>
          </a:p>
        </p:txBody>
      </p:sp>
    </p:spTree>
    <p:extLst>
      <p:ext uri="{BB962C8B-B14F-4D97-AF65-F5344CB8AC3E}">
        <p14:creationId xmlns:p14="http://schemas.microsoft.com/office/powerpoint/2010/main" val="394357529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85715" y="2714477"/>
            <a:ext cx="1156603" cy="1878324"/>
          </a:xfrm>
          <a:prstGeom prst="rect">
            <a:avLst/>
          </a:prstGeom>
        </p:spPr>
      </p:pic>
    </p:spTree>
    <p:extLst>
      <p:ext uri="{BB962C8B-B14F-4D97-AF65-F5344CB8AC3E}">
        <p14:creationId xmlns:p14="http://schemas.microsoft.com/office/powerpoint/2010/main" val="243691804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6.25E-7 1.11111E-6 L -0.2181 -0.00116 " pathEditMode="relative" rAng="0" ptsTypes="AA">
                                      <p:cBhvr>
                                        <p:cTn id="6" dur="2000" fill="hold"/>
                                        <p:tgtEl>
                                          <p:spTgt spid="3"/>
                                        </p:tgtEl>
                                        <p:attrNameLst>
                                          <p:attrName>ppt_x</p:attrName>
                                          <p:attrName>ppt_y</p:attrName>
                                        </p:attrNameLst>
                                      </p:cBhvr>
                                      <p:rCtr x="-10911" y="-69"/>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1000" fill="hold"/>
                                        <p:tgtEl>
                                          <p:spTgt spid="3"/>
                                        </p:tgtEl>
                                      </p:cBhvr>
                                      <p:by x="150000" y="150000"/>
                                    </p:animScale>
                                  </p:childTnLst>
                                </p:cTn>
                              </p:par>
                            </p:childTnLst>
                          </p:cTn>
                        </p:par>
                        <p:par>
                          <p:cTn id="10" fill="hold">
                            <p:stCondLst>
                              <p:cond delay="3000"/>
                            </p:stCondLst>
                            <p:childTnLst>
                              <p:par>
                                <p:cTn id="11" presetID="6" presetClass="emph" presetSubtype="0" fill="hold" nodeType="afterEffect">
                                  <p:stCondLst>
                                    <p:cond delay="0"/>
                                  </p:stCondLst>
                                  <p:childTnLst>
                                    <p:animScale>
                                      <p:cBhvr>
                                        <p:cTn id="12"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3634" y="907697"/>
            <a:ext cx="3585849" cy="5349381"/>
          </a:xfrm>
          <a:prstGeom prst="rect">
            <a:avLst/>
          </a:prstGeom>
        </p:spPr>
      </p:pic>
      <p:sp>
        <p:nvSpPr>
          <p:cNvPr id="46" name="Oval 45"/>
          <p:cNvSpPr/>
          <p:nvPr/>
        </p:nvSpPr>
        <p:spPr>
          <a:xfrm>
            <a:off x="5389243" y="4359423"/>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1" name="Oval 50"/>
          <p:cNvSpPr/>
          <p:nvPr/>
        </p:nvSpPr>
        <p:spPr>
          <a:xfrm>
            <a:off x="6265569" y="5151699"/>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0" name="TextBox 19"/>
          <p:cNvSpPr txBox="1"/>
          <p:nvPr/>
        </p:nvSpPr>
        <p:spPr>
          <a:xfrm>
            <a:off x="7623466" y="2138983"/>
            <a:ext cx="3845796" cy="2308324"/>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What do you know about the jobs in your local area?</a:t>
            </a:r>
          </a:p>
        </p:txBody>
      </p:sp>
      <p:sp>
        <p:nvSpPr>
          <p:cNvPr id="28" name="TextBox 27"/>
          <p:cNvSpPr txBox="1"/>
          <p:nvPr/>
        </p:nvSpPr>
        <p:spPr>
          <a:xfrm>
            <a:off x="4822305" y="2975666"/>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Preston</a:t>
            </a:r>
          </a:p>
        </p:txBody>
      </p:sp>
      <p:sp>
        <p:nvSpPr>
          <p:cNvPr id="30" name="TextBox 29"/>
          <p:cNvSpPr txBox="1"/>
          <p:nvPr/>
        </p:nvSpPr>
        <p:spPr>
          <a:xfrm>
            <a:off x="6013954" y="5123688"/>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Chorley</a:t>
            </a:r>
          </a:p>
        </p:txBody>
      </p:sp>
      <p:sp>
        <p:nvSpPr>
          <p:cNvPr id="21" name="Oval 20"/>
          <p:cNvSpPr/>
          <p:nvPr/>
        </p:nvSpPr>
        <p:spPr>
          <a:xfrm>
            <a:off x="5354906" y="3314220"/>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2" name="TextBox 21"/>
          <p:cNvSpPr txBox="1"/>
          <p:nvPr/>
        </p:nvSpPr>
        <p:spPr>
          <a:xfrm>
            <a:off x="4194737" y="4223222"/>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Leyland</a:t>
            </a:r>
          </a:p>
        </p:txBody>
      </p:sp>
    </p:spTree>
    <p:extLst>
      <p:ext uri="{BB962C8B-B14F-4D97-AF65-F5344CB8AC3E}">
        <p14:creationId xmlns:p14="http://schemas.microsoft.com/office/powerpoint/2010/main" val="162625590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500"/>
                            </p:stCondLst>
                            <p:childTnLst>
                              <p:par>
                                <p:cTn id="18" presetID="10" presetClass="entr" presetSubtype="0" fill="hold" grpId="0" nodeType="afterEffect">
                                  <p:stCondLst>
                                    <p:cond delay="50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20" grpId="0"/>
      <p:bldP spid="28" grpId="0"/>
      <p:bldP spid="30" grpId="0"/>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797921" y="846598"/>
            <a:ext cx="3617274" cy="5469091"/>
          </a:xfrm>
          <a:prstGeom prst="rect">
            <a:avLst/>
          </a:prstGeom>
        </p:spPr>
      </p:pic>
      <p:sp>
        <p:nvSpPr>
          <p:cNvPr id="44" name="Rectangle 43"/>
          <p:cNvSpPr/>
          <p:nvPr/>
        </p:nvSpPr>
        <p:spPr>
          <a:xfrm>
            <a:off x="7830631" y="379413"/>
            <a:ext cx="4424338"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There are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186,000 </a:t>
            </a:r>
            <a:r>
              <a:rPr lang="en-GB" sz="3200" b="1" dirty="0" smtClean="0">
                <a:latin typeface="Arial" panose="020B0604020202020204" pitchFamily="34" charset="0"/>
                <a:ea typeface="Calibri" panose="020F0502020204030204" pitchFamily="34" charset="0"/>
                <a:cs typeface="Times New Roman" panose="02020603050405020304" pitchFamily="18" charset="0"/>
              </a:rPr>
              <a:t>jobs across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7830631" y="1671691"/>
            <a:ext cx="4442257"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Over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1 in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4</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people </a:t>
            </a:r>
            <a:r>
              <a:rPr lang="en-GB" sz="3200" b="1" dirty="0" smtClean="0">
                <a:latin typeface="Arial" panose="020B0604020202020204" pitchFamily="34" charset="0"/>
                <a:ea typeface="Calibri" panose="020F0502020204030204" pitchFamily="34" charset="0"/>
                <a:cs typeface="Times New Roman" panose="02020603050405020304" pitchFamily="18" charset="0"/>
              </a:rPr>
              <a:t>work outside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53" name="Right Arrow 52"/>
          <p:cNvSpPr/>
          <p:nvPr/>
        </p:nvSpPr>
        <p:spPr>
          <a:xfrm rot="21198758">
            <a:off x="5560778" y="1436013"/>
            <a:ext cx="1913469" cy="95593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Ribble Valley</a:t>
            </a:r>
          </a:p>
          <a:p>
            <a:pPr algn="ctr"/>
            <a:r>
              <a:rPr lang="en-GB" sz="1600" b="1" dirty="0" smtClean="0">
                <a:latin typeface="Arial" panose="020B0604020202020204" pitchFamily="34" charset="0"/>
                <a:cs typeface="Arial" panose="020B0604020202020204" pitchFamily="34" charset="0"/>
              </a:rPr>
              <a:t>3,830</a:t>
            </a:r>
            <a:endParaRPr lang="en-GB" sz="1600" b="1" dirty="0">
              <a:latin typeface="Arial" panose="020B0604020202020204" pitchFamily="34" charset="0"/>
              <a:cs typeface="Arial" panose="020B0604020202020204" pitchFamily="34" charset="0"/>
            </a:endParaRPr>
          </a:p>
        </p:txBody>
      </p:sp>
      <p:sp>
        <p:nvSpPr>
          <p:cNvPr id="54" name="Left Arrow 53"/>
          <p:cNvSpPr/>
          <p:nvPr/>
        </p:nvSpPr>
        <p:spPr>
          <a:xfrm rot="21112797">
            <a:off x="2438703" y="2436428"/>
            <a:ext cx="1896879" cy="101952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Fylde</a:t>
            </a:r>
          </a:p>
          <a:p>
            <a:pPr algn="ctr"/>
            <a:r>
              <a:rPr lang="en-GB" b="1" dirty="0" smtClean="0">
                <a:latin typeface="Arial" panose="020B0604020202020204" pitchFamily="34" charset="0"/>
                <a:cs typeface="Arial" panose="020B0604020202020204" pitchFamily="34" charset="0"/>
              </a:rPr>
              <a:t>6,250</a:t>
            </a:r>
            <a:endParaRPr lang="en-GB" b="1" dirty="0">
              <a:latin typeface="Arial" panose="020B0604020202020204" pitchFamily="34" charset="0"/>
              <a:cs typeface="Arial" panose="020B0604020202020204" pitchFamily="34" charset="0"/>
            </a:endParaRPr>
          </a:p>
        </p:txBody>
      </p:sp>
      <p:sp>
        <p:nvSpPr>
          <p:cNvPr id="55" name="Right Arrow 54"/>
          <p:cNvSpPr/>
          <p:nvPr/>
        </p:nvSpPr>
        <p:spPr>
          <a:xfrm>
            <a:off x="6440328" y="3630465"/>
            <a:ext cx="2405596" cy="94892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Blackburn with Darwen</a:t>
            </a:r>
          </a:p>
          <a:p>
            <a:pPr algn="ctr"/>
            <a:r>
              <a:rPr lang="en-GB" sz="1400" b="1" dirty="0" smtClean="0">
                <a:latin typeface="Arial" panose="020B0604020202020204" pitchFamily="34" charset="0"/>
                <a:cs typeface="Arial" panose="020B0604020202020204" pitchFamily="34" charset="0"/>
              </a:rPr>
              <a:t>3,550</a:t>
            </a:r>
            <a:endParaRPr lang="en-GB" sz="1400" b="1" dirty="0">
              <a:latin typeface="Arial" panose="020B0604020202020204" pitchFamily="34" charset="0"/>
              <a:cs typeface="Arial" panose="020B0604020202020204" pitchFamily="34" charset="0"/>
            </a:endParaRPr>
          </a:p>
        </p:txBody>
      </p:sp>
      <p:sp>
        <p:nvSpPr>
          <p:cNvPr id="56" name="Right Arrow 55"/>
          <p:cNvSpPr/>
          <p:nvPr/>
        </p:nvSpPr>
        <p:spPr>
          <a:xfrm rot="2466377">
            <a:off x="7085724" y="5662992"/>
            <a:ext cx="1541420" cy="87532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Bolton</a:t>
            </a:r>
          </a:p>
          <a:p>
            <a:pPr algn="ctr"/>
            <a:r>
              <a:rPr lang="en-GB" sz="1600" b="1" dirty="0" smtClean="0">
                <a:latin typeface="Arial" panose="020B0604020202020204" pitchFamily="34" charset="0"/>
                <a:cs typeface="Arial" panose="020B0604020202020204" pitchFamily="34" charset="0"/>
              </a:rPr>
              <a:t>3,590</a:t>
            </a:r>
            <a:endParaRPr lang="en-GB" sz="1600" b="1" dirty="0">
              <a:latin typeface="Arial" panose="020B0604020202020204" pitchFamily="34" charset="0"/>
              <a:cs typeface="Arial" panose="020B0604020202020204" pitchFamily="34" charset="0"/>
            </a:endParaRPr>
          </a:p>
        </p:txBody>
      </p:sp>
      <p:sp>
        <p:nvSpPr>
          <p:cNvPr id="57" name="Left Arrow 56"/>
          <p:cNvSpPr/>
          <p:nvPr/>
        </p:nvSpPr>
        <p:spPr>
          <a:xfrm rot="17914957">
            <a:off x="4748428" y="5635814"/>
            <a:ext cx="1381111" cy="84250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Wigan</a:t>
            </a:r>
          </a:p>
          <a:p>
            <a:pPr algn="ctr"/>
            <a:r>
              <a:rPr lang="en-GB" sz="1400" b="1" dirty="0" smtClean="0">
                <a:latin typeface="Arial" panose="020B0604020202020204" pitchFamily="34" charset="0"/>
                <a:cs typeface="Arial" panose="020B0604020202020204" pitchFamily="34" charset="0"/>
              </a:rPr>
              <a:t>2,800</a:t>
            </a:r>
            <a:endParaRPr lang="en-GB" sz="1400" b="1" dirty="0">
              <a:latin typeface="Arial" panose="020B0604020202020204" pitchFamily="34" charset="0"/>
              <a:cs typeface="Arial" panose="020B0604020202020204" pitchFamily="34" charset="0"/>
            </a:endParaRPr>
          </a:p>
        </p:txBody>
      </p:sp>
      <p:sp>
        <p:nvSpPr>
          <p:cNvPr id="38" name="Rectangle 37"/>
          <p:cNvSpPr/>
          <p:nvPr/>
        </p:nvSpPr>
        <p:spPr>
          <a:xfrm>
            <a:off x="8228362" y="4512774"/>
            <a:ext cx="3337294" cy="1277850"/>
          </a:xfrm>
          <a:prstGeom prst="rect">
            <a:avLst/>
          </a:prstGeom>
        </p:spPr>
        <p:txBody>
          <a:bodyPr wrap="square">
            <a:spAutoFit/>
          </a:bodyPr>
          <a:lstStyle/>
          <a:p>
            <a:pPr algn="ctr">
              <a:lnSpc>
                <a:spcPct val="107000"/>
              </a:lnSpc>
              <a:spcAft>
                <a:spcPts val="800"/>
              </a:spcAft>
            </a:pPr>
            <a:r>
              <a:rPr lang="en-GB" sz="2400" b="1" dirty="0" smtClean="0">
                <a:latin typeface="Arial" panose="020B0604020202020204" pitchFamily="34" charset="0"/>
                <a:ea typeface="Calibri" panose="020F0502020204030204" pitchFamily="34" charset="0"/>
                <a:cs typeface="Times New Roman" panose="02020603050405020304" pitchFamily="18" charset="0"/>
              </a:rPr>
              <a:t>The </a:t>
            </a:r>
            <a:r>
              <a:rPr lang="en-GB" sz="24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darker</a:t>
            </a:r>
            <a:r>
              <a:rPr lang="en-GB" sz="2400" b="1" dirty="0" smtClean="0">
                <a:latin typeface="Arial" panose="020B0604020202020204" pitchFamily="34" charset="0"/>
                <a:ea typeface="Calibri" panose="020F0502020204030204" pitchFamily="34" charset="0"/>
                <a:cs typeface="Times New Roman" panose="02020603050405020304" pitchFamily="18" charset="0"/>
              </a:rPr>
              <a:t> the colour, the more people are employed</a:t>
            </a:r>
            <a:endParaRPr lang="en-GB"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p:cNvSpPr/>
          <p:nvPr/>
        </p:nvSpPr>
        <p:spPr>
          <a:xfrm>
            <a:off x="5389243" y="4359423"/>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3" name="Oval 12"/>
          <p:cNvSpPr/>
          <p:nvPr/>
        </p:nvSpPr>
        <p:spPr>
          <a:xfrm>
            <a:off x="6265569" y="5151699"/>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4" name="TextBox 13"/>
          <p:cNvSpPr txBox="1"/>
          <p:nvPr/>
        </p:nvSpPr>
        <p:spPr>
          <a:xfrm>
            <a:off x="4194737" y="4223222"/>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Leyland</a:t>
            </a:r>
          </a:p>
        </p:txBody>
      </p:sp>
      <p:sp>
        <p:nvSpPr>
          <p:cNvPr id="15" name="TextBox 14"/>
          <p:cNvSpPr txBox="1"/>
          <p:nvPr/>
        </p:nvSpPr>
        <p:spPr>
          <a:xfrm>
            <a:off x="4822305" y="2975666"/>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Preston</a:t>
            </a:r>
          </a:p>
        </p:txBody>
      </p:sp>
      <p:sp>
        <p:nvSpPr>
          <p:cNvPr id="16" name="TextBox 15"/>
          <p:cNvSpPr txBox="1"/>
          <p:nvPr/>
        </p:nvSpPr>
        <p:spPr>
          <a:xfrm>
            <a:off x="6013954" y="5123688"/>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Chorley</a:t>
            </a:r>
          </a:p>
        </p:txBody>
      </p:sp>
      <p:sp>
        <p:nvSpPr>
          <p:cNvPr id="17" name="Oval 16"/>
          <p:cNvSpPr/>
          <p:nvPr/>
        </p:nvSpPr>
        <p:spPr>
          <a:xfrm>
            <a:off x="5354906" y="3314220"/>
            <a:ext cx="84078" cy="74186"/>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cxnSp>
        <p:nvCxnSpPr>
          <p:cNvPr id="18" name="Straight Arrow Connector 17"/>
          <p:cNvCxnSpPr/>
          <p:nvPr/>
        </p:nvCxnSpPr>
        <p:spPr>
          <a:xfrm flipH="1">
            <a:off x="6634544" y="3144943"/>
            <a:ext cx="122989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45851" y="2852555"/>
            <a:ext cx="2459863"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Samlesbury Aerodrome</a:t>
            </a:r>
          </a:p>
        </p:txBody>
      </p:sp>
      <p:cxnSp>
        <p:nvCxnSpPr>
          <p:cNvPr id="22" name="Straight Arrow Connector 21"/>
          <p:cNvCxnSpPr/>
          <p:nvPr/>
        </p:nvCxnSpPr>
        <p:spPr>
          <a:xfrm flipV="1">
            <a:off x="3111500" y="4223223"/>
            <a:ext cx="2277743" cy="897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18687" y="4018110"/>
            <a:ext cx="2459863" cy="830997"/>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Lancashire and Leyland Business Parks</a:t>
            </a:r>
          </a:p>
        </p:txBody>
      </p:sp>
      <p:cxnSp>
        <p:nvCxnSpPr>
          <p:cNvPr id="26" name="Straight Arrow Connector 25"/>
          <p:cNvCxnSpPr/>
          <p:nvPr/>
        </p:nvCxnSpPr>
        <p:spPr>
          <a:xfrm>
            <a:off x="2844800" y="1739000"/>
            <a:ext cx="2510106" cy="978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18687" y="1375803"/>
            <a:ext cx="245986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Royal Preston Hospital</a:t>
            </a:r>
          </a:p>
        </p:txBody>
      </p:sp>
      <p:cxnSp>
        <p:nvCxnSpPr>
          <p:cNvPr id="33" name="Straight Arrow Connector 32"/>
          <p:cNvCxnSpPr/>
          <p:nvPr/>
        </p:nvCxnSpPr>
        <p:spPr>
          <a:xfrm flipV="1">
            <a:off x="3252786" y="4705882"/>
            <a:ext cx="2388072" cy="6270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23688" y="5000617"/>
            <a:ext cx="2459863"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Matrix Industrial Park and </a:t>
            </a:r>
            <a:r>
              <a:rPr lang="en-GB" sz="1600" b="1" dirty="0" err="1" smtClean="0">
                <a:latin typeface="Arial" panose="020B0604020202020204" pitchFamily="34" charset="0"/>
                <a:cs typeface="Arial" panose="020B0604020202020204" pitchFamily="34" charset="0"/>
              </a:rPr>
              <a:t>Buckshaw</a:t>
            </a:r>
            <a:r>
              <a:rPr lang="en-GB" sz="1600" b="1" dirty="0" smtClean="0">
                <a:latin typeface="Arial" panose="020B0604020202020204" pitchFamily="34" charset="0"/>
                <a:cs typeface="Arial" panose="020B0604020202020204" pitchFamily="34" charset="0"/>
              </a:rPr>
              <a:t> Village</a:t>
            </a:r>
          </a:p>
        </p:txBody>
      </p:sp>
    </p:spTree>
    <p:extLst>
      <p:ext uri="{BB962C8B-B14F-4D97-AF65-F5344CB8AC3E}">
        <p14:creationId xmlns:p14="http://schemas.microsoft.com/office/powerpoint/2010/main" val="1629827652"/>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500"/>
                                        <p:tgtEl>
                                          <p:spTgt spid="4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75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4250"/>
                            </p:stCondLst>
                            <p:childTnLst>
                              <p:par>
                                <p:cTn id="17" presetID="10" presetClass="entr" presetSubtype="0" fill="hold" grpId="0" nodeType="after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250"/>
                            </p:stCondLst>
                            <p:childTnLst>
                              <p:par>
                                <p:cTn id="21" presetID="10" presetClass="entr" presetSubtype="0" fill="hold" grpId="0" nodeType="afterEffect">
                                  <p:stCondLst>
                                    <p:cond delay="50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6250"/>
                            </p:stCondLst>
                            <p:childTnLst>
                              <p:par>
                                <p:cTn id="25" presetID="10" presetClass="entr" presetSubtype="0" fill="hold" grpId="0" nodeType="afterEffect">
                                  <p:stCondLst>
                                    <p:cond delay="5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7250"/>
                            </p:stCondLst>
                            <p:childTnLst>
                              <p:par>
                                <p:cTn id="29" presetID="10" presetClass="entr" presetSubtype="0" fill="hold" grpId="0" nodeType="afterEffect">
                                  <p:stCondLst>
                                    <p:cond delay="50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8250"/>
                            </p:stCondLst>
                            <p:childTnLst>
                              <p:par>
                                <p:cTn id="33" presetID="10" presetClass="entr" presetSubtype="0" fill="hold" grpId="0" nodeType="afterEffect">
                                  <p:stCondLst>
                                    <p:cond delay="1000"/>
                                  </p:st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fade">
                                      <p:cBhvr>
                                        <p:cTn id="35" dur="500"/>
                                        <p:tgtEl>
                                          <p:spTgt spid="38">
                                            <p:txEl>
                                              <p:pRg st="0" end="0"/>
                                            </p:txEl>
                                          </p:spTgt>
                                        </p:tgtEl>
                                      </p:cBhvr>
                                    </p:animEffect>
                                  </p:childTnLst>
                                </p:cTn>
                              </p:par>
                            </p:childTnLst>
                          </p:cTn>
                        </p:par>
                        <p:par>
                          <p:cTn id="36" fill="hold">
                            <p:stCondLst>
                              <p:cond delay="9750"/>
                            </p:stCondLst>
                            <p:childTnLst>
                              <p:par>
                                <p:cTn id="37" presetID="2" presetClass="entr" presetSubtype="2" fill="hold" nodeType="afterEffect">
                                  <p:stCondLst>
                                    <p:cond delay="75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11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1500"/>
                            </p:stCondLst>
                            <p:childTnLst>
                              <p:par>
                                <p:cTn id="46" presetID="2" presetClass="entr" presetSubtype="8" fill="hold" nodeType="afterEffect">
                                  <p:stCondLst>
                                    <p:cond delay="75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1275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13250"/>
                            </p:stCondLst>
                            <p:childTnLst>
                              <p:par>
                                <p:cTn id="55" presetID="2" presetClass="entr" presetSubtype="1" fill="hold" nodeType="afterEffect">
                                  <p:stCondLst>
                                    <p:cond delay="75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childTnLst>
                          </p:cTn>
                        </p:par>
                        <p:par>
                          <p:cTn id="59" fill="hold">
                            <p:stCondLst>
                              <p:cond delay="1450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par>
                          <p:cTn id="63" fill="hold">
                            <p:stCondLst>
                              <p:cond delay="15000"/>
                            </p:stCondLst>
                            <p:childTnLst>
                              <p:par>
                                <p:cTn id="64" presetID="2" presetClass="entr" presetSubtype="4" fill="hold" nodeType="afterEffect">
                                  <p:stCondLst>
                                    <p:cond delay="75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ppt_x"/>
                                          </p:val>
                                        </p:tav>
                                        <p:tav tm="100000">
                                          <p:val>
                                            <p:strVal val="#ppt_x"/>
                                          </p:val>
                                        </p:tav>
                                      </p:tavLst>
                                    </p:anim>
                                    <p:anim calcmode="lin" valueType="num">
                                      <p:cBhvr additive="base">
                                        <p:cTn id="67" dur="500" fill="hold"/>
                                        <p:tgtEl>
                                          <p:spTgt spid="33"/>
                                        </p:tgtEl>
                                        <p:attrNameLst>
                                          <p:attrName>ppt_y</p:attrName>
                                        </p:attrNameLst>
                                      </p:cBhvr>
                                      <p:tavLst>
                                        <p:tav tm="0">
                                          <p:val>
                                            <p:strVal val="1+#ppt_h/2"/>
                                          </p:val>
                                        </p:tav>
                                        <p:tav tm="100000">
                                          <p:val>
                                            <p:strVal val="#ppt_y"/>
                                          </p:val>
                                        </p:tav>
                                      </p:tavLst>
                                    </p:anim>
                                  </p:childTnLst>
                                </p:cTn>
                              </p:par>
                            </p:childTnLst>
                          </p:cTn>
                        </p:par>
                        <p:par>
                          <p:cTn id="68" fill="hold">
                            <p:stCondLst>
                              <p:cond delay="16250"/>
                            </p:stCondLst>
                            <p:childTnLst>
                              <p:par>
                                <p:cTn id="69" presetID="10"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7" grpId="0" build="p"/>
      <p:bldP spid="53" grpId="0" animBg="1"/>
      <p:bldP spid="54" grpId="0" animBg="1"/>
      <p:bldP spid="55" grpId="0" animBg="1"/>
      <p:bldP spid="56" grpId="0" animBg="1"/>
      <p:bldP spid="57" grpId="0" animBg="1"/>
      <p:bldP spid="38" grpId="0" build="p"/>
      <p:bldP spid="19" grpId="0"/>
      <p:bldP spid="23" grpId="0"/>
      <p:bldP spid="27"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sz="3200" b="1" dirty="0" smtClean="0">
                <a:latin typeface="Arial" panose="020B0604020202020204" pitchFamily="34" charset="0"/>
                <a:cs typeface="Arial" panose="020B0604020202020204" pitchFamily="34" charset="0"/>
              </a:rPr>
              <a:t>An overview of your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a:t>
            </a:r>
            <a:endParaRPr lang="en-GB" sz="3200" dirty="0"/>
          </a:p>
        </p:txBody>
      </p:sp>
      <p:sp>
        <p:nvSpPr>
          <p:cNvPr id="4" name="Block Arc 3"/>
          <p:cNvSpPr/>
          <p:nvPr/>
        </p:nvSpPr>
        <p:spPr>
          <a:xfrm rot="5400000">
            <a:off x="662497" y="2598326"/>
            <a:ext cx="3101654" cy="2991695"/>
          </a:xfrm>
          <a:prstGeom prst="blockArc">
            <a:avLst>
              <a:gd name="adj1" fmla="val 10800000"/>
              <a:gd name="adj2" fmla="val 10774891"/>
              <a:gd name="adj3" fmla="val 14484"/>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Block Arc 27"/>
          <p:cNvSpPr/>
          <p:nvPr/>
        </p:nvSpPr>
        <p:spPr>
          <a:xfrm rot="5400000">
            <a:off x="656341" y="2589451"/>
            <a:ext cx="3101654" cy="2991695"/>
          </a:xfrm>
          <a:prstGeom prst="blockArc">
            <a:avLst>
              <a:gd name="adj1" fmla="val 10845432"/>
              <a:gd name="adj2" fmla="val 13316614"/>
              <a:gd name="adj3" fmla="val 1476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lock Arc 28"/>
          <p:cNvSpPr/>
          <p:nvPr/>
        </p:nvSpPr>
        <p:spPr>
          <a:xfrm rot="7915244">
            <a:off x="632732" y="2606511"/>
            <a:ext cx="3101654" cy="2991695"/>
          </a:xfrm>
          <a:prstGeom prst="blockArc">
            <a:avLst>
              <a:gd name="adj1" fmla="val 10831705"/>
              <a:gd name="adj2" fmla="val 11262783"/>
              <a:gd name="adj3" fmla="val 1452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342373" y="3706419"/>
            <a:ext cx="3682372" cy="830997"/>
          </a:xfrm>
          <a:prstGeom prst="rect">
            <a:avLst/>
          </a:prstGeom>
        </p:spPr>
        <p:txBody>
          <a:bodyPr wrap="square">
            <a:spAutoFit/>
          </a:bodyPr>
          <a:lstStyle/>
          <a:p>
            <a:pPr algn="ctr"/>
            <a:r>
              <a:rPr lang="en-GB" sz="2800" b="1" dirty="0" smtClean="0">
                <a:solidFill>
                  <a:srgbClr val="660066"/>
                </a:solidFill>
                <a:latin typeface="Arial" panose="020B0604020202020204" pitchFamily="34" charset="0"/>
                <a:ea typeface="Calibri" panose="020F0502020204030204" pitchFamily="34" charset="0"/>
              </a:rPr>
              <a:t>189,200</a:t>
            </a:r>
          </a:p>
          <a:p>
            <a:pPr algn="ctr"/>
            <a:r>
              <a:rPr lang="en-GB" sz="2000" b="1" dirty="0" smtClean="0">
                <a:solidFill>
                  <a:srgbClr val="660066"/>
                </a:solidFill>
                <a:latin typeface="Arial" panose="020B0604020202020204" pitchFamily="34" charset="0"/>
              </a:rPr>
              <a:t>People in work</a:t>
            </a:r>
            <a:endParaRPr lang="en-GB" sz="2000" b="1" dirty="0">
              <a:solidFill>
                <a:srgbClr val="660066"/>
              </a:solidFill>
            </a:endParaRPr>
          </a:p>
        </p:txBody>
      </p:sp>
      <p:sp>
        <p:nvSpPr>
          <p:cNvPr id="31" name="Rectangle 30"/>
          <p:cNvSpPr/>
          <p:nvPr/>
        </p:nvSpPr>
        <p:spPr>
          <a:xfrm>
            <a:off x="1661797" y="1801298"/>
            <a:ext cx="3682372" cy="830997"/>
          </a:xfrm>
          <a:prstGeom prst="rect">
            <a:avLst/>
          </a:prstGeom>
        </p:spPr>
        <p:txBody>
          <a:bodyPr wrap="square">
            <a:spAutoFit/>
          </a:bodyPr>
          <a:lstStyle/>
          <a:p>
            <a:pPr algn="ctr"/>
            <a:r>
              <a:rPr lang="en-GB" sz="2800" b="1" dirty="0" smtClean="0">
                <a:solidFill>
                  <a:srgbClr val="92D050"/>
                </a:solidFill>
                <a:latin typeface="Arial" panose="020B0604020202020204" pitchFamily="34" charset="0"/>
                <a:ea typeface="Calibri" panose="020F0502020204030204" pitchFamily="34" charset="0"/>
              </a:rPr>
              <a:t>17,100</a:t>
            </a:r>
          </a:p>
          <a:p>
            <a:pPr algn="ctr"/>
            <a:r>
              <a:rPr lang="en-GB" sz="2000" b="1" dirty="0" smtClean="0">
                <a:solidFill>
                  <a:srgbClr val="92D050"/>
                </a:solidFill>
                <a:latin typeface="Arial" panose="020B0604020202020204" pitchFamily="34" charset="0"/>
              </a:rPr>
              <a:t>Are </a:t>
            </a:r>
            <a:r>
              <a:rPr lang="en-GB" sz="2000" b="1" dirty="0">
                <a:solidFill>
                  <a:srgbClr val="92D050"/>
                </a:solidFill>
                <a:latin typeface="Arial" panose="020B0604020202020204" pitchFamily="34" charset="0"/>
              </a:rPr>
              <a:t>s</a:t>
            </a:r>
            <a:r>
              <a:rPr lang="en-GB" sz="2000" b="1" dirty="0" smtClean="0">
                <a:solidFill>
                  <a:srgbClr val="92D050"/>
                </a:solidFill>
                <a:latin typeface="Arial" panose="020B0604020202020204" pitchFamily="34" charset="0"/>
              </a:rPr>
              <a:t>elf-employed</a:t>
            </a:r>
            <a:endParaRPr lang="en-GB" sz="2000" b="1" dirty="0">
              <a:solidFill>
                <a:srgbClr val="92D050"/>
              </a:solidFill>
            </a:endParaRPr>
          </a:p>
        </p:txBody>
      </p:sp>
      <p:sp>
        <p:nvSpPr>
          <p:cNvPr id="32" name="Rectangle 31"/>
          <p:cNvSpPr/>
          <p:nvPr/>
        </p:nvSpPr>
        <p:spPr>
          <a:xfrm>
            <a:off x="2803257" y="2613830"/>
            <a:ext cx="3682372" cy="830997"/>
          </a:xfrm>
          <a:prstGeom prst="rect">
            <a:avLst/>
          </a:prstGeom>
        </p:spPr>
        <p:txBody>
          <a:bodyPr wrap="square">
            <a:spAutoFit/>
          </a:bodyPr>
          <a:lstStyle/>
          <a:p>
            <a:pPr algn="ctr"/>
            <a:r>
              <a:rPr lang="en-GB" sz="2800" b="1" dirty="0" smtClean="0">
                <a:solidFill>
                  <a:schemeClr val="accent2"/>
                </a:solidFill>
                <a:latin typeface="Arial" panose="020B0604020202020204" pitchFamily="34" charset="0"/>
                <a:ea typeface="Calibri" panose="020F0502020204030204" pitchFamily="34" charset="0"/>
              </a:rPr>
              <a:t>6,000</a:t>
            </a:r>
          </a:p>
          <a:p>
            <a:pPr algn="ctr"/>
            <a:r>
              <a:rPr lang="en-GB" sz="2000" b="1" dirty="0" smtClean="0">
                <a:solidFill>
                  <a:schemeClr val="accent2"/>
                </a:solidFill>
                <a:latin typeface="Arial" panose="020B0604020202020204" pitchFamily="34" charset="0"/>
              </a:rPr>
              <a:t>Are unemployed</a:t>
            </a:r>
            <a:endParaRPr lang="en-GB" sz="2000" b="1" dirty="0">
              <a:solidFill>
                <a:schemeClr val="accent2"/>
              </a:solidFill>
            </a:endParaRPr>
          </a:p>
        </p:txBody>
      </p:sp>
      <p:sp>
        <p:nvSpPr>
          <p:cNvPr id="40" name="Rectangle 39"/>
          <p:cNvSpPr/>
          <p:nvPr/>
        </p:nvSpPr>
        <p:spPr>
          <a:xfrm>
            <a:off x="6754904" y="2296852"/>
            <a:ext cx="2970756" cy="830997"/>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Number of </a:t>
            </a:r>
            <a:r>
              <a:rPr lang="en-GB" sz="2400" b="1" dirty="0">
                <a:solidFill>
                  <a:srgbClr val="990000"/>
                </a:solidFill>
                <a:latin typeface="Arial" panose="020B0604020202020204" pitchFamily="34" charset="0"/>
              </a:rPr>
              <a:t>b</a:t>
            </a:r>
            <a:r>
              <a:rPr lang="en-GB" sz="2400" b="1" dirty="0" smtClean="0">
                <a:solidFill>
                  <a:srgbClr val="990000"/>
                </a:solidFill>
                <a:latin typeface="Arial" panose="020B0604020202020204" pitchFamily="34" charset="0"/>
              </a:rPr>
              <a:t>usinesses</a:t>
            </a:r>
            <a:endParaRPr lang="en-GB" sz="2400" b="1" dirty="0">
              <a:solidFill>
                <a:srgbClr val="990000"/>
              </a:solidFill>
            </a:endParaRPr>
          </a:p>
        </p:txBody>
      </p:sp>
      <p:sp>
        <p:nvSpPr>
          <p:cNvPr id="20" name="Rectangle 19"/>
          <p:cNvSpPr/>
          <p:nvPr/>
        </p:nvSpPr>
        <p:spPr>
          <a:xfrm>
            <a:off x="5015728" y="5978552"/>
            <a:ext cx="6404450" cy="830997"/>
          </a:xfrm>
          <a:prstGeom prst="rect">
            <a:avLst/>
          </a:prstGeom>
        </p:spPr>
        <p:txBody>
          <a:bodyPr wrap="square">
            <a:spAutoFit/>
          </a:bodyPr>
          <a:lstStyle/>
          <a:p>
            <a:pPr algn="ctr"/>
            <a:r>
              <a:rPr lang="en-GB" sz="2400" b="1" dirty="0" smtClean="0">
                <a:latin typeface="Arial" panose="020B0604020202020204" pitchFamily="34" charset="0"/>
              </a:rPr>
              <a:t>Over two-fifths of people have gone onto higher education</a:t>
            </a:r>
            <a:endParaRPr lang="en-GB" sz="2400" b="1" dirty="0">
              <a:solidFill>
                <a:srgbClr val="C00000"/>
              </a:solidFill>
            </a:endParaRPr>
          </a:p>
        </p:txBody>
      </p:sp>
      <p:sp>
        <p:nvSpPr>
          <p:cNvPr id="21" name="Rectangle 20"/>
          <p:cNvSpPr/>
          <p:nvPr/>
        </p:nvSpPr>
        <p:spPr>
          <a:xfrm>
            <a:off x="6749781" y="415178"/>
            <a:ext cx="2970756" cy="1015663"/>
          </a:xfrm>
          <a:prstGeom prst="rect">
            <a:avLst/>
          </a:prstGeom>
        </p:spPr>
        <p:txBody>
          <a:bodyPr wrap="square">
            <a:spAutoFit/>
          </a:bodyPr>
          <a:lstStyle/>
          <a:p>
            <a:pPr algn="ctr"/>
            <a:r>
              <a:rPr lang="en-GB" sz="4000" b="1" dirty="0" smtClean="0">
                <a:solidFill>
                  <a:srgbClr val="990000"/>
                </a:solidFill>
                <a:latin typeface="Arial" panose="020B0604020202020204" pitchFamily="34" charset="0"/>
                <a:ea typeface="Calibri" panose="020F0502020204030204" pitchFamily="34" charset="0"/>
              </a:rPr>
              <a:t>13,630</a:t>
            </a:r>
          </a:p>
          <a:p>
            <a:pPr algn="ctr"/>
            <a:endParaRPr lang="en-GB" sz="2000" b="1" dirty="0">
              <a:solidFill>
                <a:srgbClr val="990000"/>
              </a:solidFill>
            </a:endParaRPr>
          </a:p>
        </p:txBody>
      </p:sp>
      <p:grpSp>
        <p:nvGrpSpPr>
          <p:cNvPr id="5" name="Group 4"/>
          <p:cNvGrpSpPr/>
          <p:nvPr/>
        </p:nvGrpSpPr>
        <p:grpSpPr>
          <a:xfrm>
            <a:off x="6857228" y="1048439"/>
            <a:ext cx="2721449" cy="1277909"/>
            <a:chOff x="6857228" y="1048439"/>
            <a:chExt cx="2721449" cy="1277909"/>
          </a:xfrm>
        </p:grpSpPr>
        <p:grpSp>
          <p:nvGrpSpPr>
            <p:cNvPr id="7" name="Group 6"/>
            <p:cNvGrpSpPr/>
            <p:nvPr/>
          </p:nvGrpSpPr>
          <p:grpSpPr>
            <a:xfrm>
              <a:off x="6857228" y="1048439"/>
              <a:ext cx="2721449" cy="1277909"/>
              <a:chOff x="8411346" y="577880"/>
              <a:chExt cx="1521994" cy="714682"/>
            </a:xfrm>
          </p:grpSpPr>
          <p:sp>
            <p:nvSpPr>
              <p:cNvPr id="33"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34"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3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3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3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3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3" name="Oval 2"/>
            <p:cNvSpPr/>
            <p:nvPr/>
          </p:nvSpPr>
          <p:spPr>
            <a:xfrm>
              <a:off x="8213082" y="2093895"/>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p:cNvGraphicFramePr>
            <a:graphicFrameLocks/>
          </p:cNvGraphicFramePr>
          <p:nvPr>
            <p:extLst>
              <p:ext uri="{D42A27DB-BD31-4B8C-83A1-F6EECF244321}">
                <p14:modId xmlns:p14="http://schemas.microsoft.com/office/powerpoint/2010/main" val="2851084045"/>
              </p:ext>
            </p:extLst>
          </p:nvPr>
        </p:nvGraphicFramePr>
        <p:xfrm>
          <a:off x="5474145" y="3329135"/>
          <a:ext cx="579075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3125261"/>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500"/>
                            </p:stCondLst>
                            <p:childTnLst>
                              <p:par>
                                <p:cTn id="13" presetID="22" presetClass="entr" presetSubtype="8" fill="hold" grpId="0" nodeType="afterEffect">
                                  <p:stCondLst>
                                    <p:cond delay="125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750"/>
                            </p:stCondLst>
                            <p:childTnLst>
                              <p:par>
                                <p:cTn id="21" presetID="22" presetClass="entr" presetSubtype="1" fill="hold" grpId="0"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675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7250"/>
                            </p:stCondLst>
                            <p:childTnLst>
                              <p:par>
                                <p:cTn id="29" presetID="2" presetClass="entr" presetSubtype="2"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8250"/>
                            </p:stCondLst>
                            <p:childTnLst>
                              <p:par>
                                <p:cTn id="34" presetID="10" presetClass="entr" presetSubtype="0" fill="hold" grpId="0" nodeType="after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9250"/>
                            </p:stCondLst>
                            <p:childTnLst>
                              <p:par>
                                <p:cTn id="38" presetID="2" presetClass="entr" presetSubtype="1" fill="hold" grpId="0" nodeType="after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10250"/>
                            </p:stCondLst>
                            <p:childTnLst>
                              <p:par>
                                <p:cTn id="43" presetID="42" presetClass="entr" presetSubtype="0" fill="hold" grpId="0" nodeType="after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12000"/>
                            </p:stCondLst>
                            <p:childTnLst>
                              <p:par>
                                <p:cTn id="49" presetID="2" presetClass="entr" presetSubtype="4" fill="hold" grpId="0" nodeType="afterEffect">
                                  <p:stCondLst>
                                    <p:cond delay="5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p:bldP spid="31" grpId="0"/>
      <p:bldP spid="32" grpId="0"/>
      <p:bldP spid="40" grpId="0"/>
      <p:bldP spid="20" grpId="0"/>
      <p:bldP spid="21" grpId="0"/>
      <p:bldGraphic spid="2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35868" y="714163"/>
            <a:ext cx="105156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top </a:t>
            </a:r>
            <a:r>
              <a:rPr lang="en-GB" sz="3200" b="1" dirty="0">
                <a:latin typeface="Arial" panose="020B0604020202020204" pitchFamily="34" charset="0"/>
                <a:cs typeface="Arial" panose="020B0604020202020204" pitchFamily="34" charset="0"/>
              </a:rPr>
              <a:t>f</a:t>
            </a:r>
            <a:r>
              <a:rPr lang="en-GB" sz="3200" b="1" dirty="0" smtClean="0">
                <a:latin typeface="Arial" panose="020B0604020202020204" pitchFamily="34" charset="0"/>
                <a:cs typeface="Arial" panose="020B0604020202020204" pitchFamily="34" charset="0"/>
              </a:rPr>
              <a:t>ive </a:t>
            </a:r>
            <a:r>
              <a:rPr lang="en-GB" sz="3200" b="1" dirty="0">
                <a:latin typeface="Arial" panose="020B0604020202020204" pitchFamily="34" charset="0"/>
                <a:cs typeface="Arial" panose="020B0604020202020204" pitchFamily="34" charset="0"/>
              </a:rPr>
              <a:t>i</a:t>
            </a:r>
            <a:r>
              <a:rPr lang="en-GB" sz="3200" b="1" dirty="0" smtClean="0">
                <a:latin typeface="Arial" panose="020B0604020202020204" pitchFamily="34" charset="0"/>
                <a:cs typeface="Arial" panose="020B0604020202020204" pitchFamily="34" charset="0"/>
              </a:rPr>
              <a:t>ndustries with the most </a:t>
            </a:r>
            <a:r>
              <a:rPr lang="en-GB" sz="3200" b="1" dirty="0">
                <a:latin typeface="Arial" panose="020B0604020202020204" pitchFamily="34" charset="0"/>
                <a:cs typeface="Arial" panose="020B0604020202020204" pitchFamily="34" charset="0"/>
              </a:rPr>
              <a:t>j</a:t>
            </a:r>
            <a:r>
              <a:rPr lang="en-GB" sz="3200" b="1" dirty="0" smtClean="0">
                <a:latin typeface="Arial" panose="020B0604020202020204" pitchFamily="34" charset="0"/>
                <a:cs typeface="Arial" panose="020B0604020202020204" pitchFamily="34" charset="0"/>
              </a:rPr>
              <a:t>obs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t>
            </a:r>
            <a:endParaRPr lang="en-GB" sz="3200" b="1" dirty="0">
              <a:latin typeface="Arial" panose="020B0604020202020204" pitchFamily="34" charset="0"/>
              <a:cs typeface="Arial" panose="020B0604020202020204" pitchFamily="34" charset="0"/>
            </a:endParaRPr>
          </a:p>
        </p:txBody>
      </p:sp>
      <p:sp>
        <p:nvSpPr>
          <p:cNvPr id="22" name="object 13"/>
          <p:cNvSpPr/>
          <p:nvPr/>
        </p:nvSpPr>
        <p:spPr>
          <a:xfrm>
            <a:off x="5296853" y="1783433"/>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23" name="object 36"/>
          <p:cNvSpPr txBox="1"/>
          <p:nvPr/>
        </p:nvSpPr>
        <p:spPr>
          <a:xfrm>
            <a:off x="4214002" y="3284785"/>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26,000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24" name="object 38"/>
          <p:cNvSpPr txBox="1"/>
          <p:nvPr/>
        </p:nvSpPr>
        <p:spPr>
          <a:xfrm>
            <a:off x="3026233" y="5740509"/>
            <a:ext cx="2375538"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Construction</a:t>
            </a:r>
            <a:endParaRPr sz="2000" b="1" dirty="0">
              <a:solidFill>
                <a:srgbClr val="FF7C80"/>
              </a:solidFill>
              <a:latin typeface="Arial"/>
              <a:cs typeface="Arial"/>
            </a:endParaRPr>
          </a:p>
        </p:txBody>
      </p:sp>
      <p:sp>
        <p:nvSpPr>
          <p:cNvPr id="27" name="object 40"/>
          <p:cNvSpPr txBox="1"/>
          <p:nvPr/>
        </p:nvSpPr>
        <p:spPr>
          <a:xfrm>
            <a:off x="964536" y="3274164"/>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39" name="object 49"/>
          <p:cNvSpPr/>
          <p:nvPr/>
        </p:nvSpPr>
        <p:spPr>
          <a:xfrm>
            <a:off x="2038909" y="2734143"/>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41" name="object 50"/>
          <p:cNvSpPr/>
          <p:nvPr/>
        </p:nvSpPr>
        <p:spPr>
          <a:xfrm>
            <a:off x="2090220" y="2733634"/>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42" name="object 51"/>
          <p:cNvSpPr/>
          <p:nvPr/>
        </p:nvSpPr>
        <p:spPr>
          <a:xfrm>
            <a:off x="2216424" y="2231785"/>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43" name="object 52"/>
          <p:cNvSpPr/>
          <p:nvPr/>
        </p:nvSpPr>
        <p:spPr>
          <a:xfrm>
            <a:off x="2393531" y="1521324"/>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44" name="object 53"/>
          <p:cNvSpPr/>
          <p:nvPr/>
        </p:nvSpPr>
        <p:spPr>
          <a:xfrm>
            <a:off x="1957805" y="2634179"/>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45" name="object 54"/>
          <p:cNvSpPr/>
          <p:nvPr/>
        </p:nvSpPr>
        <p:spPr>
          <a:xfrm>
            <a:off x="2570772" y="1981376"/>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46" name="object 55"/>
          <p:cNvSpPr/>
          <p:nvPr/>
        </p:nvSpPr>
        <p:spPr>
          <a:xfrm>
            <a:off x="2490940" y="1834462"/>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48" name="object 56"/>
          <p:cNvSpPr/>
          <p:nvPr/>
        </p:nvSpPr>
        <p:spPr>
          <a:xfrm>
            <a:off x="2557584" y="1901119"/>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49" name="object 57"/>
          <p:cNvSpPr/>
          <p:nvPr/>
        </p:nvSpPr>
        <p:spPr>
          <a:xfrm>
            <a:off x="2243296" y="1627845"/>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0" name="Group 49"/>
          <p:cNvGrpSpPr/>
          <p:nvPr/>
        </p:nvGrpSpPr>
        <p:grpSpPr>
          <a:xfrm>
            <a:off x="8699105" y="1765947"/>
            <a:ext cx="1412509" cy="1412509"/>
            <a:chOff x="3100509" y="4635925"/>
            <a:chExt cx="989965" cy="989965"/>
          </a:xfrm>
        </p:grpSpPr>
        <p:sp>
          <p:nvSpPr>
            <p:cNvPr id="5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5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5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55" name="object 40"/>
          <p:cNvSpPr txBox="1"/>
          <p:nvPr/>
        </p:nvSpPr>
        <p:spPr>
          <a:xfrm>
            <a:off x="8129847" y="3240891"/>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22,000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60" name="object 40"/>
          <p:cNvSpPr txBox="1"/>
          <p:nvPr/>
        </p:nvSpPr>
        <p:spPr>
          <a:xfrm>
            <a:off x="6109892" y="5758916"/>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18,000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Administration and Support</a:t>
            </a:r>
            <a:endParaRPr sz="2000" b="1" dirty="0">
              <a:solidFill>
                <a:srgbClr val="FF9999"/>
              </a:solidFill>
              <a:latin typeface="Arial"/>
              <a:cs typeface="Arial"/>
            </a:endParaRPr>
          </a:p>
        </p:txBody>
      </p:sp>
      <p:grpSp>
        <p:nvGrpSpPr>
          <p:cNvPr id="29" name="Group 28"/>
          <p:cNvGrpSpPr/>
          <p:nvPr/>
        </p:nvGrpSpPr>
        <p:grpSpPr>
          <a:xfrm>
            <a:off x="3547046" y="4282140"/>
            <a:ext cx="1333911" cy="1333911"/>
            <a:chOff x="8235127" y="4930762"/>
            <a:chExt cx="843280" cy="843280"/>
          </a:xfrm>
        </p:grpSpPr>
        <p:sp>
          <p:nvSpPr>
            <p:cNvPr id="30"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1"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2"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3"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grpSp>
        <p:nvGrpSpPr>
          <p:cNvPr id="4" name="Group 3"/>
          <p:cNvGrpSpPr/>
          <p:nvPr/>
        </p:nvGrpSpPr>
        <p:grpSpPr>
          <a:xfrm>
            <a:off x="6660321" y="4353408"/>
            <a:ext cx="1389276" cy="1351406"/>
            <a:chOff x="6660321" y="4353408"/>
            <a:chExt cx="1389276" cy="1351406"/>
          </a:xfrm>
        </p:grpSpPr>
        <p:sp>
          <p:nvSpPr>
            <p:cNvPr id="2" name="Oval 1"/>
            <p:cNvSpPr/>
            <p:nvPr/>
          </p:nvSpPr>
          <p:spPr>
            <a:xfrm>
              <a:off x="6660321" y="4353408"/>
              <a:ext cx="1389276" cy="1351406"/>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861547" y="4556291"/>
              <a:ext cx="973881" cy="868531"/>
              <a:chOff x="6617507" y="4354563"/>
              <a:chExt cx="1432915" cy="1277909"/>
            </a:xfrm>
            <a:solidFill>
              <a:srgbClr val="FF9999"/>
            </a:solidFill>
          </p:grpSpPr>
          <p:sp>
            <p:nvSpPr>
              <p:cNvPr id="34" name="object 17"/>
              <p:cNvSpPr/>
              <p:nvPr/>
            </p:nvSpPr>
            <p:spPr>
              <a:xfrm>
                <a:off x="7027053" y="4354563"/>
                <a:ext cx="627894" cy="803885"/>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chemeClr val="bg1"/>
              </a:solidFill>
              <a:ln>
                <a:noFill/>
              </a:ln>
            </p:spPr>
            <p:txBody>
              <a:bodyPr wrap="square" lIns="0" tIns="0" rIns="0" bIns="0" rtlCol="0"/>
              <a:lstStyle/>
              <a:p>
                <a:endParaRPr/>
              </a:p>
            </p:txBody>
          </p:sp>
          <p:sp>
            <p:nvSpPr>
              <p:cNvPr id="35" name="object 19"/>
              <p:cNvSpPr/>
              <p:nvPr/>
            </p:nvSpPr>
            <p:spPr>
              <a:xfrm>
                <a:off x="6617507" y="5147643"/>
                <a:ext cx="1432915" cy="484829"/>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chemeClr val="bg1"/>
              </a:solidFill>
              <a:ln>
                <a:noFill/>
              </a:ln>
            </p:spPr>
            <p:txBody>
              <a:bodyPr wrap="square" lIns="0" tIns="0" rIns="0" bIns="0" rtlCol="0"/>
              <a:lstStyle/>
              <a:p>
                <a:endParaRPr/>
              </a:p>
            </p:txBody>
          </p:sp>
          <p:sp>
            <p:nvSpPr>
              <p:cNvPr id="36" name="Oval 35"/>
              <p:cNvSpPr/>
              <p:nvPr/>
            </p:nvSpPr>
            <p:spPr>
              <a:xfrm>
                <a:off x="7298024" y="5400019"/>
                <a:ext cx="713846" cy="170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379779000"/>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10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1+#ppt_w/2"/>
                                          </p:val>
                                        </p:tav>
                                        <p:tav tm="100000">
                                          <p:val>
                                            <p:strVal val="#ppt_x"/>
                                          </p:val>
                                        </p:tav>
                                      </p:tavLst>
                                    </p:anim>
                                    <p:anim calcmode="lin" valueType="num">
                                      <p:cBhvr additive="base">
                                        <p:cTn id="16" dur="5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10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10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1+#ppt_w/2"/>
                                          </p:val>
                                        </p:tav>
                                        <p:tav tm="100000">
                                          <p:val>
                                            <p:strVal val="#ppt_x"/>
                                          </p:val>
                                        </p:tav>
                                      </p:tavLst>
                                    </p:anim>
                                    <p:anim calcmode="lin" valueType="num">
                                      <p:cBhvr additive="base">
                                        <p:cTn id="24" dur="500" fill="hold"/>
                                        <p:tgtEl>
                                          <p:spTgt spid="4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0-#ppt_h/2"/>
                                          </p:val>
                                        </p:tav>
                                        <p:tav tm="100000">
                                          <p:val>
                                            <p:strVal val="#ppt_y"/>
                                          </p:val>
                                        </p:tav>
                                      </p:tavLst>
                                    </p:anim>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2000"/>
                            </p:stCondLst>
                            <p:childTnLst>
                              <p:par>
                                <p:cTn id="46" presetID="6" presetClass="entr" presetSubtype="16" fill="hold" grpId="0" nodeType="after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1250"/>
                                        <p:tgtEl>
                                          <p:spTgt spid="22"/>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4250"/>
                            </p:stCondLst>
                            <p:childTnLst>
                              <p:par>
                                <p:cTn id="54" presetID="21" presetClass="entr" presetSubtype="1" fill="hold" nodeType="afterEffect">
                                  <p:stCondLst>
                                    <p:cond delay="500"/>
                                  </p:stCondLst>
                                  <p:childTnLst>
                                    <p:set>
                                      <p:cBhvr>
                                        <p:cTn id="55" dur="1" fill="hold">
                                          <p:stCondLst>
                                            <p:cond delay="0"/>
                                          </p:stCondLst>
                                        </p:cTn>
                                        <p:tgtEl>
                                          <p:spTgt spid="50"/>
                                        </p:tgtEl>
                                        <p:attrNameLst>
                                          <p:attrName>style.visibility</p:attrName>
                                        </p:attrNameLst>
                                      </p:cBhvr>
                                      <p:to>
                                        <p:strVal val="visible"/>
                                      </p:to>
                                    </p:set>
                                    <p:animEffect transition="in" filter="wheel(1)">
                                      <p:cBhvr>
                                        <p:cTn id="56" dur="1000"/>
                                        <p:tgtEl>
                                          <p:spTgt spid="50"/>
                                        </p:tgtEl>
                                      </p:cBhvr>
                                    </p:animEffect>
                                  </p:childTnLst>
                                </p:cTn>
                              </p:par>
                            </p:childTnLst>
                          </p:cTn>
                        </p:par>
                        <p:par>
                          <p:cTn id="57" fill="hold">
                            <p:stCondLst>
                              <p:cond delay="5750"/>
                            </p:stCondLst>
                            <p:childTnLst>
                              <p:par>
                                <p:cTn id="58" presetID="10"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childTnLst>
                          </p:cTn>
                        </p:par>
                        <p:par>
                          <p:cTn id="61" fill="hold">
                            <p:stCondLst>
                              <p:cond delay="6250"/>
                            </p:stCondLst>
                            <p:childTnLst>
                              <p:par>
                                <p:cTn id="62" presetID="6" presetClass="entr" presetSubtype="16" fill="hold" nodeType="afterEffect">
                                  <p:stCondLst>
                                    <p:cond delay="500"/>
                                  </p:stCondLst>
                                  <p:childTnLst>
                                    <p:set>
                                      <p:cBhvr>
                                        <p:cTn id="63" dur="1" fill="hold">
                                          <p:stCondLst>
                                            <p:cond delay="0"/>
                                          </p:stCondLst>
                                        </p:cTn>
                                        <p:tgtEl>
                                          <p:spTgt spid="29"/>
                                        </p:tgtEl>
                                        <p:attrNameLst>
                                          <p:attrName>style.visibility</p:attrName>
                                        </p:attrNameLst>
                                      </p:cBhvr>
                                      <p:to>
                                        <p:strVal val="visible"/>
                                      </p:to>
                                    </p:set>
                                    <p:animEffect transition="in" filter="circle(in)">
                                      <p:cBhvr>
                                        <p:cTn id="64" dur="1000"/>
                                        <p:tgtEl>
                                          <p:spTgt spid="29"/>
                                        </p:tgtEl>
                                      </p:cBhvr>
                                    </p:animEffect>
                                  </p:childTnLst>
                                </p:cTn>
                              </p:par>
                            </p:childTnLst>
                          </p:cTn>
                        </p:par>
                        <p:par>
                          <p:cTn id="65" fill="hold">
                            <p:stCondLst>
                              <p:cond delay="775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par>
                          <p:cTn id="69" fill="hold">
                            <p:stCondLst>
                              <p:cond delay="8250"/>
                            </p:stCondLst>
                            <p:childTnLst>
                              <p:par>
                                <p:cTn id="70" presetID="31" presetClass="entr" presetSubtype="0" fill="hold" nodeType="afterEffect">
                                  <p:stCondLst>
                                    <p:cond delay="50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fltVal val="0"/>
                                          </p:val>
                                        </p:tav>
                                        <p:tav tm="100000">
                                          <p:val>
                                            <p:strVal val="#ppt_w"/>
                                          </p:val>
                                        </p:tav>
                                      </p:tavLst>
                                    </p:anim>
                                    <p:anim calcmode="lin" valueType="num">
                                      <p:cBhvr>
                                        <p:cTn id="73" dur="1000" fill="hold"/>
                                        <p:tgtEl>
                                          <p:spTgt spid="4"/>
                                        </p:tgtEl>
                                        <p:attrNameLst>
                                          <p:attrName>ppt_h</p:attrName>
                                        </p:attrNameLst>
                                      </p:cBhvr>
                                      <p:tavLst>
                                        <p:tav tm="0">
                                          <p:val>
                                            <p:fltVal val="0"/>
                                          </p:val>
                                        </p:tav>
                                        <p:tav tm="100000">
                                          <p:val>
                                            <p:strVal val="#ppt_h"/>
                                          </p:val>
                                        </p:tav>
                                      </p:tavLst>
                                    </p:anim>
                                    <p:anim calcmode="lin" valueType="num">
                                      <p:cBhvr>
                                        <p:cTn id="74" dur="1000" fill="hold"/>
                                        <p:tgtEl>
                                          <p:spTgt spid="4"/>
                                        </p:tgtEl>
                                        <p:attrNameLst>
                                          <p:attrName>style.rotation</p:attrName>
                                        </p:attrNameLst>
                                      </p:cBhvr>
                                      <p:tavLst>
                                        <p:tav tm="0">
                                          <p:val>
                                            <p:fltVal val="90"/>
                                          </p:val>
                                        </p:tav>
                                        <p:tav tm="100000">
                                          <p:val>
                                            <p:fltVal val="0"/>
                                          </p:val>
                                        </p:tav>
                                      </p:tavLst>
                                    </p:anim>
                                    <p:animEffect transition="in" filter="fade">
                                      <p:cBhvr>
                                        <p:cTn id="75" dur="1000"/>
                                        <p:tgtEl>
                                          <p:spTgt spid="4"/>
                                        </p:tgtEl>
                                      </p:cBhvr>
                                    </p:animEffect>
                                  </p:childTnLst>
                                </p:cTn>
                              </p:par>
                            </p:childTnLst>
                          </p:cTn>
                        </p:par>
                        <p:par>
                          <p:cTn id="76" fill="hold">
                            <p:stCondLst>
                              <p:cond delay="9750"/>
                            </p:stCondLst>
                            <p:childTnLst>
                              <p:par>
                                <p:cTn id="77" presetID="10"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p:bldP spid="39" grpId="0" animBg="1"/>
      <p:bldP spid="41" grpId="0" animBg="1"/>
      <p:bldP spid="42" grpId="0" animBg="1"/>
      <p:bldP spid="43" grpId="0" animBg="1"/>
      <p:bldP spid="44" grpId="0" animBg="1"/>
      <p:bldP spid="45" grpId="0" animBg="1"/>
      <p:bldP spid="46" grpId="0" animBg="1"/>
      <p:bldP spid="48" grpId="0" animBg="1"/>
      <p:bldP spid="49" grpId="0" animBg="1"/>
      <p:bldP spid="55"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What are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ome of the businesses in these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ectors?</a:t>
            </a:r>
            <a:endParaRPr lang="en-GB" sz="3200" b="1" dirty="0">
              <a:latin typeface="Arial" panose="020B0604020202020204" pitchFamily="34" charset="0"/>
              <a:cs typeface="Arial" panose="020B0604020202020204" pitchFamily="34" charset="0"/>
            </a:endParaRPr>
          </a:p>
        </p:txBody>
      </p:sp>
      <p:grpSp>
        <p:nvGrpSpPr>
          <p:cNvPr id="34" name="Group 33"/>
          <p:cNvGrpSpPr/>
          <p:nvPr/>
        </p:nvGrpSpPr>
        <p:grpSpPr>
          <a:xfrm>
            <a:off x="964536" y="1521324"/>
            <a:ext cx="9655444" cy="5222477"/>
            <a:chOff x="964536" y="1521324"/>
            <a:chExt cx="9655444" cy="5222477"/>
          </a:xfrm>
        </p:grpSpPr>
        <p:sp>
          <p:nvSpPr>
            <p:cNvPr id="3" name="object 13"/>
            <p:cNvSpPr/>
            <p:nvPr/>
          </p:nvSpPr>
          <p:spPr>
            <a:xfrm>
              <a:off x="5296853" y="1783433"/>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4" name="object 36"/>
            <p:cNvSpPr txBox="1"/>
            <p:nvPr/>
          </p:nvSpPr>
          <p:spPr>
            <a:xfrm>
              <a:off x="4214002" y="3284785"/>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26,000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5" name="object 38"/>
            <p:cNvSpPr txBox="1"/>
            <p:nvPr/>
          </p:nvSpPr>
          <p:spPr>
            <a:xfrm>
              <a:off x="3026233" y="5740509"/>
              <a:ext cx="2375538"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Construction</a:t>
              </a:r>
              <a:endParaRPr sz="2000" b="1" dirty="0">
                <a:solidFill>
                  <a:srgbClr val="FF7C80"/>
                </a:solidFill>
                <a:latin typeface="Arial"/>
                <a:cs typeface="Arial"/>
              </a:endParaRPr>
            </a:p>
          </p:txBody>
        </p:sp>
        <p:sp>
          <p:nvSpPr>
            <p:cNvPr id="6" name="object 40"/>
            <p:cNvSpPr txBox="1"/>
            <p:nvPr/>
          </p:nvSpPr>
          <p:spPr>
            <a:xfrm>
              <a:off x="964536" y="3274164"/>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7" name="object 49"/>
            <p:cNvSpPr/>
            <p:nvPr/>
          </p:nvSpPr>
          <p:spPr>
            <a:xfrm>
              <a:off x="2038909" y="2734143"/>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8" name="object 50"/>
            <p:cNvSpPr/>
            <p:nvPr/>
          </p:nvSpPr>
          <p:spPr>
            <a:xfrm>
              <a:off x="2090220" y="2733634"/>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9" name="object 51"/>
            <p:cNvSpPr/>
            <p:nvPr/>
          </p:nvSpPr>
          <p:spPr>
            <a:xfrm>
              <a:off x="2216424" y="2231785"/>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10" name="object 52"/>
            <p:cNvSpPr/>
            <p:nvPr/>
          </p:nvSpPr>
          <p:spPr>
            <a:xfrm>
              <a:off x="2393531" y="1521324"/>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11" name="object 53"/>
            <p:cNvSpPr/>
            <p:nvPr/>
          </p:nvSpPr>
          <p:spPr>
            <a:xfrm>
              <a:off x="1957805" y="2634179"/>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12" name="object 54"/>
            <p:cNvSpPr/>
            <p:nvPr/>
          </p:nvSpPr>
          <p:spPr>
            <a:xfrm>
              <a:off x="2570772" y="1981376"/>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13" name="object 55"/>
            <p:cNvSpPr/>
            <p:nvPr/>
          </p:nvSpPr>
          <p:spPr>
            <a:xfrm>
              <a:off x="2490940" y="1834462"/>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14" name="object 56"/>
            <p:cNvSpPr/>
            <p:nvPr/>
          </p:nvSpPr>
          <p:spPr>
            <a:xfrm>
              <a:off x="2557584" y="1901119"/>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15" name="object 57"/>
            <p:cNvSpPr/>
            <p:nvPr/>
          </p:nvSpPr>
          <p:spPr>
            <a:xfrm>
              <a:off x="2243296" y="1627845"/>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16" name="Group 15"/>
            <p:cNvGrpSpPr/>
            <p:nvPr/>
          </p:nvGrpSpPr>
          <p:grpSpPr>
            <a:xfrm>
              <a:off x="8699105" y="1765947"/>
              <a:ext cx="1412509" cy="1412509"/>
              <a:chOff x="3100509" y="4635925"/>
              <a:chExt cx="989965" cy="989965"/>
            </a:xfrm>
          </p:grpSpPr>
          <p:sp>
            <p:nvSpPr>
              <p:cNvPr id="17"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8"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9"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20"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21" name="object 40"/>
            <p:cNvSpPr txBox="1"/>
            <p:nvPr/>
          </p:nvSpPr>
          <p:spPr>
            <a:xfrm>
              <a:off x="8129847" y="3240891"/>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22,000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22" name="object 40"/>
            <p:cNvSpPr txBox="1"/>
            <p:nvPr/>
          </p:nvSpPr>
          <p:spPr>
            <a:xfrm>
              <a:off x="6109892" y="5758916"/>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18,000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Administration and Support</a:t>
              </a:r>
              <a:endParaRPr sz="2000" b="1" dirty="0">
                <a:solidFill>
                  <a:srgbClr val="FF9999"/>
                </a:solidFill>
                <a:latin typeface="Arial"/>
                <a:cs typeface="Arial"/>
              </a:endParaRPr>
            </a:p>
          </p:txBody>
        </p:sp>
        <p:grpSp>
          <p:nvGrpSpPr>
            <p:cNvPr id="23" name="Group 22"/>
            <p:cNvGrpSpPr/>
            <p:nvPr/>
          </p:nvGrpSpPr>
          <p:grpSpPr>
            <a:xfrm>
              <a:off x="3547046" y="4282140"/>
              <a:ext cx="1333911" cy="1333911"/>
              <a:chOff x="8235127" y="4930762"/>
              <a:chExt cx="843280" cy="843280"/>
            </a:xfrm>
          </p:grpSpPr>
          <p:sp>
            <p:nvSpPr>
              <p:cNvPr id="2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2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2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2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grpSp>
          <p:nvGrpSpPr>
            <p:cNvPr id="28" name="Group 27"/>
            <p:cNvGrpSpPr/>
            <p:nvPr/>
          </p:nvGrpSpPr>
          <p:grpSpPr>
            <a:xfrm>
              <a:off x="6660321" y="4353408"/>
              <a:ext cx="1389276" cy="1351406"/>
              <a:chOff x="6660321" y="4353408"/>
              <a:chExt cx="1389276" cy="1351406"/>
            </a:xfrm>
          </p:grpSpPr>
          <p:sp>
            <p:nvSpPr>
              <p:cNvPr id="29" name="Oval 28"/>
              <p:cNvSpPr/>
              <p:nvPr/>
            </p:nvSpPr>
            <p:spPr>
              <a:xfrm>
                <a:off x="6660321" y="4353408"/>
                <a:ext cx="1389276" cy="1351406"/>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6861547" y="4556291"/>
                <a:ext cx="973881" cy="868531"/>
                <a:chOff x="6617507" y="4354563"/>
                <a:chExt cx="1432915" cy="1277909"/>
              </a:xfrm>
              <a:solidFill>
                <a:srgbClr val="FF9999"/>
              </a:solidFill>
            </p:grpSpPr>
            <p:sp>
              <p:nvSpPr>
                <p:cNvPr id="31" name="object 17"/>
                <p:cNvSpPr/>
                <p:nvPr/>
              </p:nvSpPr>
              <p:spPr>
                <a:xfrm>
                  <a:off x="7027053" y="4354563"/>
                  <a:ext cx="627894" cy="803885"/>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chemeClr val="bg1"/>
                </a:solidFill>
                <a:ln>
                  <a:noFill/>
                </a:ln>
              </p:spPr>
              <p:txBody>
                <a:bodyPr wrap="square" lIns="0" tIns="0" rIns="0" bIns="0" rtlCol="0"/>
                <a:lstStyle/>
                <a:p>
                  <a:endParaRPr/>
                </a:p>
              </p:txBody>
            </p:sp>
            <p:sp>
              <p:nvSpPr>
                <p:cNvPr id="32" name="object 19"/>
                <p:cNvSpPr/>
                <p:nvPr/>
              </p:nvSpPr>
              <p:spPr>
                <a:xfrm>
                  <a:off x="6617507" y="5147643"/>
                  <a:ext cx="1432915" cy="484829"/>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chemeClr val="bg1"/>
                </a:solidFill>
                <a:ln>
                  <a:noFill/>
                </a:ln>
              </p:spPr>
              <p:txBody>
                <a:bodyPr wrap="square" lIns="0" tIns="0" rIns="0" bIns="0" rtlCol="0"/>
                <a:lstStyle/>
                <a:p>
                  <a:endParaRPr/>
                </a:p>
              </p:txBody>
            </p:sp>
            <p:sp>
              <p:nvSpPr>
                <p:cNvPr id="33" name="Oval 32"/>
                <p:cNvSpPr/>
                <p:nvPr/>
              </p:nvSpPr>
              <p:spPr>
                <a:xfrm>
                  <a:off x="7298024" y="5400019"/>
                  <a:ext cx="713846" cy="1700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9" name="Group 38"/>
          <p:cNvGrpSpPr/>
          <p:nvPr/>
        </p:nvGrpSpPr>
        <p:grpSpPr>
          <a:xfrm>
            <a:off x="1419486" y="1565170"/>
            <a:ext cx="9225719" cy="5110257"/>
            <a:chOff x="1419486" y="1565170"/>
            <a:chExt cx="9225719" cy="5110257"/>
          </a:xfrm>
        </p:grpSpPr>
        <p:grpSp>
          <p:nvGrpSpPr>
            <p:cNvPr id="38" name="Group 37"/>
            <p:cNvGrpSpPr/>
            <p:nvPr/>
          </p:nvGrpSpPr>
          <p:grpSpPr>
            <a:xfrm>
              <a:off x="1419486" y="1565170"/>
              <a:ext cx="9225719" cy="5110257"/>
              <a:chOff x="1419486" y="1565170"/>
              <a:chExt cx="9225719" cy="5110257"/>
            </a:xfrm>
          </p:grpSpPr>
          <p:pic>
            <p:nvPicPr>
              <p:cNvPr id="35" name="Picture 4" descr="Image result for NH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2830" y="2076457"/>
                <a:ext cx="1926593" cy="7786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uttle plant hire prest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787" y="4401562"/>
                <a:ext cx="1765567" cy="930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t flights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28" t="36471" r="9906" b="35530"/>
              <a:stretch/>
            </p:blipFill>
            <p:spPr bwMode="auto">
              <a:xfrm>
                <a:off x="6200370" y="5262073"/>
                <a:ext cx="2433252" cy="6434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orbes solicito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545" t="41846" r="17415" b="41231"/>
              <a:stretch/>
            </p:blipFill>
            <p:spPr bwMode="auto">
              <a:xfrm>
                <a:off x="1580394" y="2260202"/>
                <a:ext cx="2020432" cy="3337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horley building socie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5797" y="2648295"/>
                <a:ext cx="1474516" cy="7676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homeserve insurance"/>
              <p:cNvPicPr>
                <a:picLocks noChangeAspect="1" noChangeArrowheads="1"/>
              </p:cNvPicPr>
              <p:nvPr/>
            </p:nvPicPr>
            <p:blipFill rotWithShape="1">
              <a:blip r:embed="rId8">
                <a:extLst>
                  <a:ext uri="{28A0092B-C50C-407E-A947-70E740481C1C}">
                    <a14:useLocalDpi xmlns:a14="http://schemas.microsoft.com/office/drawing/2010/main" val="0"/>
                  </a:ext>
                </a:extLst>
              </a:blip>
              <a:srcRect t="34675" b="33102"/>
              <a:stretch/>
            </p:blipFill>
            <p:spPr bwMode="auto">
              <a:xfrm>
                <a:off x="1657432" y="1565170"/>
                <a:ext cx="1826679" cy="5885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waitrose"/>
              <p:cNvPicPr>
                <a:picLocks noChangeAspect="1" noChangeArrowheads="1"/>
              </p:cNvPicPr>
              <p:nvPr/>
            </p:nvPicPr>
            <p:blipFill rotWithShape="1">
              <a:blip r:embed="rId9">
                <a:extLst>
                  <a:ext uri="{28A0092B-C50C-407E-A947-70E740481C1C}">
                    <a14:useLocalDpi xmlns:a14="http://schemas.microsoft.com/office/drawing/2010/main" val="0"/>
                  </a:ext>
                </a:extLst>
              </a:blip>
              <a:srcRect t="37596" b="37789"/>
              <a:stretch/>
            </p:blipFill>
            <p:spPr bwMode="auto">
              <a:xfrm>
                <a:off x="8322904" y="1902364"/>
                <a:ext cx="2322301" cy="5716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0451" y="5382393"/>
                <a:ext cx="1104758" cy="110475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john reilly civil engineer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66771" y="5166280"/>
                <a:ext cx="2603279" cy="15091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lated image"/>
              <p:cNvPicPr>
                <a:picLocks noChangeAspect="1" noChangeArrowheads="1"/>
              </p:cNvPicPr>
              <p:nvPr/>
            </p:nvPicPr>
            <p:blipFill rotWithShape="1">
              <a:blip r:embed="rId12">
                <a:extLst>
                  <a:ext uri="{28A0092B-C50C-407E-A947-70E740481C1C}">
                    <a14:useLocalDpi xmlns:a14="http://schemas.microsoft.com/office/drawing/2010/main" val="0"/>
                  </a:ext>
                </a:extLst>
              </a:blip>
              <a:srcRect t="27245" b="28209"/>
              <a:stretch/>
            </p:blipFill>
            <p:spPr bwMode="auto">
              <a:xfrm>
                <a:off x="8535488" y="2629024"/>
                <a:ext cx="1795754" cy="79992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rowberry consult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486" y="3470336"/>
                <a:ext cx="2089740" cy="724374"/>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36"/>
            <p:cNvPicPr>
              <a:picLocks noChangeAspect="1"/>
            </p:cNvPicPr>
            <p:nvPr/>
          </p:nvPicPr>
          <p:blipFill rotWithShape="1">
            <a:blip r:embed="rId14"/>
            <a:srcRect t="45123"/>
            <a:stretch/>
          </p:blipFill>
          <p:spPr>
            <a:xfrm>
              <a:off x="5019296" y="3136760"/>
              <a:ext cx="2105613" cy="537359"/>
            </a:xfrm>
            <a:prstGeom prst="rect">
              <a:avLst/>
            </a:prstGeom>
          </p:spPr>
        </p:pic>
      </p:grpSp>
    </p:spTree>
    <p:extLst>
      <p:ext uri="{BB962C8B-B14F-4D97-AF65-F5344CB8AC3E}">
        <p14:creationId xmlns:p14="http://schemas.microsoft.com/office/powerpoint/2010/main" val="352684069"/>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
                                  </p:stCondLst>
                                  <p:childTnLst>
                                    <p:animEffect transition="out" filter="fade">
                                      <p:cBhvr>
                                        <p:cTn id="6" dur="1000"/>
                                        <p:tgtEl>
                                          <p:spTgt spid="34"/>
                                        </p:tgtEl>
                                      </p:cBhvr>
                                    </p:animEffect>
                                    <p:set>
                                      <p:cBhvr>
                                        <p:cTn id="7" dur="1" fill="hold">
                                          <p:stCondLst>
                                            <p:cond delay="999"/>
                                          </p:stCondLst>
                                        </p:cTn>
                                        <p:tgtEl>
                                          <p:spTgt spid="34"/>
                                        </p:tgtEl>
                                        <p:attrNameLst>
                                          <p:attrName>style.visibility</p:attrName>
                                        </p:attrNameLst>
                                      </p:cBhvr>
                                      <p:to>
                                        <p:strVal val="hidden"/>
                                      </p:to>
                                    </p:set>
                                  </p:childTnLst>
                                </p:cTn>
                              </p:par>
                              <p:par>
                                <p:cTn id="8" presetID="10" presetClass="entr" presetSubtype="0" fill="hold" nodeType="withEffect">
                                  <p:stCondLst>
                                    <p:cond delay="200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37538"/>
            <a:ext cx="11267661" cy="938213"/>
          </a:xfrm>
        </p:spPr>
        <p:txBody>
          <a:bodyPr>
            <a:noAutofit/>
          </a:bodyPr>
          <a:lstStyle/>
          <a:p>
            <a:r>
              <a:rPr lang="en-GB" sz="2800" b="1" dirty="0" smtClean="0">
                <a:latin typeface="Arial" panose="020B0604020202020204" pitchFamily="34" charset="0"/>
                <a:cs typeface="Arial" panose="020B0604020202020204" pitchFamily="34" charset="0"/>
              </a:rPr>
              <a:t>There are some well known large businesses, but </a:t>
            </a:r>
            <a:r>
              <a:rPr lang="en-GB" sz="2800" b="1" dirty="0" smtClean="0">
                <a:solidFill>
                  <a:srgbClr val="C00000"/>
                </a:solidFill>
                <a:latin typeface="Arial" panose="020B0604020202020204" pitchFamily="34" charset="0"/>
                <a:cs typeface="Arial" panose="020B0604020202020204" pitchFamily="34" charset="0"/>
              </a:rPr>
              <a:t>most employ fewer than 10 people</a:t>
            </a:r>
            <a:endParaRPr lang="en-GB" sz="2800" dirty="0">
              <a:solidFill>
                <a:srgbClr val="C00000"/>
              </a:solidFill>
            </a:endParaRPr>
          </a:p>
        </p:txBody>
      </p:sp>
      <p:graphicFrame>
        <p:nvGraphicFramePr>
          <p:cNvPr id="10" name="Chart 9"/>
          <p:cNvGraphicFramePr>
            <a:graphicFrameLocks/>
          </p:cNvGraphicFramePr>
          <p:nvPr>
            <p:extLst/>
          </p:nvPr>
        </p:nvGraphicFramePr>
        <p:xfrm>
          <a:off x="2537424" y="2804154"/>
          <a:ext cx="6390203" cy="3815026"/>
        </p:xfrm>
        <a:graphic>
          <a:graphicData uri="http://schemas.openxmlformats.org/drawingml/2006/chart">
            <c:chart xmlns:c="http://schemas.openxmlformats.org/drawingml/2006/chart" xmlns:r="http://schemas.openxmlformats.org/officeDocument/2006/relationships" r:id="rId2"/>
          </a:graphicData>
        </a:graphic>
      </p:graphicFrame>
      <p:sp>
        <p:nvSpPr>
          <p:cNvPr id="16" name="object 36"/>
          <p:cNvSpPr txBox="1"/>
          <p:nvPr/>
        </p:nvSpPr>
        <p:spPr>
          <a:xfrm>
            <a:off x="7291124" y="4408221"/>
            <a:ext cx="2836850" cy="1107996"/>
          </a:xfrm>
          <a:prstGeom prst="rect">
            <a:avLst/>
          </a:prstGeom>
        </p:spPr>
        <p:txBody>
          <a:bodyPr vert="horz" wrap="square" lIns="0" tIns="0" rIns="0" bIns="0" rtlCol="0">
            <a:spAutoFit/>
          </a:bodyPr>
          <a:lstStyle/>
          <a:p>
            <a:pPr algn="ctr">
              <a:lnSpc>
                <a:spcPct val="100000"/>
              </a:lnSpc>
            </a:pPr>
            <a:r>
              <a:rPr lang="en-GB" sz="3600" b="1" dirty="0" smtClean="0">
                <a:solidFill>
                  <a:srgbClr val="660066"/>
                </a:solidFill>
                <a:latin typeface="Arial"/>
                <a:cs typeface="Arial"/>
              </a:rPr>
              <a:t>11,965</a:t>
            </a:r>
            <a:endParaRPr lang="en-GB" sz="3600" b="1" spc="-5" dirty="0" smtClean="0">
              <a:solidFill>
                <a:srgbClr val="660066"/>
              </a:solidFill>
              <a:latin typeface="Arial"/>
              <a:cs typeface="Arial"/>
            </a:endParaRPr>
          </a:p>
          <a:p>
            <a:pPr algn="ctr">
              <a:lnSpc>
                <a:spcPct val="100000"/>
              </a:lnSpc>
            </a:pPr>
            <a:r>
              <a:rPr lang="en-GB" b="1" spc="-5" dirty="0" smtClean="0">
                <a:solidFill>
                  <a:srgbClr val="660066"/>
                </a:solidFill>
                <a:latin typeface="Arial"/>
                <a:cs typeface="Arial"/>
              </a:rPr>
              <a:t>Are micro </a:t>
            </a:r>
            <a:r>
              <a:rPr lang="en-GB" b="1" spc="-5" dirty="0">
                <a:solidFill>
                  <a:srgbClr val="660066"/>
                </a:solidFill>
                <a:latin typeface="Arial"/>
                <a:cs typeface="Arial"/>
              </a:rPr>
              <a:t>b</a:t>
            </a:r>
            <a:r>
              <a:rPr lang="en-GB" b="1" spc="-5" dirty="0" smtClean="0">
                <a:solidFill>
                  <a:srgbClr val="660066"/>
                </a:solidFill>
                <a:latin typeface="Arial"/>
                <a:cs typeface="Arial"/>
              </a:rPr>
              <a:t>usinesses</a:t>
            </a:r>
            <a:endParaRPr lang="en-GB" b="1" dirty="0">
              <a:solidFill>
                <a:srgbClr val="660066"/>
              </a:solidFill>
              <a:latin typeface="Arial"/>
              <a:cs typeface="Arial"/>
            </a:endParaRPr>
          </a:p>
          <a:p>
            <a:pPr algn="ctr">
              <a:lnSpc>
                <a:spcPct val="100000"/>
              </a:lnSpc>
            </a:pPr>
            <a:r>
              <a:rPr lang="en-GB" b="1" spc="-5" dirty="0" smtClean="0">
                <a:solidFill>
                  <a:srgbClr val="660066"/>
                </a:solidFill>
                <a:latin typeface="Arial"/>
                <a:cs typeface="Arial"/>
              </a:rPr>
              <a:t>(Employing 0-9 people)</a:t>
            </a:r>
            <a:endParaRPr lang="en-GB" b="1" spc="-5" dirty="0">
              <a:solidFill>
                <a:srgbClr val="660066"/>
              </a:solidFill>
              <a:latin typeface="Arial"/>
              <a:cs typeface="Arial"/>
            </a:endParaRPr>
          </a:p>
        </p:txBody>
      </p:sp>
      <p:sp>
        <p:nvSpPr>
          <p:cNvPr id="17" name="object 36"/>
          <p:cNvSpPr txBox="1"/>
          <p:nvPr/>
        </p:nvSpPr>
        <p:spPr>
          <a:xfrm>
            <a:off x="509145" y="3288445"/>
            <a:ext cx="3017985" cy="1107996"/>
          </a:xfrm>
          <a:prstGeom prst="rect">
            <a:avLst/>
          </a:prstGeom>
        </p:spPr>
        <p:txBody>
          <a:bodyPr vert="horz" wrap="square" lIns="0" tIns="0" rIns="0" bIns="0" rtlCol="0">
            <a:spAutoFit/>
          </a:bodyPr>
          <a:lstStyle/>
          <a:p>
            <a:pPr algn="ctr">
              <a:lnSpc>
                <a:spcPct val="100000"/>
              </a:lnSpc>
            </a:pPr>
            <a:r>
              <a:rPr lang="en-GB" sz="3600" b="1" spc="-5" dirty="0" smtClean="0">
                <a:solidFill>
                  <a:srgbClr val="92D050"/>
                </a:solidFill>
                <a:latin typeface="Arial"/>
                <a:cs typeface="Arial"/>
              </a:rPr>
              <a:t>1,365</a:t>
            </a:r>
          </a:p>
          <a:p>
            <a:pPr algn="ctr">
              <a:lnSpc>
                <a:spcPct val="100000"/>
              </a:lnSpc>
            </a:pPr>
            <a:r>
              <a:rPr lang="en-GB" b="1" spc="-5" dirty="0" smtClean="0">
                <a:solidFill>
                  <a:srgbClr val="92D050"/>
                </a:solidFill>
                <a:latin typeface="Arial"/>
                <a:cs typeface="Arial"/>
              </a:rPr>
              <a:t>Are small </a:t>
            </a:r>
            <a:r>
              <a:rPr lang="en-GB" b="1" spc="-5" dirty="0">
                <a:solidFill>
                  <a:srgbClr val="92D050"/>
                </a:solidFill>
                <a:latin typeface="Arial"/>
                <a:cs typeface="Arial"/>
              </a:rPr>
              <a:t>b</a:t>
            </a:r>
            <a:r>
              <a:rPr lang="en-GB" b="1" spc="-5" dirty="0" smtClean="0">
                <a:solidFill>
                  <a:srgbClr val="92D050"/>
                </a:solidFill>
                <a:latin typeface="Arial"/>
                <a:cs typeface="Arial"/>
              </a:rPr>
              <a:t>usinesses</a:t>
            </a:r>
          </a:p>
          <a:p>
            <a:pPr algn="ctr">
              <a:lnSpc>
                <a:spcPct val="100000"/>
              </a:lnSpc>
            </a:pPr>
            <a:r>
              <a:rPr lang="en-GB" b="1" spc="-5" dirty="0" smtClean="0">
                <a:solidFill>
                  <a:srgbClr val="92D050"/>
                </a:solidFill>
                <a:latin typeface="Arial"/>
                <a:cs typeface="Arial"/>
              </a:rPr>
              <a:t>(Employing 10-49 people)</a:t>
            </a:r>
            <a:endParaRPr b="1" dirty="0">
              <a:solidFill>
                <a:srgbClr val="92D050"/>
              </a:solidFill>
              <a:latin typeface="Arial"/>
              <a:cs typeface="Arial"/>
            </a:endParaRPr>
          </a:p>
        </p:txBody>
      </p:sp>
      <p:sp>
        <p:nvSpPr>
          <p:cNvPr id="18" name="object 36"/>
          <p:cNvSpPr txBox="1"/>
          <p:nvPr/>
        </p:nvSpPr>
        <p:spPr>
          <a:xfrm>
            <a:off x="1307148" y="1887533"/>
            <a:ext cx="5235068" cy="1107996"/>
          </a:xfrm>
          <a:prstGeom prst="rect">
            <a:avLst/>
          </a:prstGeom>
        </p:spPr>
        <p:txBody>
          <a:bodyPr vert="horz" wrap="square" lIns="0" tIns="0" rIns="0" bIns="0" rtlCol="0">
            <a:spAutoFit/>
          </a:bodyPr>
          <a:lstStyle/>
          <a:p>
            <a:pPr algn="ctr">
              <a:lnSpc>
                <a:spcPct val="100000"/>
              </a:lnSpc>
            </a:pPr>
            <a:r>
              <a:rPr lang="en-GB" sz="3600" b="1" dirty="0" smtClean="0">
                <a:solidFill>
                  <a:schemeClr val="accent2"/>
                </a:solidFill>
                <a:latin typeface="Arial"/>
                <a:cs typeface="Arial"/>
              </a:rPr>
              <a:t>235</a:t>
            </a:r>
            <a:endParaRPr lang="en-GB" sz="3600" b="1" spc="-5" dirty="0" smtClean="0">
              <a:solidFill>
                <a:schemeClr val="accent2"/>
              </a:solidFill>
              <a:latin typeface="Arial"/>
              <a:cs typeface="Arial"/>
            </a:endParaRPr>
          </a:p>
          <a:p>
            <a:pPr algn="ctr">
              <a:lnSpc>
                <a:spcPct val="100000"/>
              </a:lnSpc>
            </a:pPr>
            <a:r>
              <a:rPr lang="en-GB" b="1" spc="-5" dirty="0" smtClean="0">
                <a:solidFill>
                  <a:schemeClr val="accent2"/>
                </a:solidFill>
                <a:latin typeface="Arial"/>
                <a:cs typeface="Arial"/>
              </a:rPr>
              <a:t>Are medium-sized </a:t>
            </a:r>
            <a:r>
              <a:rPr lang="en-GB" b="1" spc="-5" dirty="0">
                <a:solidFill>
                  <a:schemeClr val="accent2"/>
                </a:solidFill>
                <a:latin typeface="Arial"/>
                <a:cs typeface="Arial"/>
              </a:rPr>
              <a:t>b</a:t>
            </a:r>
            <a:r>
              <a:rPr lang="en-GB" b="1" spc="-5" dirty="0" smtClean="0">
                <a:solidFill>
                  <a:schemeClr val="accent2"/>
                </a:solidFill>
                <a:latin typeface="Arial"/>
                <a:cs typeface="Arial"/>
              </a:rPr>
              <a:t>usinesses</a:t>
            </a:r>
          </a:p>
          <a:p>
            <a:pPr algn="ctr">
              <a:lnSpc>
                <a:spcPct val="100000"/>
              </a:lnSpc>
            </a:pPr>
            <a:r>
              <a:rPr lang="en-GB" b="1" spc="-5" dirty="0" smtClean="0">
                <a:solidFill>
                  <a:schemeClr val="accent2"/>
                </a:solidFill>
                <a:latin typeface="Arial"/>
                <a:cs typeface="Arial"/>
              </a:rPr>
              <a:t>(Employing 50 to 249 people)</a:t>
            </a:r>
            <a:endParaRPr b="1" dirty="0">
              <a:solidFill>
                <a:schemeClr val="accent2"/>
              </a:solidFill>
              <a:latin typeface="Arial"/>
              <a:cs typeface="Arial"/>
            </a:endParaRPr>
          </a:p>
        </p:txBody>
      </p:sp>
      <p:sp>
        <p:nvSpPr>
          <p:cNvPr id="19" name="object 36"/>
          <p:cNvSpPr txBox="1"/>
          <p:nvPr/>
        </p:nvSpPr>
        <p:spPr>
          <a:xfrm>
            <a:off x="5309655" y="1640267"/>
            <a:ext cx="3617972" cy="1107996"/>
          </a:xfrm>
          <a:prstGeom prst="rect">
            <a:avLst/>
          </a:prstGeom>
        </p:spPr>
        <p:txBody>
          <a:bodyPr vert="horz" wrap="square" lIns="0" tIns="0" rIns="0" bIns="0" rtlCol="0">
            <a:spAutoFit/>
          </a:bodyPr>
          <a:lstStyle/>
          <a:p>
            <a:pPr algn="ctr">
              <a:lnSpc>
                <a:spcPct val="100000"/>
              </a:lnSpc>
            </a:pPr>
            <a:r>
              <a:rPr lang="en-GB" sz="3600" b="1" dirty="0" smtClean="0">
                <a:solidFill>
                  <a:srgbClr val="AB7DFF"/>
                </a:solidFill>
                <a:latin typeface="Arial"/>
                <a:cs typeface="Arial"/>
              </a:rPr>
              <a:t>60</a:t>
            </a:r>
            <a:endParaRPr lang="en-GB" sz="3600" b="1" spc="-5" dirty="0" smtClean="0">
              <a:solidFill>
                <a:srgbClr val="AB7DFF"/>
              </a:solidFill>
              <a:latin typeface="Arial"/>
              <a:cs typeface="Arial"/>
            </a:endParaRPr>
          </a:p>
          <a:p>
            <a:pPr algn="ctr">
              <a:lnSpc>
                <a:spcPct val="100000"/>
              </a:lnSpc>
            </a:pPr>
            <a:r>
              <a:rPr lang="en-GB" b="1" spc="-5" dirty="0" smtClean="0">
                <a:solidFill>
                  <a:srgbClr val="AB7DFF"/>
                </a:solidFill>
                <a:latin typeface="Arial"/>
                <a:cs typeface="Arial"/>
              </a:rPr>
              <a:t>Are large </a:t>
            </a:r>
            <a:r>
              <a:rPr lang="en-GB" b="1" spc="-5" dirty="0">
                <a:solidFill>
                  <a:srgbClr val="AB7DFF"/>
                </a:solidFill>
                <a:latin typeface="Arial"/>
                <a:cs typeface="Arial"/>
              </a:rPr>
              <a:t>b</a:t>
            </a:r>
            <a:r>
              <a:rPr lang="en-GB" b="1" spc="-5" dirty="0" smtClean="0">
                <a:solidFill>
                  <a:srgbClr val="AB7DFF"/>
                </a:solidFill>
                <a:latin typeface="Arial"/>
                <a:cs typeface="Arial"/>
              </a:rPr>
              <a:t>usinesses</a:t>
            </a:r>
          </a:p>
          <a:p>
            <a:pPr algn="ctr">
              <a:lnSpc>
                <a:spcPct val="100000"/>
              </a:lnSpc>
            </a:pPr>
            <a:r>
              <a:rPr lang="en-GB" b="1" spc="-5" dirty="0" smtClean="0">
                <a:solidFill>
                  <a:srgbClr val="AB7DFF"/>
                </a:solidFill>
                <a:latin typeface="Arial"/>
                <a:cs typeface="Arial"/>
              </a:rPr>
              <a:t>(Employing 250+ people)</a:t>
            </a:r>
            <a:endParaRPr b="1" dirty="0">
              <a:solidFill>
                <a:srgbClr val="AB7DFF"/>
              </a:solidFill>
              <a:latin typeface="Arial"/>
              <a:cs typeface="Arial"/>
            </a:endParaRPr>
          </a:p>
        </p:txBody>
      </p:sp>
    </p:spTree>
    <p:extLst>
      <p:ext uri="{BB962C8B-B14F-4D97-AF65-F5344CB8AC3E}">
        <p14:creationId xmlns:p14="http://schemas.microsoft.com/office/powerpoint/2010/main" val="4150904988"/>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100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1" dur="1000"/>
                                        <p:tgtEl>
                                          <p:spTgt spid="10">
                                            <p:graphicEl>
                                              <a:chart seriesIdx="-3" categoryIdx="-3" bldStep="gridLegend"/>
                                            </p:graphic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5" dur="1000"/>
                                        <p:tgtEl>
                                          <p:spTgt spid="10">
                                            <p:graphicEl>
                                              <a:chart seriesIdx="-4" categoryIdx="0" bldStep="category"/>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23" dur="1500"/>
                                        <p:tgtEl>
                                          <p:spTgt spid="10">
                                            <p:graphicEl>
                                              <a:chart seriesIdx="-4" categoryIdx="1" bldStep="category"/>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31" dur="1500"/>
                                        <p:tgtEl>
                                          <p:spTgt spid="10">
                                            <p:graphicEl>
                                              <a:chart seriesIdx="-4" categoryIdx="2" bldStep="category"/>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39" dur="1500"/>
                                        <p:tgtEl>
                                          <p:spTgt spid="10">
                                            <p:graphicEl>
                                              <a:chart seriesIdx="-4" categoryIdx="3" bldStep="category"/>
                                            </p:graphic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Chart bld="category"/>
        </p:bldSub>
      </p:bldGraphic>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7680046" y="-43186"/>
            <a:ext cx="4789241"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Where are key employers based in your area?</a:t>
            </a:r>
            <a:endParaRPr lang="en-GB"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913280" y="895027"/>
            <a:ext cx="3473689" cy="5119642"/>
          </a:xfrm>
          <a:prstGeom prst="rect">
            <a:avLst/>
          </a:prstGeom>
        </p:spPr>
      </p:pic>
      <p:grpSp>
        <p:nvGrpSpPr>
          <p:cNvPr id="4" name="Group 3"/>
          <p:cNvGrpSpPr/>
          <p:nvPr/>
        </p:nvGrpSpPr>
        <p:grpSpPr>
          <a:xfrm>
            <a:off x="1337826" y="701978"/>
            <a:ext cx="9193011" cy="6045370"/>
            <a:chOff x="1337826" y="701978"/>
            <a:chExt cx="9193011" cy="6045370"/>
          </a:xfrm>
        </p:grpSpPr>
        <p:sp>
          <p:nvSpPr>
            <p:cNvPr id="7" name="TextBox 6"/>
            <p:cNvSpPr txBox="1"/>
            <p:nvPr/>
          </p:nvSpPr>
          <p:spPr>
            <a:xfrm>
              <a:off x="4142984" y="6093595"/>
              <a:ext cx="135813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Crowberry Consulting</a:t>
              </a:r>
              <a:endParaRPr lang="en-GB" sz="1600" b="1" dirty="0">
                <a:latin typeface="Arial" panose="020B0604020202020204" pitchFamily="34" charset="0"/>
                <a:cs typeface="Arial" panose="020B0604020202020204" pitchFamily="34" charset="0"/>
              </a:endParaRPr>
            </a:p>
          </p:txBody>
        </p:sp>
        <p:sp>
          <p:nvSpPr>
            <p:cNvPr id="9" name="TextBox 8"/>
            <p:cNvSpPr txBox="1"/>
            <p:nvPr/>
          </p:nvSpPr>
          <p:spPr>
            <a:xfrm>
              <a:off x="2728887" y="5610332"/>
              <a:ext cx="187910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South Ribble Council</a:t>
              </a:r>
              <a:endParaRPr lang="en-GB" sz="1600" b="1" dirty="0">
                <a:latin typeface="Arial" panose="020B0604020202020204" pitchFamily="34" charset="0"/>
                <a:cs typeface="Arial" panose="020B0604020202020204" pitchFamily="34" charset="0"/>
              </a:endParaRPr>
            </a:p>
          </p:txBody>
        </p:sp>
        <p:sp>
          <p:nvSpPr>
            <p:cNvPr id="11" name="TextBox 10"/>
            <p:cNvSpPr txBox="1"/>
            <p:nvPr/>
          </p:nvSpPr>
          <p:spPr>
            <a:xfrm>
              <a:off x="1337826" y="3928979"/>
              <a:ext cx="1873308"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Jones Lighting</a:t>
              </a:r>
              <a:endParaRPr lang="en-GB" sz="1600" b="1" dirty="0">
                <a:latin typeface="Arial" panose="020B0604020202020204" pitchFamily="34" charset="0"/>
                <a:cs typeface="Arial" panose="020B0604020202020204" pitchFamily="34" charset="0"/>
              </a:endParaRPr>
            </a:p>
          </p:txBody>
        </p:sp>
        <p:sp>
          <p:nvSpPr>
            <p:cNvPr id="13" name="TextBox 12"/>
            <p:cNvSpPr txBox="1"/>
            <p:nvPr/>
          </p:nvSpPr>
          <p:spPr>
            <a:xfrm>
              <a:off x="2814050" y="3308176"/>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CEC</a:t>
              </a:r>
              <a:endParaRPr lang="en-GB" sz="1600" b="1" dirty="0">
                <a:latin typeface="Arial" panose="020B0604020202020204" pitchFamily="34" charset="0"/>
                <a:cs typeface="Arial" panose="020B0604020202020204" pitchFamily="34" charset="0"/>
              </a:endParaRPr>
            </a:p>
          </p:txBody>
        </p:sp>
        <p:sp>
          <p:nvSpPr>
            <p:cNvPr id="15" name="TextBox 14"/>
            <p:cNvSpPr txBox="1"/>
            <p:nvPr/>
          </p:nvSpPr>
          <p:spPr>
            <a:xfrm>
              <a:off x="7023793" y="1754348"/>
              <a:ext cx="2109025"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Preston College</a:t>
              </a:r>
              <a:endParaRPr lang="en-GB" sz="1600" b="1" dirty="0">
                <a:latin typeface="Arial" panose="020B0604020202020204" pitchFamily="34" charset="0"/>
                <a:cs typeface="Arial" panose="020B0604020202020204" pitchFamily="34" charset="0"/>
              </a:endParaRPr>
            </a:p>
          </p:txBody>
        </p:sp>
        <p:sp>
          <p:nvSpPr>
            <p:cNvPr id="17" name="TextBox 16"/>
            <p:cNvSpPr txBox="1"/>
            <p:nvPr/>
          </p:nvSpPr>
          <p:spPr>
            <a:xfrm>
              <a:off x="2075660" y="2845655"/>
              <a:ext cx="135813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UCLan</a:t>
              </a:r>
              <a:endParaRPr lang="en-GB" sz="1600" b="1" dirty="0">
                <a:latin typeface="Arial" panose="020B0604020202020204" pitchFamily="34" charset="0"/>
                <a:cs typeface="Arial" panose="020B0604020202020204" pitchFamily="34" charset="0"/>
              </a:endParaRPr>
            </a:p>
          </p:txBody>
        </p:sp>
        <p:sp>
          <p:nvSpPr>
            <p:cNvPr id="19" name="TextBox 18"/>
            <p:cNvSpPr txBox="1"/>
            <p:nvPr/>
          </p:nvSpPr>
          <p:spPr>
            <a:xfrm>
              <a:off x="7296475" y="4598016"/>
              <a:ext cx="2068384"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Lancashire Care</a:t>
              </a:r>
              <a:endParaRPr lang="en-GB" sz="1600" b="1" dirty="0">
                <a:latin typeface="Arial" panose="020B0604020202020204" pitchFamily="34" charset="0"/>
                <a:cs typeface="Arial" panose="020B0604020202020204" pitchFamily="34" charset="0"/>
              </a:endParaRPr>
            </a:p>
          </p:txBody>
        </p:sp>
        <p:sp>
          <p:nvSpPr>
            <p:cNvPr id="21" name="TextBox 20"/>
            <p:cNvSpPr txBox="1"/>
            <p:nvPr/>
          </p:nvSpPr>
          <p:spPr>
            <a:xfrm>
              <a:off x="7296172" y="3181088"/>
              <a:ext cx="3148344"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Lancashire County Council</a:t>
              </a:r>
              <a:endParaRPr lang="en-GB" sz="1600" b="1" dirty="0">
                <a:latin typeface="Arial" panose="020B0604020202020204" pitchFamily="34" charset="0"/>
                <a:cs typeface="Arial" panose="020B0604020202020204" pitchFamily="34" charset="0"/>
              </a:endParaRPr>
            </a:p>
          </p:txBody>
        </p:sp>
        <p:sp>
          <p:nvSpPr>
            <p:cNvPr id="23" name="TextBox 22"/>
            <p:cNvSpPr txBox="1"/>
            <p:nvPr/>
          </p:nvSpPr>
          <p:spPr>
            <a:xfrm>
              <a:off x="7347584" y="3783964"/>
              <a:ext cx="3183253"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Baxi</a:t>
              </a:r>
              <a:r>
                <a:rPr lang="en-GB" sz="1600" b="1" dirty="0" smtClean="0">
                  <a:latin typeface="Arial" panose="020B0604020202020204" pitchFamily="34" charset="0"/>
                  <a:cs typeface="Arial" panose="020B0604020202020204" pitchFamily="34" charset="0"/>
                </a:rPr>
                <a:t> Heating UK Limited</a:t>
              </a:r>
              <a:endParaRPr lang="en-GB" sz="1600" b="1" dirty="0">
                <a:latin typeface="Arial" panose="020B0604020202020204" pitchFamily="34" charset="0"/>
                <a:cs typeface="Arial" panose="020B0604020202020204" pitchFamily="34" charset="0"/>
              </a:endParaRPr>
            </a:p>
          </p:txBody>
        </p:sp>
        <p:sp>
          <p:nvSpPr>
            <p:cNvPr id="25" name="TextBox 24"/>
            <p:cNvSpPr txBox="1"/>
            <p:nvPr/>
          </p:nvSpPr>
          <p:spPr>
            <a:xfrm>
              <a:off x="3231092" y="1098484"/>
              <a:ext cx="1884526"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Lancashire Fire and Rescue</a:t>
              </a:r>
              <a:endParaRPr lang="en-GB" sz="1600" b="1" dirty="0">
                <a:latin typeface="Arial" panose="020B0604020202020204" pitchFamily="34" charset="0"/>
                <a:cs typeface="Arial" panose="020B0604020202020204" pitchFamily="34" charset="0"/>
              </a:endParaRPr>
            </a:p>
          </p:txBody>
        </p:sp>
        <p:sp>
          <p:nvSpPr>
            <p:cNvPr id="27" name="TextBox 26"/>
            <p:cNvSpPr txBox="1"/>
            <p:nvPr/>
          </p:nvSpPr>
          <p:spPr>
            <a:xfrm>
              <a:off x="8153371" y="2443666"/>
              <a:ext cx="1782615"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Preston City Council</a:t>
              </a:r>
              <a:endParaRPr lang="en-GB" sz="1600" b="1" dirty="0">
                <a:latin typeface="Arial" panose="020B0604020202020204" pitchFamily="34" charset="0"/>
                <a:cs typeface="Arial" panose="020B0604020202020204" pitchFamily="34" charset="0"/>
              </a:endParaRPr>
            </a:p>
          </p:txBody>
        </p:sp>
        <p:sp>
          <p:nvSpPr>
            <p:cNvPr id="29" name="TextBox 28"/>
            <p:cNvSpPr txBox="1"/>
            <p:nvPr/>
          </p:nvSpPr>
          <p:spPr>
            <a:xfrm>
              <a:off x="2210474" y="2262678"/>
              <a:ext cx="2045305"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BAE Systems</a:t>
              </a:r>
              <a:endParaRPr lang="en-GB" sz="1600" b="1" dirty="0">
                <a:latin typeface="Arial" panose="020B0604020202020204" pitchFamily="34" charset="0"/>
                <a:cs typeface="Arial" panose="020B0604020202020204" pitchFamily="34" charset="0"/>
              </a:endParaRPr>
            </a:p>
          </p:txBody>
        </p:sp>
        <p:sp>
          <p:nvSpPr>
            <p:cNvPr id="30" name="TextBox 29"/>
            <p:cNvSpPr txBox="1"/>
            <p:nvPr/>
          </p:nvSpPr>
          <p:spPr>
            <a:xfrm>
              <a:off x="5960053" y="701978"/>
              <a:ext cx="2194478"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Royal Preston Hospital</a:t>
              </a:r>
              <a:endParaRPr lang="en-GB" sz="1600" b="1" dirty="0">
                <a:latin typeface="Arial" panose="020B0604020202020204" pitchFamily="34" charset="0"/>
                <a:cs typeface="Arial" panose="020B0604020202020204" pitchFamily="34" charset="0"/>
              </a:endParaRPr>
            </a:p>
          </p:txBody>
        </p:sp>
        <p:sp>
          <p:nvSpPr>
            <p:cNvPr id="32" name="TextBox 31"/>
            <p:cNvSpPr txBox="1"/>
            <p:nvPr/>
          </p:nvSpPr>
          <p:spPr>
            <a:xfrm>
              <a:off x="7412208" y="5372998"/>
              <a:ext cx="208922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Kimberly Clark</a:t>
              </a:r>
              <a:endParaRPr lang="en-GB" sz="1600" b="1" dirty="0">
                <a:latin typeface="Arial" panose="020B0604020202020204" pitchFamily="34" charset="0"/>
                <a:cs typeface="Arial" panose="020B0604020202020204" pitchFamily="34" charset="0"/>
              </a:endParaRPr>
            </a:p>
          </p:txBody>
        </p:sp>
        <p:sp>
          <p:nvSpPr>
            <p:cNvPr id="33" name="TextBox 32"/>
            <p:cNvSpPr txBox="1"/>
            <p:nvPr/>
          </p:nvSpPr>
          <p:spPr>
            <a:xfrm>
              <a:off x="6154598" y="6162573"/>
              <a:ext cx="2283148"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Chorley and South Ribble Hospital</a:t>
              </a:r>
              <a:endParaRPr lang="en-GB" sz="1600" b="1" dirty="0">
                <a:latin typeface="Arial" panose="020B0604020202020204" pitchFamily="34" charset="0"/>
                <a:cs typeface="Arial" panose="020B0604020202020204" pitchFamily="34" charset="0"/>
              </a:endParaRPr>
            </a:p>
          </p:txBody>
        </p:sp>
        <p:sp>
          <p:nvSpPr>
            <p:cNvPr id="38" name="TextBox 37"/>
            <p:cNvSpPr txBox="1"/>
            <p:nvPr/>
          </p:nvSpPr>
          <p:spPr>
            <a:xfrm>
              <a:off x="1636455" y="4504990"/>
              <a:ext cx="17111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Doctor </a:t>
              </a:r>
              <a:r>
                <a:rPr lang="en-GB" sz="1600" b="1" dirty="0" err="1" smtClean="0">
                  <a:latin typeface="Arial" panose="020B0604020202020204" pitchFamily="34" charset="0"/>
                  <a:cs typeface="Arial" panose="020B0604020202020204" pitchFamily="34" charset="0"/>
                </a:rPr>
                <a:t>Oetker</a:t>
              </a:r>
              <a:endParaRPr lang="en-GB" sz="1600" b="1" dirty="0">
                <a:latin typeface="Arial" panose="020B0604020202020204" pitchFamily="34" charset="0"/>
                <a:cs typeface="Arial" panose="020B0604020202020204" pitchFamily="34" charset="0"/>
              </a:endParaRPr>
            </a:p>
          </p:txBody>
        </p:sp>
        <p:sp>
          <p:nvSpPr>
            <p:cNvPr id="42" name="TextBox 41"/>
            <p:cNvSpPr txBox="1"/>
            <p:nvPr/>
          </p:nvSpPr>
          <p:spPr>
            <a:xfrm>
              <a:off x="1917038" y="4993193"/>
              <a:ext cx="17111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Amazon</a:t>
              </a:r>
              <a:endParaRPr lang="en-GB" sz="1600" b="1" dirty="0">
                <a:latin typeface="Arial" panose="020B0604020202020204" pitchFamily="34" charset="0"/>
                <a:cs typeface="Arial" panose="020B0604020202020204" pitchFamily="34" charset="0"/>
              </a:endParaRPr>
            </a:p>
          </p:txBody>
        </p:sp>
      </p:grpSp>
      <p:grpSp>
        <p:nvGrpSpPr>
          <p:cNvPr id="44" name="Group 43"/>
          <p:cNvGrpSpPr/>
          <p:nvPr/>
        </p:nvGrpSpPr>
        <p:grpSpPr>
          <a:xfrm>
            <a:off x="3042033" y="1111225"/>
            <a:ext cx="5468855" cy="5028652"/>
            <a:chOff x="3042033" y="1111225"/>
            <a:chExt cx="5468855" cy="5028652"/>
          </a:xfrm>
        </p:grpSpPr>
        <p:cxnSp>
          <p:nvCxnSpPr>
            <p:cNvPr id="6" name="Straight Arrow Connector 5"/>
            <p:cNvCxnSpPr/>
            <p:nvPr/>
          </p:nvCxnSpPr>
          <p:spPr>
            <a:xfrm flipV="1">
              <a:off x="5205129" y="5012209"/>
              <a:ext cx="909540" cy="1127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72187" y="4355842"/>
              <a:ext cx="1220882" cy="13275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042033" y="4070475"/>
              <a:ext cx="2523107" cy="388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23576" y="3266825"/>
              <a:ext cx="1639101" cy="1932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03542" y="2012717"/>
              <a:ext cx="1913258" cy="1155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231092" y="3086599"/>
              <a:ext cx="2120688" cy="1710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14670" y="3886365"/>
              <a:ext cx="1417216" cy="8246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402993" y="3266825"/>
              <a:ext cx="2128893" cy="1300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909946" y="3808865"/>
              <a:ext cx="1742892" cy="1809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51579" y="1638092"/>
              <a:ext cx="729653" cy="15577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65140" y="2766984"/>
              <a:ext cx="2945748" cy="4319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79681" y="2518853"/>
              <a:ext cx="1328622" cy="6770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421663" y="1111225"/>
              <a:ext cx="1185915" cy="20455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018973" y="4542079"/>
              <a:ext cx="1633865" cy="984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173502" y="4834309"/>
              <a:ext cx="636973" cy="13055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272864" y="4165601"/>
              <a:ext cx="2127239" cy="4474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147128" y="4232594"/>
              <a:ext cx="2289713" cy="9626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Oval 40"/>
          <p:cNvSpPr/>
          <p:nvPr/>
        </p:nvSpPr>
        <p:spPr>
          <a:xfrm>
            <a:off x="5486181" y="4232280"/>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5" name="Oval 44"/>
          <p:cNvSpPr/>
          <p:nvPr/>
        </p:nvSpPr>
        <p:spPr>
          <a:xfrm>
            <a:off x="6384088" y="5000831"/>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6" name="TextBox 45"/>
          <p:cNvSpPr txBox="1"/>
          <p:nvPr/>
        </p:nvSpPr>
        <p:spPr>
          <a:xfrm>
            <a:off x="4894313" y="3263237"/>
            <a:ext cx="148514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Preston</a:t>
            </a:r>
          </a:p>
        </p:txBody>
      </p:sp>
      <p:sp>
        <p:nvSpPr>
          <p:cNvPr id="47" name="TextBox 46"/>
          <p:cNvSpPr txBox="1"/>
          <p:nvPr/>
        </p:nvSpPr>
        <p:spPr>
          <a:xfrm>
            <a:off x="6132473" y="4972820"/>
            <a:ext cx="1359336"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Chorley</a:t>
            </a:r>
          </a:p>
        </p:txBody>
      </p:sp>
      <p:sp>
        <p:nvSpPr>
          <p:cNvPr id="48" name="Oval 47"/>
          <p:cNvSpPr/>
          <p:nvPr/>
        </p:nvSpPr>
        <p:spPr>
          <a:xfrm>
            <a:off x="5354237" y="3251009"/>
            <a:ext cx="84078" cy="74186"/>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9" name="TextBox 48"/>
          <p:cNvSpPr txBox="1"/>
          <p:nvPr/>
        </p:nvSpPr>
        <p:spPr>
          <a:xfrm>
            <a:off x="5241190" y="4063209"/>
            <a:ext cx="1522679" cy="338554"/>
          </a:xfrm>
          <a:prstGeom prst="rect">
            <a:avLst/>
          </a:prstGeom>
          <a:noFill/>
        </p:spPr>
        <p:txBody>
          <a:bodyPr wrap="square" rtlCol="0">
            <a:spAutoFit/>
          </a:bodyPr>
          <a:lstStyle/>
          <a:p>
            <a:pPr algn="ctr"/>
            <a:r>
              <a:rPr lang="en-GB" sz="1600" b="1" dirty="0" smtClean="0">
                <a:solidFill>
                  <a:schemeClr val="bg1">
                    <a:lumMod val="65000"/>
                  </a:schemeClr>
                </a:solidFill>
                <a:latin typeface="Arial" panose="020B0604020202020204" pitchFamily="34" charset="0"/>
                <a:cs typeface="Arial" panose="020B0604020202020204" pitchFamily="34" charset="0"/>
              </a:rPr>
              <a:t>Leyland</a:t>
            </a:r>
          </a:p>
        </p:txBody>
      </p:sp>
    </p:spTree>
    <p:extLst>
      <p:ext uri="{BB962C8B-B14F-4D97-AF65-F5344CB8AC3E}">
        <p14:creationId xmlns:p14="http://schemas.microsoft.com/office/powerpoint/2010/main" val="4024042979"/>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6000"/>
                            </p:stCondLst>
                            <p:childTnLst>
                              <p:par>
                                <p:cTn id="30" presetID="10" presetClass="entr" presetSubtype="0" fill="hold" grpId="0" nodeType="afterEffect">
                                  <p:stCondLst>
                                    <p:cond delay="5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1" grpId="0" animBg="1"/>
      <p:bldP spid="45" grpId="0" animBg="1"/>
      <p:bldP spid="46" grpId="0"/>
      <p:bldP spid="47" grpId="0"/>
      <p:bldP spid="48" grpId="0" animBg="1"/>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1052</Words>
  <Application>Microsoft Office PowerPoint</Application>
  <PresentationFormat>Widescreen</PresentationFormat>
  <Paragraphs>233</Paragraphs>
  <Slides>19</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Rounded MT Bold</vt:lpstr>
      <vt:lpstr>Calibri</vt:lpstr>
      <vt:lpstr>Calibri Light</vt:lpstr>
      <vt:lpstr>Times New Roman</vt:lpstr>
      <vt:lpstr>Office Theme</vt:lpstr>
      <vt:lpstr>PowerPoint Presentation</vt:lpstr>
      <vt:lpstr>PowerPoint Presentation</vt:lpstr>
      <vt:lpstr>PowerPoint Presentation</vt:lpstr>
      <vt:lpstr>PowerPoint Presentation</vt:lpstr>
      <vt:lpstr>An overview of your area</vt:lpstr>
      <vt:lpstr>PowerPoint Presentation</vt:lpstr>
      <vt:lpstr>What are some of the businesses in these sectors?</vt:lpstr>
      <vt:lpstr>There are some well known large businesses, but most employ fewer than 10 people</vt:lpstr>
      <vt:lpstr>PowerPoint Presentation</vt:lpstr>
      <vt:lpstr>Local employers will need to recruit over 17,100 workers each year over the next decade to meet sector growth and replace those leaving their jobs </vt:lpstr>
      <vt:lpstr>The skills that are highly desired by local employers are:</vt:lpstr>
      <vt:lpstr>Over the next 10 years businesses will be looking for employees with higher qualifications</vt:lpstr>
      <vt:lpstr>PowerPoint Presentation</vt:lpstr>
      <vt:lpstr>Living in your area is cheaper than other areas of England</vt:lpstr>
      <vt:lpstr>25,370 residents of your area are participating in Further Education (FE)</vt:lpstr>
      <vt:lpstr>There are lots of options for young people finishing education at age 18</vt:lpstr>
      <vt:lpstr>PowerPoint Presentation</vt:lpstr>
      <vt:lpstr>PowerPoint Presentation</vt:lpstr>
      <vt:lpstr>For more information</vt:lpstr>
    </vt:vector>
  </TitlesOfParts>
  <Company>EKOSGEN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Blackburn with Darwen, Hyndburn, Rossendale and Ribble Valley Labour Market Intelligence Report</dc:title>
  <dc:creator>Charlie Nixon</dc:creator>
  <cp:lastModifiedBy>Saravanan, Sankara</cp:lastModifiedBy>
  <cp:revision>140</cp:revision>
  <dcterms:created xsi:type="dcterms:W3CDTF">2019-10-07T15:28:34Z</dcterms:created>
  <dcterms:modified xsi:type="dcterms:W3CDTF">2020-05-12T08:29:17Z</dcterms:modified>
</cp:coreProperties>
</file>